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9BAA0-111E-4152-99D8-93D47F802BB7}" type="datetimeFigureOut">
              <a:rPr lang="en-NZ" smtClean="0"/>
              <a:t>9/09/2014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A91B3-DF11-46B2-B64A-6CA0A654F8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052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80F87BA-AC70-42BD-8572-00632A8D0094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endParaRPr lang="en-US" altLang="en-US" smtClean="0"/>
          </a:p>
        </p:txBody>
      </p:sp>
      <p:sp>
        <p:nvSpPr>
          <p:cNvPr id="13316" name="Rectangle 3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7376DA-D31F-408A-BD6F-052EF7BA4A09}" type="datetimeFigureOut">
              <a:rPr lang="en-NZ" smtClean="0"/>
              <a:t>9/09/2014</a:t>
            </a:fld>
            <a:endParaRPr lang="en-N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F860FE-FCEC-49C9-BC0A-7D5CBA6298A5}" type="slidenum">
              <a:rPr lang="en-NZ" smtClean="0"/>
              <a:t>‹#›</a:t>
            </a:fld>
            <a:endParaRPr lang="en-N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76DA-D31F-408A-BD6F-052EF7BA4A09}" type="datetimeFigureOut">
              <a:rPr lang="en-NZ" smtClean="0"/>
              <a:t>9/09/2014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60FE-FCEC-49C9-BC0A-7D5CBA6298A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76DA-D31F-408A-BD6F-052EF7BA4A09}" type="datetimeFigureOut">
              <a:rPr lang="en-NZ" smtClean="0"/>
              <a:t>9/09/2014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60FE-FCEC-49C9-BC0A-7D5CBA6298A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76DA-D31F-408A-BD6F-052EF7BA4A09}" type="datetimeFigureOut">
              <a:rPr lang="en-NZ" smtClean="0"/>
              <a:t>9/09/2014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60FE-FCEC-49C9-BC0A-7D5CBA6298A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76DA-D31F-408A-BD6F-052EF7BA4A09}" type="datetimeFigureOut">
              <a:rPr lang="en-NZ" smtClean="0"/>
              <a:t>9/09/2014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60FE-FCEC-49C9-BC0A-7D5CBA6298A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76DA-D31F-408A-BD6F-052EF7BA4A09}" type="datetimeFigureOut">
              <a:rPr lang="en-NZ" smtClean="0"/>
              <a:t>9/09/2014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60FE-FCEC-49C9-BC0A-7D5CBA6298A5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76DA-D31F-408A-BD6F-052EF7BA4A09}" type="datetimeFigureOut">
              <a:rPr lang="en-NZ" smtClean="0"/>
              <a:t>9/09/2014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60FE-FCEC-49C9-BC0A-7D5CBA6298A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76DA-D31F-408A-BD6F-052EF7BA4A09}" type="datetimeFigureOut">
              <a:rPr lang="en-NZ" smtClean="0"/>
              <a:t>9/09/2014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60FE-FCEC-49C9-BC0A-7D5CBA6298A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76DA-D31F-408A-BD6F-052EF7BA4A09}" type="datetimeFigureOut">
              <a:rPr lang="en-NZ" smtClean="0"/>
              <a:t>9/09/2014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60FE-FCEC-49C9-BC0A-7D5CBA6298A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76DA-D31F-408A-BD6F-052EF7BA4A09}" type="datetimeFigureOut">
              <a:rPr lang="en-NZ" smtClean="0"/>
              <a:t>9/09/2014</a:t>
            </a:fld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60FE-FCEC-49C9-BC0A-7D5CBA6298A5}" type="slidenum">
              <a:rPr lang="en-NZ" smtClean="0"/>
              <a:t>‹#›</a:t>
            </a:fld>
            <a:endParaRPr lang="en-N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376DA-D31F-408A-BD6F-052EF7BA4A09}" type="datetimeFigureOut">
              <a:rPr lang="en-NZ" smtClean="0"/>
              <a:t>9/09/2014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860FE-FCEC-49C9-BC0A-7D5CBA6298A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7376DA-D31F-408A-BD6F-052EF7BA4A09}" type="datetimeFigureOut">
              <a:rPr lang="en-NZ" smtClean="0"/>
              <a:t>9/09/2014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F860FE-FCEC-49C9-BC0A-7D5CBA6298A5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1977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PQuestion"/>
          <p:cNvSpPr>
            <a:spLocks noGrp="1" noChangeArrowheads="1"/>
          </p:cNvSpPr>
          <p:nvPr>
            <p:ph type="title"/>
          </p:nvPr>
        </p:nvSpPr>
        <p:spPr>
          <a:xfrm>
            <a:off x="1120080" y="77606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>
                <a:latin typeface="Eras Medium ITC" panose="020B0602030504020804" pitchFamily="34" charset="0"/>
              </a:rPr>
              <a:t>Find the sum or difference.</a:t>
            </a:r>
            <a:br>
              <a:rPr lang="en-US" altLang="en-US" sz="4000" dirty="0" smtClean="0">
                <a:latin typeface="Eras Medium ITC" panose="020B0602030504020804" pitchFamily="34" charset="0"/>
              </a:rPr>
            </a:br>
            <a:r>
              <a:rPr lang="en-US" altLang="en-US" sz="4000" dirty="0" smtClean="0">
                <a:latin typeface="Eras Medium ITC" panose="020B0602030504020804" pitchFamily="34" charset="0"/>
              </a:rPr>
              <a:t>(5a – 3b) + (2a + 6b)</a:t>
            </a:r>
            <a:endParaRPr lang="en-US" altLang="en-US" sz="5000" b="1" dirty="0" smtClean="0">
              <a:latin typeface="Eras Medium ITC" panose="020B0602030504020804" pitchFamily="34" charset="0"/>
            </a:endParaRPr>
          </a:p>
        </p:txBody>
      </p:sp>
      <p:sp>
        <p:nvSpPr>
          <p:cNvPr id="10244" name="TPAnswers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967680" y="2452464"/>
            <a:ext cx="4572000" cy="3352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4000" dirty="0" smtClean="0">
                <a:latin typeface="Eras Medium ITC" panose="020B0602030504020804" pitchFamily="34" charset="0"/>
              </a:rPr>
              <a:t>3a – 9b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dirty="0" smtClean="0">
                <a:latin typeface="Eras Medium ITC" panose="020B0602030504020804" pitchFamily="34" charset="0"/>
              </a:rPr>
              <a:t>3a + 3b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dirty="0" smtClean="0">
                <a:latin typeface="Eras Medium ITC" panose="020B0602030504020804" pitchFamily="34" charset="0"/>
              </a:rPr>
              <a:t>7a + 3b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dirty="0" smtClean="0">
                <a:latin typeface="Eras Medium ITC" panose="020B0602030504020804" pitchFamily="34" charset="0"/>
              </a:rPr>
              <a:t>7a – 3b</a:t>
            </a:r>
          </a:p>
        </p:txBody>
      </p:sp>
      <p:sp>
        <p:nvSpPr>
          <p:cNvPr id="47203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672405" y="4084414"/>
            <a:ext cx="368300" cy="368300"/>
          </a:xfrm>
          <a:custGeom>
            <a:avLst/>
            <a:gdLst>
              <a:gd name="T0" fmla="*/ 313055 w 960"/>
              <a:gd name="T1" fmla="*/ 224183 h 1104"/>
              <a:gd name="T2" fmla="*/ 368300 w 960"/>
              <a:gd name="T3" fmla="*/ 112091 h 1104"/>
              <a:gd name="T4" fmla="*/ 220980 w 960"/>
              <a:gd name="T5" fmla="*/ 0 h 1104"/>
              <a:gd name="T6" fmla="*/ 0 w 960"/>
              <a:gd name="T7" fmla="*/ 304248 h 1104"/>
              <a:gd name="T8" fmla="*/ 0 w 960"/>
              <a:gd name="T9" fmla="*/ 368300 h 1104"/>
              <a:gd name="T10" fmla="*/ 239395 w 960"/>
              <a:gd name="T11" fmla="*/ 112091 h 1104"/>
              <a:gd name="T12" fmla="*/ 313055 w 960"/>
              <a:gd name="T13" fmla="*/ 224183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NZ">
              <a:latin typeface="Eras Medium ITC" panose="020B06020305040208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341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PQuestion"/>
          <p:cNvSpPr>
            <a:spLocks noGrp="1" noChangeArrowheads="1"/>
          </p:cNvSpPr>
          <p:nvPr>
            <p:ph type="title"/>
          </p:nvPr>
        </p:nvSpPr>
        <p:spPr>
          <a:xfrm>
            <a:off x="1120080" y="77606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smtClean="0">
                <a:latin typeface="Eras Medium ITC" panose="020B0602030504020804" pitchFamily="34" charset="0"/>
              </a:rPr>
              <a:t>Find the sum or difference.</a:t>
            </a:r>
            <a:br>
              <a:rPr lang="en-US" altLang="en-US" sz="4000" smtClean="0">
                <a:latin typeface="Eras Medium ITC" panose="020B0602030504020804" pitchFamily="34" charset="0"/>
              </a:rPr>
            </a:br>
            <a:r>
              <a:rPr lang="en-US" altLang="en-US" sz="4000" smtClean="0">
                <a:latin typeface="Eras Medium ITC" panose="020B0602030504020804" pitchFamily="34" charset="0"/>
              </a:rPr>
              <a:t>(5a – 3b) – (2a + 6b)</a:t>
            </a:r>
            <a:endParaRPr lang="en-US" altLang="en-US" sz="5000" b="1" smtClean="0">
              <a:latin typeface="Eras Medium ITC" panose="020B0602030504020804" pitchFamily="34" charset="0"/>
            </a:endParaRPr>
          </a:p>
        </p:txBody>
      </p:sp>
      <p:sp>
        <p:nvSpPr>
          <p:cNvPr id="11267" name="TPAnswers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967680" y="2452464"/>
            <a:ext cx="4572000" cy="3352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4000" smtClean="0">
                <a:latin typeface="Eras Medium ITC" panose="020B0602030504020804" pitchFamily="34" charset="0"/>
              </a:rPr>
              <a:t>3a – 9b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smtClean="0">
                <a:latin typeface="Eras Medium ITC" panose="020B0602030504020804" pitchFamily="34" charset="0"/>
              </a:rPr>
              <a:t>3a + 3b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smtClean="0">
                <a:latin typeface="Eras Medium ITC" panose="020B0602030504020804" pitchFamily="34" charset="0"/>
              </a:rPr>
              <a:t>7a + 3b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 smtClean="0">
                <a:latin typeface="Eras Medium ITC" panose="020B0602030504020804" pitchFamily="34" charset="0"/>
              </a:rPr>
              <a:t>7a – 9b</a:t>
            </a:r>
          </a:p>
        </p:txBody>
      </p:sp>
      <p:sp>
        <p:nvSpPr>
          <p:cNvPr id="48205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672405" y="2620739"/>
            <a:ext cx="368300" cy="368300"/>
          </a:xfrm>
          <a:custGeom>
            <a:avLst/>
            <a:gdLst>
              <a:gd name="T0" fmla="*/ 313055 w 960"/>
              <a:gd name="T1" fmla="*/ 224183 h 1104"/>
              <a:gd name="T2" fmla="*/ 368300 w 960"/>
              <a:gd name="T3" fmla="*/ 112091 h 1104"/>
              <a:gd name="T4" fmla="*/ 220980 w 960"/>
              <a:gd name="T5" fmla="*/ 0 h 1104"/>
              <a:gd name="T6" fmla="*/ 0 w 960"/>
              <a:gd name="T7" fmla="*/ 304248 h 1104"/>
              <a:gd name="T8" fmla="*/ 0 w 960"/>
              <a:gd name="T9" fmla="*/ 368300 h 1104"/>
              <a:gd name="T10" fmla="*/ 239395 w 960"/>
              <a:gd name="T11" fmla="*/ 112091 h 1104"/>
              <a:gd name="T12" fmla="*/ 313055 w 960"/>
              <a:gd name="T13" fmla="*/ 224183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NZ">
              <a:latin typeface="Eras Medium ITC" panose="020B06020305040208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931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18384" y="381000"/>
            <a:ext cx="3313355" cy="170216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rmAutofit fontScale="90000"/>
          </a:bodyPr>
          <a:lstStyle/>
          <a:p>
            <a:r>
              <a:rPr lang="en-US" altLang="en-US" sz="5300" b="1" i="1" dirty="0" smtClean="0">
                <a:latin typeface="Eras Medium ITC" panose="020B0602030504020804" pitchFamily="34" charset="0"/>
              </a:rPr>
              <a:t>Objectives</a:t>
            </a:r>
            <a:r>
              <a:rPr lang="en-US" altLang="en-US" sz="6000" b="1" i="1" dirty="0" smtClean="0">
                <a:latin typeface="Eras Medium ITC" panose="020B0602030504020804" pitchFamily="34" charset="0"/>
              </a:rPr>
              <a:t/>
            </a:r>
            <a:br>
              <a:rPr lang="en-US" altLang="en-US" sz="6000" b="1" i="1" dirty="0" smtClean="0">
                <a:latin typeface="Eras Medium ITC" panose="020B0602030504020804" pitchFamily="34" charset="0"/>
              </a:rPr>
            </a:br>
            <a:r>
              <a:rPr lang="en-US" altLang="en-US" b="1" i="1" dirty="0" smtClean="0">
                <a:latin typeface="Eras Medium ITC" panose="020B0602030504020804" pitchFamily="34" charset="0"/>
              </a:rPr>
              <a:t>The student will be able to: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724400" y="3048000"/>
            <a:ext cx="3505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4400" dirty="0">
                <a:latin typeface="Eras Medium ITC" panose="020B0602030504020804" pitchFamily="34" charset="0"/>
              </a:rPr>
              <a:t>1.  add and subtract polynomials.</a:t>
            </a:r>
          </a:p>
          <a:p>
            <a:pPr>
              <a:spcBef>
                <a:spcPct val="20000"/>
              </a:spcBef>
            </a:pPr>
            <a:endParaRPr lang="en-US" altLang="en-US" sz="4400" dirty="0">
              <a:latin typeface="Eras Medium ITC" panose="020B06020305040208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04380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8610600" cy="1600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>
                <a:latin typeface="Eras Medium ITC" panose="020B0602030504020804" pitchFamily="34" charset="0"/>
              </a:rPr>
              <a:t>1. Add the following polynomials:</a:t>
            </a:r>
            <a:br>
              <a:rPr lang="en-US" altLang="en-US" smtClean="0">
                <a:latin typeface="Eras Medium ITC" panose="020B0602030504020804" pitchFamily="34" charset="0"/>
              </a:rPr>
            </a:br>
            <a:r>
              <a:rPr lang="en-US" altLang="en-US" smtClean="0">
                <a:latin typeface="Eras Medium ITC" panose="020B0602030504020804" pitchFamily="34" charset="0"/>
              </a:rPr>
              <a:t>(9y - 7x + 15a) + (-3y + 8x - 8a)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2286000"/>
            <a:ext cx="8458200" cy="2286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altLang="en-US" sz="4000" smtClean="0">
                <a:latin typeface="Eras Medium ITC" panose="020B0602030504020804" pitchFamily="34" charset="0"/>
              </a:rPr>
              <a:t>Group your like terms.</a:t>
            </a:r>
          </a:p>
          <a:p>
            <a:pPr algn="ctr">
              <a:buFontTx/>
              <a:buNone/>
            </a:pPr>
            <a:r>
              <a:rPr lang="en-US" altLang="en-US" sz="4000" smtClean="0">
                <a:latin typeface="Eras Medium ITC" panose="020B0602030504020804" pitchFamily="34" charset="0"/>
              </a:rPr>
              <a:t>9y - 3y - 7x + 8x + 15a - 8a</a:t>
            </a:r>
          </a:p>
          <a:p>
            <a:pPr algn="ctr">
              <a:buFontTx/>
              <a:buNone/>
            </a:pPr>
            <a:r>
              <a:rPr lang="en-US" altLang="en-US" sz="4000" b="1" smtClean="0">
                <a:solidFill>
                  <a:srgbClr val="00279F"/>
                </a:solidFill>
                <a:latin typeface="Eras Medium ITC" panose="020B0602030504020804" pitchFamily="34" charset="0"/>
              </a:rPr>
              <a:t>6y + x + 7a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288752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33400"/>
            <a:ext cx="8610600" cy="1295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rmAutofit fontScale="90000"/>
          </a:bodyPr>
          <a:lstStyle/>
          <a:p>
            <a:r>
              <a:rPr lang="en-US" altLang="en-US" sz="4000" dirty="0" smtClean="0">
                <a:latin typeface="Eras Medium ITC" panose="020B0602030504020804" pitchFamily="34" charset="0"/>
              </a:rPr>
              <a:t>2.  Add the following polynomials:</a:t>
            </a:r>
            <a:r>
              <a:rPr lang="en-US" altLang="en-US" dirty="0" smtClean="0">
                <a:latin typeface="Eras Medium ITC" panose="020B0602030504020804" pitchFamily="34" charset="0"/>
              </a:rPr>
              <a:t/>
            </a:r>
            <a:br>
              <a:rPr lang="en-US" altLang="en-US" dirty="0" smtClean="0">
                <a:latin typeface="Eras Medium ITC" panose="020B0602030504020804" pitchFamily="34" charset="0"/>
              </a:rPr>
            </a:br>
            <a:r>
              <a:rPr lang="en-US" altLang="en-US" dirty="0" smtClean="0">
                <a:latin typeface="Eras Medium ITC" panose="020B0602030504020804" pitchFamily="34" charset="0"/>
              </a:rPr>
              <a:t>(3a</a:t>
            </a:r>
            <a:r>
              <a:rPr lang="en-US" altLang="en-US" baseline="30000" dirty="0" smtClean="0">
                <a:latin typeface="Eras Medium ITC" panose="020B0602030504020804" pitchFamily="34" charset="0"/>
              </a:rPr>
              <a:t>2</a:t>
            </a:r>
            <a:r>
              <a:rPr lang="en-US" altLang="en-US" dirty="0" smtClean="0">
                <a:latin typeface="Eras Medium ITC" panose="020B0602030504020804" pitchFamily="34" charset="0"/>
              </a:rPr>
              <a:t> + 3ab - b</a:t>
            </a:r>
            <a:r>
              <a:rPr lang="en-US" altLang="en-US" baseline="30000" dirty="0" smtClean="0">
                <a:latin typeface="Eras Medium ITC" panose="020B0602030504020804" pitchFamily="34" charset="0"/>
              </a:rPr>
              <a:t>2</a:t>
            </a:r>
            <a:r>
              <a:rPr lang="en-US" altLang="en-US" dirty="0" smtClean="0">
                <a:latin typeface="Eras Medium ITC" panose="020B0602030504020804" pitchFamily="34" charset="0"/>
              </a:rPr>
              <a:t>) + (4ab + 6b</a:t>
            </a:r>
            <a:r>
              <a:rPr lang="en-US" altLang="en-US" baseline="30000" dirty="0" smtClean="0">
                <a:latin typeface="Eras Medium ITC" panose="020B0602030504020804" pitchFamily="34" charset="0"/>
              </a:rPr>
              <a:t>2</a:t>
            </a:r>
            <a:r>
              <a:rPr lang="en-US" altLang="en-US" dirty="0" smtClean="0">
                <a:latin typeface="Eras Medium ITC" panose="020B0602030504020804" pitchFamily="34" charset="0"/>
              </a:rPr>
              <a:t>)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371600" y="2362200"/>
            <a:ext cx="7772400" cy="2590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altLang="en-US" sz="4000" dirty="0" smtClean="0">
                <a:latin typeface="Eras Medium ITC" panose="020B0602030504020804" pitchFamily="34" charset="0"/>
              </a:rPr>
              <a:t>Combine your like terms.</a:t>
            </a:r>
          </a:p>
          <a:p>
            <a:pPr algn="ctr">
              <a:buFontTx/>
              <a:buNone/>
            </a:pPr>
            <a:r>
              <a:rPr lang="en-US" altLang="en-US" sz="4000" dirty="0" smtClean="0">
                <a:latin typeface="Eras Medium ITC" panose="020B0602030504020804" pitchFamily="34" charset="0"/>
              </a:rPr>
              <a:t>3a</a:t>
            </a:r>
            <a:r>
              <a:rPr lang="en-US" altLang="en-US" sz="4400" baseline="30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2</a:t>
            </a:r>
            <a:r>
              <a:rPr lang="en-US" altLang="en-US" sz="4000" dirty="0" smtClean="0">
                <a:latin typeface="Eras Medium ITC" panose="020B0602030504020804" pitchFamily="34" charset="0"/>
              </a:rPr>
              <a:t> + 3ab + 4ab - b</a:t>
            </a:r>
            <a:r>
              <a:rPr lang="en-US" altLang="en-US" sz="4400" baseline="30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2</a:t>
            </a:r>
            <a:r>
              <a:rPr lang="en-US" altLang="en-US" sz="4000" dirty="0" smtClean="0">
                <a:latin typeface="Eras Medium ITC" panose="020B0602030504020804" pitchFamily="34" charset="0"/>
              </a:rPr>
              <a:t> + 6b</a:t>
            </a:r>
            <a:r>
              <a:rPr lang="en-US" altLang="en-US" sz="4400" baseline="30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2</a:t>
            </a:r>
            <a:endParaRPr lang="en-US" altLang="en-US" sz="4000" dirty="0" smtClean="0">
              <a:latin typeface="Eras Medium ITC" panose="020B0602030504020804" pitchFamily="34" charset="0"/>
            </a:endParaRPr>
          </a:p>
          <a:p>
            <a:pPr algn="ctr">
              <a:buFontTx/>
              <a:buNone/>
            </a:pPr>
            <a:r>
              <a:rPr lang="en-US" altLang="en-US" sz="4000" b="1" dirty="0" smtClean="0">
                <a:solidFill>
                  <a:srgbClr val="00279F"/>
                </a:solidFill>
                <a:latin typeface="Eras Medium ITC" panose="020B0602030504020804" pitchFamily="34" charset="0"/>
              </a:rPr>
              <a:t>3a</a:t>
            </a:r>
            <a:r>
              <a:rPr lang="en-US" altLang="en-US" sz="4400" b="1" baseline="30000" dirty="0" smtClean="0">
                <a:solidFill>
                  <a:srgbClr val="00279F"/>
                </a:solidFill>
                <a:latin typeface="Eras Medium ITC" panose="020B0602030504020804" pitchFamily="34" charset="0"/>
              </a:rPr>
              <a:t>2</a:t>
            </a:r>
            <a:r>
              <a:rPr lang="en-US" altLang="en-US" sz="4000" b="1" dirty="0" smtClean="0">
                <a:solidFill>
                  <a:srgbClr val="00279F"/>
                </a:solidFill>
                <a:latin typeface="Eras Medium ITC" panose="020B0602030504020804" pitchFamily="34" charset="0"/>
              </a:rPr>
              <a:t> + 7ab + 5b</a:t>
            </a:r>
            <a:r>
              <a:rPr lang="en-US" altLang="en-US" sz="4400" b="1" baseline="30000" dirty="0" smtClean="0">
                <a:solidFill>
                  <a:srgbClr val="00279F"/>
                </a:solidFill>
                <a:latin typeface="Eras Medium ITC" panose="020B0602030504020804" pitchFamily="34" charset="0"/>
              </a:rPr>
              <a:t>2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5638800" y="18288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5638800" y="19812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971800" y="1792705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971800" y="1953126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057400" y="1792705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4419600" y="18288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42526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PQuestion"/>
          <p:cNvSpPr>
            <a:spLocks noGrp="1" noChangeArrowheads="1"/>
          </p:cNvSpPr>
          <p:nvPr>
            <p:ph type="title"/>
          </p:nvPr>
        </p:nvSpPr>
        <p:spPr>
          <a:xfrm>
            <a:off x="3200400" y="-152400"/>
            <a:ext cx="9067800" cy="1515979"/>
          </a:xfrm>
        </p:spPr>
        <p:txBody>
          <a:bodyPr>
            <a:normAutofit/>
          </a:bodyPr>
          <a:lstStyle/>
          <a:p>
            <a:r>
              <a:rPr lang="en-US" altLang="en-US" sz="2700" dirty="0" smtClean="0">
                <a:latin typeface="+mn-lt"/>
              </a:rPr>
              <a:t>               Add </a:t>
            </a:r>
            <a:r>
              <a:rPr lang="en-US" altLang="en-US" sz="2700" dirty="0" smtClean="0">
                <a:latin typeface="+mn-lt"/>
              </a:rPr>
              <a:t>the polynomials</a:t>
            </a:r>
            <a:r>
              <a:rPr lang="en-US" altLang="en-US" sz="4000" dirty="0" smtClean="0">
                <a:latin typeface="Eras Medium ITC" panose="020B0602030504020804" pitchFamily="34" charset="0"/>
              </a:rPr>
              <a:t>.</a:t>
            </a:r>
            <a:br>
              <a:rPr lang="en-US" altLang="en-US" sz="4000" dirty="0" smtClean="0">
                <a:latin typeface="Eras Medium ITC" panose="020B0602030504020804" pitchFamily="34" charset="0"/>
              </a:rPr>
            </a:br>
            <a:r>
              <a:rPr lang="en-US" altLang="en-US" sz="5000" b="1" dirty="0" smtClean="0">
                <a:latin typeface="Eras Medium ITC" panose="020B0602030504020804" pitchFamily="34" charset="0"/>
              </a:rPr>
              <a:t>      +</a:t>
            </a:r>
            <a:endParaRPr lang="en-US" altLang="en-US" sz="5000" b="1" dirty="0" smtClean="0">
              <a:latin typeface="Eras Medium ITC" panose="020B0602030504020804" pitchFamily="34" charset="0"/>
            </a:endParaRPr>
          </a:p>
        </p:txBody>
      </p:sp>
      <p:sp>
        <p:nvSpPr>
          <p:cNvPr id="5143" name="TPAnswers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362200" y="2286000"/>
            <a:ext cx="4572000" cy="3352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 smtClean="0">
                <a:latin typeface="Eras Medium ITC" panose="020B0602030504020804" pitchFamily="34" charset="0"/>
              </a:rPr>
              <a:t>x</a:t>
            </a:r>
            <a:r>
              <a:rPr lang="en-US" altLang="en-US" baseline="30000" dirty="0" smtClean="0">
                <a:latin typeface="Eras Medium ITC" panose="020B0602030504020804" pitchFamily="34" charset="0"/>
              </a:rPr>
              <a:t>2</a:t>
            </a:r>
            <a:r>
              <a:rPr lang="en-US" altLang="en-US" dirty="0" smtClean="0">
                <a:latin typeface="Eras Medium ITC" panose="020B0602030504020804" pitchFamily="34" charset="0"/>
              </a:rPr>
              <a:t> + 3x + 7y + </a:t>
            </a:r>
            <a:r>
              <a:rPr lang="en-US" altLang="en-US" dirty="0" err="1" smtClean="0">
                <a:latin typeface="Eras Medium ITC" panose="020B0602030504020804" pitchFamily="34" charset="0"/>
              </a:rPr>
              <a:t>xy</a:t>
            </a:r>
            <a:r>
              <a:rPr lang="en-US" altLang="en-US" dirty="0" smtClean="0">
                <a:latin typeface="Eras Medium ITC" panose="020B0602030504020804" pitchFamily="34" charset="0"/>
              </a:rPr>
              <a:t> + 8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smtClean="0">
                <a:latin typeface="Eras Medium ITC" panose="020B0602030504020804" pitchFamily="34" charset="0"/>
              </a:rPr>
              <a:t>x</a:t>
            </a:r>
            <a:r>
              <a:rPr lang="en-US" altLang="en-US" baseline="30000" dirty="0" smtClean="0">
                <a:latin typeface="Eras Medium ITC" panose="020B0602030504020804" pitchFamily="34" charset="0"/>
              </a:rPr>
              <a:t>2</a:t>
            </a:r>
            <a:r>
              <a:rPr lang="en-US" altLang="en-US" dirty="0" smtClean="0">
                <a:latin typeface="Eras Medium ITC" panose="020B0602030504020804" pitchFamily="34" charset="0"/>
              </a:rPr>
              <a:t> + 4y + 2x + 3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smtClean="0">
                <a:latin typeface="Eras Medium ITC" panose="020B0602030504020804" pitchFamily="34" charset="0"/>
              </a:rPr>
              <a:t>3x + 7y + 8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smtClean="0">
                <a:latin typeface="Eras Medium ITC" panose="020B0602030504020804" pitchFamily="34" charset="0"/>
              </a:rPr>
              <a:t>x</a:t>
            </a:r>
            <a:r>
              <a:rPr lang="en-US" altLang="en-US" baseline="30000" dirty="0" smtClean="0">
                <a:latin typeface="Eras Medium ITC" panose="020B0602030504020804" pitchFamily="34" charset="0"/>
              </a:rPr>
              <a:t>2</a:t>
            </a:r>
            <a:r>
              <a:rPr lang="en-US" altLang="en-US" dirty="0" smtClean="0">
                <a:latin typeface="Eras Medium ITC" panose="020B0602030504020804" pitchFamily="34" charset="0"/>
              </a:rPr>
              <a:t> + 11xy + 8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3124200" y="914400"/>
            <a:ext cx="1143000" cy="1066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X</a:t>
            </a:r>
            <a:r>
              <a:rPr lang="en-US" altLang="en-US" sz="2000" baseline="30000">
                <a:latin typeface="Eras Medium ITC" panose="020B0602030504020804" pitchFamily="34" charset="0"/>
              </a:rPr>
              <a:t>2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2286000" y="1600200"/>
            <a:ext cx="304800" cy="304800"/>
          </a:xfrm>
          <a:prstGeom prst="rect">
            <a:avLst/>
          </a:prstGeom>
          <a:solidFill>
            <a:srgbClr val="00CF3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1</a:t>
            </a: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1905000" y="1600200"/>
            <a:ext cx="304800" cy="304800"/>
          </a:xfrm>
          <a:prstGeom prst="rect">
            <a:avLst/>
          </a:prstGeom>
          <a:solidFill>
            <a:srgbClr val="00CF3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1</a:t>
            </a:r>
          </a:p>
        </p:txBody>
      </p:sp>
      <p:sp>
        <p:nvSpPr>
          <p:cNvPr id="5126" name="Rectangle 10"/>
          <p:cNvSpPr>
            <a:spLocks noChangeArrowheads="1"/>
          </p:cNvSpPr>
          <p:nvPr/>
        </p:nvSpPr>
        <p:spPr bwMode="auto">
          <a:xfrm>
            <a:off x="1905000" y="1257300"/>
            <a:ext cx="1143000" cy="304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X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1905000" y="914400"/>
            <a:ext cx="1143000" cy="304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X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sp>
        <p:nvSpPr>
          <p:cNvPr id="5128" name="Rectangle 12"/>
          <p:cNvSpPr>
            <a:spLocks noChangeArrowheads="1"/>
          </p:cNvSpPr>
          <p:nvPr/>
        </p:nvSpPr>
        <p:spPr bwMode="auto">
          <a:xfrm>
            <a:off x="7607300" y="952500"/>
            <a:ext cx="1460500" cy="952500"/>
          </a:xfrm>
          <a:prstGeom prst="rect">
            <a:avLst/>
          </a:prstGeom>
          <a:solidFill>
            <a:srgbClr val="FF9218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XY</a:t>
            </a:r>
          </a:p>
        </p:txBody>
      </p:sp>
      <p:sp>
        <p:nvSpPr>
          <p:cNvPr id="5129" name="Rectangle 13"/>
          <p:cNvSpPr>
            <a:spLocks noChangeArrowheads="1"/>
          </p:cNvSpPr>
          <p:nvPr/>
        </p:nvSpPr>
        <p:spPr bwMode="auto">
          <a:xfrm>
            <a:off x="228600" y="1219200"/>
            <a:ext cx="1600200" cy="304800"/>
          </a:xfrm>
          <a:prstGeom prst="rect">
            <a:avLst/>
          </a:prstGeom>
          <a:solidFill>
            <a:srgbClr val="FA4E1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Y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sp>
        <p:nvSpPr>
          <p:cNvPr id="5130" name="Rectangle 14"/>
          <p:cNvSpPr>
            <a:spLocks noChangeArrowheads="1"/>
          </p:cNvSpPr>
          <p:nvPr/>
        </p:nvSpPr>
        <p:spPr bwMode="auto">
          <a:xfrm>
            <a:off x="228600" y="914400"/>
            <a:ext cx="1600200" cy="304800"/>
          </a:xfrm>
          <a:prstGeom prst="rect">
            <a:avLst/>
          </a:prstGeom>
          <a:solidFill>
            <a:srgbClr val="FA4E1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Y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sp>
        <p:nvSpPr>
          <p:cNvPr id="5131" name="Rectangle 15"/>
          <p:cNvSpPr>
            <a:spLocks noChangeArrowheads="1"/>
          </p:cNvSpPr>
          <p:nvPr/>
        </p:nvSpPr>
        <p:spPr bwMode="auto">
          <a:xfrm>
            <a:off x="228600" y="1524000"/>
            <a:ext cx="1600200" cy="304800"/>
          </a:xfrm>
          <a:prstGeom prst="rect">
            <a:avLst/>
          </a:prstGeom>
          <a:solidFill>
            <a:srgbClr val="FA4E1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Y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sp>
        <p:nvSpPr>
          <p:cNvPr id="5132" name="Rectangle 16"/>
          <p:cNvSpPr>
            <a:spLocks noChangeArrowheads="1"/>
          </p:cNvSpPr>
          <p:nvPr/>
        </p:nvSpPr>
        <p:spPr bwMode="auto">
          <a:xfrm>
            <a:off x="228600" y="1828800"/>
            <a:ext cx="1600200" cy="304800"/>
          </a:xfrm>
          <a:prstGeom prst="rect">
            <a:avLst/>
          </a:prstGeom>
          <a:solidFill>
            <a:srgbClr val="FA4E1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Y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sp>
        <p:nvSpPr>
          <p:cNvPr id="5133" name="Rectangle 17"/>
          <p:cNvSpPr>
            <a:spLocks noChangeArrowheads="1"/>
          </p:cNvSpPr>
          <p:nvPr/>
        </p:nvSpPr>
        <p:spPr bwMode="auto">
          <a:xfrm>
            <a:off x="2667000" y="1600200"/>
            <a:ext cx="304800" cy="304800"/>
          </a:xfrm>
          <a:prstGeom prst="rect">
            <a:avLst/>
          </a:prstGeom>
          <a:solidFill>
            <a:srgbClr val="00CF3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1</a:t>
            </a:r>
          </a:p>
        </p:txBody>
      </p:sp>
      <p:sp>
        <p:nvSpPr>
          <p:cNvPr id="5134" name="Rectangle 19"/>
          <p:cNvSpPr>
            <a:spLocks noChangeArrowheads="1"/>
          </p:cNvSpPr>
          <p:nvPr/>
        </p:nvSpPr>
        <p:spPr bwMode="auto">
          <a:xfrm>
            <a:off x="6781800" y="1600200"/>
            <a:ext cx="304800" cy="304800"/>
          </a:xfrm>
          <a:prstGeom prst="rect">
            <a:avLst/>
          </a:prstGeom>
          <a:solidFill>
            <a:srgbClr val="00CF3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1</a:t>
            </a:r>
          </a:p>
        </p:txBody>
      </p:sp>
      <p:sp>
        <p:nvSpPr>
          <p:cNvPr id="5135" name="Rectangle 20"/>
          <p:cNvSpPr>
            <a:spLocks noChangeArrowheads="1"/>
          </p:cNvSpPr>
          <p:nvPr/>
        </p:nvSpPr>
        <p:spPr bwMode="auto">
          <a:xfrm>
            <a:off x="6400800" y="1600200"/>
            <a:ext cx="304800" cy="304800"/>
          </a:xfrm>
          <a:prstGeom prst="rect">
            <a:avLst/>
          </a:prstGeom>
          <a:solidFill>
            <a:srgbClr val="00CF3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1</a:t>
            </a:r>
          </a:p>
        </p:txBody>
      </p:sp>
      <p:sp>
        <p:nvSpPr>
          <p:cNvPr id="5136" name="Rectangle 22"/>
          <p:cNvSpPr>
            <a:spLocks noChangeArrowheads="1"/>
          </p:cNvSpPr>
          <p:nvPr/>
        </p:nvSpPr>
        <p:spPr bwMode="auto">
          <a:xfrm>
            <a:off x="6400800" y="952500"/>
            <a:ext cx="1143000" cy="304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X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sp>
        <p:nvSpPr>
          <p:cNvPr id="5137" name="Rectangle 23"/>
          <p:cNvSpPr>
            <a:spLocks noChangeArrowheads="1"/>
          </p:cNvSpPr>
          <p:nvPr/>
        </p:nvSpPr>
        <p:spPr bwMode="auto">
          <a:xfrm>
            <a:off x="4724400" y="1257300"/>
            <a:ext cx="1600200" cy="304800"/>
          </a:xfrm>
          <a:prstGeom prst="rect">
            <a:avLst/>
          </a:prstGeom>
          <a:solidFill>
            <a:srgbClr val="FA4E1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Y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sp>
        <p:nvSpPr>
          <p:cNvPr id="5138" name="Rectangle 24"/>
          <p:cNvSpPr>
            <a:spLocks noChangeArrowheads="1"/>
          </p:cNvSpPr>
          <p:nvPr/>
        </p:nvSpPr>
        <p:spPr bwMode="auto">
          <a:xfrm>
            <a:off x="4724400" y="952500"/>
            <a:ext cx="1600200" cy="304800"/>
          </a:xfrm>
          <a:prstGeom prst="rect">
            <a:avLst/>
          </a:prstGeom>
          <a:solidFill>
            <a:srgbClr val="FA4E1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Y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sp>
        <p:nvSpPr>
          <p:cNvPr id="5139" name="Rectangle 25"/>
          <p:cNvSpPr>
            <a:spLocks noChangeArrowheads="1"/>
          </p:cNvSpPr>
          <p:nvPr/>
        </p:nvSpPr>
        <p:spPr bwMode="auto">
          <a:xfrm>
            <a:off x="4724400" y="1562100"/>
            <a:ext cx="1600200" cy="304800"/>
          </a:xfrm>
          <a:prstGeom prst="rect">
            <a:avLst/>
          </a:prstGeom>
          <a:solidFill>
            <a:srgbClr val="FA4E1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Y</a:t>
            </a:r>
            <a:endParaRPr lang="en-US" altLang="en-US">
              <a:latin typeface="Eras Medium ITC" panose="020B0602030504020804" pitchFamily="34" charset="0"/>
            </a:endParaRPr>
          </a:p>
        </p:txBody>
      </p:sp>
      <p:sp>
        <p:nvSpPr>
          <p:cNvPr id="5140" name="Rectangle 27"/>
          <p:cNvSpPr>
            <a:spLocks noChangeArrowheads="1"/>
          </p:cNvSpPr>
          <p:nvPr/>
        </p:nvSpPr>
        <p:spPr bwMode="auto">
          <a:xfrm>
            <a:off x="7162800" y="1600200"/>
            <a:ext cx="304800" cy="304800"/>
          </a:xfrm>
          <a:prstGeom prst="rect">
            <a:avLst/>
          </a:prstGeom>
          <a:solidFill>
            <a:srgbClr val="00CF3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1</a:t>
            </a:r>
          </a:p>
        </p:txBody>
      </p:sp>
      <p:sp>
        <p:nvSpPr>
          <p:cNvPr id="5141" name="Rectangle 28"/>
          <p:cNvSpPr>
            <a:spLocks noChangeArrowheads="1"/>
          </p:cNvSpPr>
          <p:nvPr/>
        </p:nvSpPr>
        <p:spPr bwMode="auto">
          <a:xfrm>
            <a:off x="6781800" y="1287463"/>
            <a:ext cx="304800" cy="304800"/>
          </a:xfrm>
          <a:prstGeom prst="rect">
            <a:avLst/>
          </a:prstGeom>
          <a:solidFill>
            <a:srgbClr val="00CF3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1</a:t>
            </a:r>
          </a:p>
        </p:txBody>
      </p:sp>
      <p:sp>
        <p:nvSpPr>
          <p:cNvPr id="5142" name="Rectangle 29"/>
          <p:cNvSpPr>
            <a:spLocks noChangeArrowheads="1"/>
          </p:cNvSpPr>
          <p:nvPr/>
        </p:nvSpPr>
        <p:spPr bwMode="auto">
          <a:xfrm>
            <a:off x="6400800" y="1287463"/>
            <a:ext cx="304800" cy="304800"/>
          </a:xfrm>
          <a:prstGeom prst="rect">
            <a:avLst/>
          </a:prstGeom>
          <a:solidFill>
            <a:srgbClr val="00CF3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000">
                <a:latin typeface="Eras Medium ITC" panose="020B0602030504020804" pitchFamily="34" charset="0"/>
              </a:rPr>
              <a:t>1</a:t>
            </a:r>
          </a:p>
        </p:txBody>
      </p:sp>
      <p:sp>
        <p:nvSpPr>
          <p:cNvPr id="46113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2146300" y="2359025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NZ">
              <a:latin typeface="Eras Medium ITC" panose="020B06020305040208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380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763000" cy="1981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rmAutofit/>
          </a:bodyPr>
          <a:lstStyle/>
          <a:p>
            <a:r>
              <a:rPr lang="en-US" altLang="en-US" smtClean="0">
                <a:latin typeface="Eras Medium ITC" panose="020B0602030504020804" pitchFamily="34" charset="0"/>
              </a:rPr>
              <a:t>3.  Add the following polynomials using column form:</a:t>
            </a:r>
            <a:br>
              <a:rPr lang="en-US" altLang="en-US" smtClean="0">
                <a:latin typeface="Eras Medium ITC" panose="020B0602030504020804" pitchFamily="34" charset="0"/>
              </a:rPr>
            </a:br>
            <a:r>
              <a:rPr lang="en-US" altLang="en-US" smtClean="0">
                <a:latin typeface="Eras Medium ITC" panose="020B0602030504020804" pitchFamily="34" charset="0"/>
              </a:rPr>
              <a:t>(4x</a:t>
            </a:r>
            <a:r>
              <a:rPr lang="en-US" altLang="en-US" baseline="30000" smtClean="0">
                <a:latin typeface="Eras Medium ITC" panose="020B0602030504020804" pitchFamily="34" charset="0"/>
              </a:rPr>
              <a:t>2</a:t>
            </a:r>
            <a:r>
              <a:rPr lang="en-US" altLang="en-US" smtClean="0">
                <a:latin typeface="Eras Medium ITC" panose="020B0602030504020804" pitchFamily="34" charset="0"/>
              </a:rPr>
              <a:t> - 2xy + 3y</a:t>
            </a:r>
            <a:r>
              <a:rPr lang="en-US" altLang="en-US" baseline="30000" smtClean="0">
                <a:latin typeface="Eras Medium ITC" panose="020B0602030504020804" pitchFamily="34" charset="0"/>
              </a:rPr>
              <a:t>2</a:t>
            </a:r>
            <a:r>
              <a:rPr lang="en-US" altLang="en-US" smtClean="0">
                <a:latin typeface="Eras Medium ITC" panose="020B0602030504020804" pitchFamily="34" charset="0"/>
              </a:rPr>
              <a:t>) + (-3x</a:t>
            </a:r>
            <a:r>
              <a:rPr lang="en-US" altLang="en-US" baseline="30000" smtClean="0">
                <a:latin typeface="Eras Medium ITC" panose="020B0602030504020804" pitchFamily="34" charset="0"/>
              </a:rPr>
              <a:t>2</a:t>
            </a:r>
            <a:r>
              <a:rPr lang="en-US" altLang="en-US" smtClean="0">
                <a:latin typeface="Eras Medium ITC" panose="020B0602030504020804" pitchFamily="34" charset="0"/>
              </a:rPr>
              <a:t> - xy + 2y</a:t>
            </a:r>
            <a:r>
              <a:rPr lang="en-US" altLang="en-US" baseline="30000" smtClean="0">
                <a:latin typeface="Eras Medium ITC" panose="020B0602030504020804" pitchFamily="34" charset="0"/>
              </a:rPr>
              <a:t>2</a:t>
            </a:r>
            <a:r>
              <a:rPr lang="en-US" altLang="en-US" smtClean="0">
                <a:latin typeface="Eras Medium ITC" panose="020B0602030504020804" pitchFamily="34" charset="0"/>
              </a:rPr>
              <a:t>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2590800"/>
            <a:ext cx="8001000" cy="3352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Line up your like terms.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			 4x</a:t>
            </a:r>
            <a:r>
              <a:rPr lang="en-US" altLang="en-US" sz="4000" baseline="30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2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 - 2xy + 3y</a:t>
            </a:r>
            <a:r>
              <a:rPr lang="en-US" altLang="en-US" sz="4000" baseline="30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		+	-3x</a:t>
            </a:r>
            <a:r>
              <a:rPr lang="en-US" altLang="en-US" sz="4000" baseline="30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2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 -  </a:t>
            </a:r>
            <a:r>
              <a:rPr lang="en-US" altLang="en-US" sz="4000" dirty="0" err="1" smtClean="0">
                <a:solidFill>
                  <a:schemeClr val="tx2"/>
                </a:solidFill>
                <a:latin typeface="Eras Medium ITC" panose="020B0602030504020804" pitchFamily="34" charset="0"/>
              </a:rPr>
              <a:t>xy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  + 2y</a:t>
            </a:r>
            <a:r>
              <a:rPr lang="en-US" altLang="en-US" sz="4000" baseline="30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aseline="30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		_________________________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solidFill>
                  <a:schemeClr val="hlink"/>
                </a:solidFill>
                <a:latin typeface="Eras Medium ITC" panose="020B0602030504020804" pitchFamily="34" charset="0"/>
              </a:rPr>
              <a:t>                x</a:t>
            </a:r>
            <a:r>
              <a:rPr lang="en-US" altLang="en-US" sz="4000" b="1" baseline="30000" dirty="0" smtClean="0">
                <a:solidFill>
                  <a:schemeClr val="hlink"/>
                </a:solidFill>
                <a:latin typeface="Eras Medium ITC" panose="020B0602030504020804" pitchFamily="34" charset="0"/>
              </a:rPr>
              <a:t>2  </a:t>
            </a:r>
            <a:r>
              <a:rPr lang="en-US" altLang="en-US" sz="4000" b="1" dirty="0" smtClean="0">
                <a:solidFill>
                  <a:schemeClr val="hlink"/>
                </a:solidFill>
                <a:latin typeface="Eras Medium ITC" panose="020B0602030504020804" pitchFamily="34" charset="0"/>
              </a:rPr>
              <a:t>- 3xy + 5y</a:t>
            </a:r>
            <a:r>
              <a:rPr lang="en-US" altLang="en-US" sz="4000" b="1" baseline="30000" dirty="0" smtClean="0">
                <a:solidFill>
                  <a:schemeClr val="hlink"/>
                </a:solidFill>
                <a:latin typeface="Eras Medium ITC" panose="020B0602030504020804" pitchFamily="34" charset="0"/>
              </a:rPr>
              <a:t>2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838200" y="2502568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5076056" y="25146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133600" y="25146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133600" y="2636912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6012160" y="25146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6012160" y="2636912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7092280" y="2492896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7092280" y="25908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7092280" y="26670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3275856" y="2492896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3275856" y="25908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3275856" y="26670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54311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rmAutofit fontScale="90000"/>
          </a:bodyPr>
          <a:lstStyle/>
          <a:p>
            <a:r>
              <a:rPr lang="en-US" altLang="en-US" sz="3600" dirty="0" smtClean="0">
                <a:latin typeface="Eras Medium ITC" panose="020B0602030504020804" pitchFamily="34" charset="0"/>
              </a:rPr>
              <a:t>4. Subtract the following polynomials:</a:t>
            </a:r>
            <a:r>
              <a:rPr lang="en-US" altLang="en-US" dirty="0" smtClean="0">
                <a:latin typeface="Eras Medium ITC" panose="020B0602030504020804" pitchFamily="34" charset="0"/>
              </a:rPr>
              <a:t/>
            </a:r>
            <a:br>
              <a:rPr lang="en-US" altLang="en-US" dirty="0" smtClean="0">
                <a:latin typeface="Eras Medium ITC" panose="020B0602030504020804" pitchFamily="34" charset="0"/>
              </a:rPr>
            </a:br>
            <a:r>
              <a:rPr lang="en-US" altLang="en-US" dirty="0" smtClean="0">
                <a:latin typeface="Eras Medium ITC" panose="020B0602030504020804" pitchFamily="34" charset="0"/>
              </a:rPr>
              <a:t>(9y - 7x + 15a) - (-3y + 8x - 8a)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sz="3500" b="1" u="sng" dirty="0" smtClean="0">
                <a:solidFill>
                  <a:schemeClr val="hlink"/>
                </a:solidFill>
                <a:latin typeface="Eras Medium ITC" panose="020B0602030504020804" pitchFamily="34" charset="0"/>
              </a:rPr>
              <a:t>Rewrite subtraction as adding the opposite.</a:t>
            </a:r>
            <a:endParaRPr lang="en-US" altLang="en-US" sz="3500" dirty="0" smtClean="0">
              <a:solidFill>
                <a:schemeClr val="hlink"/>
              </a:solidFill>
              <a:latin typeface="Eras Medium ITC" panose="020B0602030504020804" pitchFamily="34" charset="0"/>
            </a:endParaRPr>
          </a:p>
          <a:p>
            <a:pPr marL="0" indent="0">
              <a:buNone/>
            </a:pP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(9y - 7x + 15a) </a:t>
            </a:r>
            <a:r>
              <a:rPr lang="en-US" altLang="en-US" sz="4000" b="1" dirty="0" smtClean="0">
                <a:solidFill>
                  <a:schemeClr val="hlink"/>
                </a:solidFill>
                <a:latin typeface="Eras Medium ITC" panose="020B0602030504020804" pitchFamily="34" charset="0"/>
              </a:rPr>
              <a:t>+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 (</a:t>
            </a:r>
            <a:r>
              <a:rPr lang="en-US" altLang="en-US" sz="4000" b="1" dirty="0" smtClean="0">
                <a:solidFill>
                  <a:schemeClr val="hlink"/>
                </a:solidFill>
                <a:latin typeface="Eras Medium ITC" panose="020B0602030504020804" pitchFamily="34" charset="0"/>
              </a:rPr>
              <a:t>+ 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3y </a:t>
            </a:r>
            <a:r>
              <a:rPr lang="en-US" altLang="en-US" sz="4000" b="1" dirty="0" smtClean="0">
                <a:solidFill>
                  <a:schemeClr val="hlink"/>
                </a:solidFill>
                <a:latin typeface="Eras Medium ITC" panose="020B0602030504020804" pitchFamily="34" charset="0"/>
              </a:rPr>
              <a:t>-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 8x </a:t>
            </a:r>
            <a:r>
              <a:rPr lang="en-US" altLang="en-US" sz="4000" b="1" dirty="0" smtClean="0">
                <a:solidFill>
                  <a:schemeClr val="hlink"/>
                </a:solidFill>
                <a:latin typeface="Eras Medium ITC" panose="020B0602030504020804" pitchFamily="34" charset="0"/>
              </a:rPr>
              <a:t>+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 8a)</a:t>
            </a:r>
          </a:p>
          <a:p>
            <a:pPr marL="0" indent="0">
              <a:buNone/>
            </a:pP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Group the like terms.</a:t>
            </a:r>
          </a:p>
          <a:p>
            <a:pPr marL="0" indent="0">
              <a:buNone/>
            </a:pPr>
            <a:r>
              <a:rPr lang="en-US" altLang="en-US" sz="4000" dirty="0" smtClean="0">
                <a:latin typeface="Eras Medium ITC" panose="020B0602030504020804" pitchFamily="34" charset="0"/>
              </a:rPr>
              <a:t>9y + 3y - 7x - 8x + 15a + 8a</a:t>
            </a:r>
          </a:p>
          <a:p>
            <a:pPr marL="0" indent="0">
              <a:buNone/>
            </a:pPr>
            <a:r>
              <a:rPr lang="en-US" altLang="en-US" sz="4000" b="1" dirty="0" smtClean="0">
                <a:solidFill>
                  <a:schemeClr val="hlink"/>
                </a:solidFill>
                <a:latin typeface="Eras Medium ITC" panose="020B0602030504020804" pitchFamily="34" charset="0"/>
              </a:rPr>
              <a:t>12y - 15x + 23a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219200" y="38100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932040" y="38100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209800" y="38100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209800" y="38862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5796136" y="38100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796136" y="38862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6876256" y="38100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876256" y="38862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6876256" y="4005064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429000" y="38100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3429000" y="38862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3429000" y="4005064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79827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692968" y="332656"/>
            <a:ext cx="8991600" cy="1600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rmAutofit/>
          </a:bodyPr>
          <a:lstStyle/>
          <a:p>
            <a:r>
              <a:rPr lang="en-US" altLang="en-US" sz="3600" dirty="0" smtClean="0">
                <a:latin typeface="Eras Medium ITC" panose="020B0602030504020804" pitchFamily="34" charset="0"/>
              </a:rPr>
              <a:t>5. Subtract the following polynomials:</a:t>
            </a:r>
            <a:r>
              <a:rPr lang="en-US" altLang="en-US" dirty="0" smtClean="0">
                <a:latin typeface="Eras Medium ITC" panose="020B0602030504020804" pitchFamily="34" charset="0"/>
              </a:rPr>
              <a:t/>
            </a:r>
            <a:br>
              <a:rPr lang="en-US" altLang="en-US" dirty="0" smtClean="0">
                <a:latin typeface="Eras Medium ITC" panose="020B0602030504020804" pitchFamily="34" charset="0"/>
              </a:rPr>
            </a:br>
            <a:r>
              <a:rPr lang="en-US" altLang="en-US" dirty="0" smtClean="0">
                <a:latin typeface="Eras Medium ITC" panose="020B0602030504020804" pitchFamily="34" charset="0"/>
              </a:rPr>
              <a:t>(7a - 10b) - (3a + 4b)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7772400" cy="4419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altLang="en-US" sz="4000" b="1" u="sng" dirty="0" smtClean="0">
                <a:solidFill>
                  <a:schemeClr val="hlink"/>
                </a:solidFill>
                <a:latin typeface="Eras Medium ITC" panose="020B0602030504020804" pitchFamily="34" charset="0"/>
              </a:rPr>
              <a:t>Rewrite subtraction as adding the opposite.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(7a - 10b) </a:t>
            </a:r>
            <a:r>
              <a:rPr lang="en-US" altLang="en-US" sz="4000" b="1" dirty="0" smtClean="0">
                <a:solidFill>
                  <a:schemeClr val="hlink"/>
                </a:solidFill>
                <a:latin typeface="Eras Medium ITC" panose="020B0602030504020804" pitchFamily="34" charset="0"/>
              </a:rPr>
              <a:t>+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 (</a:t>
            </a:r>
            <a:r>
              <a:rPr lang="en-US" altLang="en-US" sz="4000" b="1" dirty="0" smtClean="0">
                <a:solidFill>
                  <a:schemeClr val="hlink"/>
                </a:solidFill>
                <a:latin typeface="Eras Medium ITC" panose="020B0602030504020804" pitchFamily="34" charset="0"/>
              </a:rPr>
              <a:t>- 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3a </a:t>
            </a:r>
            <a:r>
              <a:rPr lang="en-US" altLang="en-US" sz="4000" b="1" dirty="0" smtClean="0">
                <a:solidFill>
                  <a:schemeClr val="hlink"/>
                </a:solidFill>
                <a:latin typeface="Eras Medium ITC" panose="020B0602030504020804" pitchFamily="34" charset="0"/>
              </a:rPr>
              <a:t>-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 4b)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Group the like terms.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7a - 3a - 10b - 4b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 dirty="0" smtClean="0">
                <a:solidFill>
                  <a:schemeClr val="hlink"/>
                </a:solidFill>
                <a:latin typeface="Eras Medium ITC" panose="020B0602030504020804" pitchFamily="34" charset="0"/>
              </a:rPr>
              <a:t>4a - 14b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209800" y="38100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953000" y="38100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276600" y="38100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3276600" y="39624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6019800" y="38100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6019800" y="3962400"/>
            <a:ext cx="609600" cy="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55181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705544" y="533400"/>
            <a:ext cx="8763000" cy="1981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normAutofit/>
          </a:bodyPr>
          <a:lstStyle/>
          <a:p>
            <a:r>
              <a:rPr lang="en-US" altLang="en-US" sz="3200" dirty="0" smtClean="0">
                <a:latin typeface="Eras Medium ITC" panose="020B0602030504020804" pitchFamily="34" charset="0"/>
              </a:rPr>
              <a:t>6. Subtract the following polynomials using column form:</a:t>
            </a:r>
            <a:r>
              <a:rPr lang="en-US" altLang="en-US" dirty="0" smtClean="0">
                <a:latin typeface="Eras Medium ITC" panose="020B0602030504020804" pitchFamily="34" charset="0"/>
              </a:rPr>
              <a:t/>
            </a:r>
            <a:br>
              <a:rPr lang="en-US" altLang="en-US" dirty="0" smtClean="0">
                <a:latin typeface="Eras Medium ITC" panose="020B0602030504020804" pitchFamily="34" charset="0"/>
              </a:rPr>
            </a:br>
            <a:r>
              <a:rPr lang="en-US" altLang="en-US" dirty="0" smtClean="0">
                <a:latin typeface="Eras Medium ITC" panose="020B0602030504020804" pitchFamily="34" charset="0"/>
              </a:rPr>
              <a:t>(4x</a:t>
            </a:r>
            <a:r>
              <a:rPr lang="en-US" altLang="en-US" baseline="30000" dirty="0" smtClean="0">
                <a:latin typeface="Eras Medium ITC" panose="020B0602030504020804" pitchFamily="34" charset="0"/>
              </a:rPr>
              <a:t>2</a:t>
            </a:r>
            <a:r>
              <a:rPr lang="en-US" altLang="en-US" dirty="0" smtClean="0">
                <a:latin typeface="Eras Medium ITC" panose="020B0602030504020804" pitchFamily="34" charset="0"/>
              </a:rPr>
              <a:t> - 2xy + 3y</a:t>
            </a:r>
            <a:r>
              <a:rPr lang="en-US" altLang="en-US" baseline="30000" dirty="0" smtClean="0">
                <a:latin typeface="Eras Medium ITC" panose="020B0602030504020804" pitchFamily="34" charset="0"/>
              </a:rPr>
              <a:t>2</a:t>
            </a:r>
            <a:r>
              <a:rPr lang="en-US" altLang="en-US" dirty="0" smtClean="0">
                <a:latin typeface="Eras Medium ITC" panose="020B0602030504020804" pitchFamily="34" charset="0"/>
              </a:rPr>
              <a:t>) - (-3x</a:t>
            </a:r>
            <a:r>
              <a:rPr lang="en-US" altLang="en-US" baseline="30000" dirty="0" smtClean="0">
                <a:latin typeface="Eras Medium ITC" panose="020B0602030504020804" pitchFamily="34" charset="0"/>
              </a:rPr>
              <a:t>2</a:t>
            </a:r>
            <a:r>
              <a:rPr lang="en-US" altLang="en-US" dirty="0" smtClean="0">
                <a:latin typeface="Eras Medium ITC" panose="020B0602030504020804" pitchFamily="34" charset="0"/>
              </a:rPr>
              <a:t> - </a:t>
            </a:r>
            <a:r>
              <a:rPr lang="en-US" altLang="en-US" dirty="0" err="1" smtClean="0">
                <a:latin typeface="Eras Medium ITC" panose="020B0602030504020804" pitchFamily="34" charset="0"/>
              </a:rPr>
              <a:t>xy</a:t>
            </a:r>
            <a:r>
              <a:rPr lang="en-US" altLang="en-US" dirty="0" smtClean="0">
                <a:latin typeface="Eras Medium ITC" panose="020B0602030504020804" pitchFamily="34" charset="0"/>
              </a:rPr>
              <a:t> + 2y</a:t>
            </a:r>
            <a:r>
              <a:rPr lang="en-US" altLang="en-US" baseline="30000" dirty="0" smtClean="0">
                <a:latin typeface="Eras Medium ITC" panose="020B0602030504020804" pitchFamily="34" charset="0"/>
              </a:rPr>
              <a:t>2</a:t>
            </a:r>
            <a:r>
              <a:rPr lang="en-US" altLang="en-US" dirty="0" smtClean="0">
                <a:latin typeface="Eras Medium ITC" panose="020B0602030504020804" pitchFamily="34" charset="0"/>
              </a:rPr>
              <a:t>)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0" y="2514600"/>
            <a:ext cx="9067800" cy="3733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Line up your like terms and add the opposite.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			 4x</a:t>
            </a:r>
            <a:r>
              <a:rPr lang="en-US" altLang="en-US" sz="4000" baseline="30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2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 - 2xy + 3y</a:t>
            </a:r>
            <a:r>
              <a:rPr lang="en-US" altLang="en-US" sz="4000" baseline="30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		</a:t>
            </a:r>
            <a:r>
              <a:rPr lang="en-US" altLang="en-US" sz="4000" b="1" dirty="0" smtClean="0">
                <a:solidFill>
                  <a:srgbClr val="00279F"/>
                </a:solidFill>
                <a:latin typeface="Eras Medium ITC" panose="020B0602030504020804" pitchFamily="34" charset="0"/>
              </a:rPr>
              <a:t>+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  (</a:t>
            </a:r>
            <a:r>
              <a:rPr lang="en-US" altLang="en-US" sz="4000" b="1" dirty="0" smtClean="0">
                <a:solidFill>
                  <a:srgbClr val="00279F"/>
                </a:solidFill>
                <a:latin typeface="Eras Medium ITC" panose="020B0602030504020804" pitchFamily="34" charset="0"/>
              </a:rPr>
              <a:t>+ 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3x</a:t>
            </a:r>
            <a:r>
              <a:rPr lang="en-US" altLang="en-US" sz="4000" baseline="30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2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 </a:t>
            </a:r>
            <a:r>
              <a:rPr lang="en-US" altLang="en-US" sz="4000" b="1" dirty="0" smtClean="0">
                <a:solidFill>
                  <a:srgbClr val="00279F"/>
                </a:solidFill>
                <a:latin typeface="Eras Medium ITC" panose="020B0602030504020804" pitchFamily="34" charset="0"/>
              </a:rPr>
              <a:t>+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 </a:t>
            </a:r>
            <a:r>
              <a:rPr lang="en-US" altLang="en-US" sz="4000" dirty="0" err="1" smtClean="0">
                <a:solidFill>
                  <a:schemeClr val="tx2"/>
                </a:solidFill>
                <a:latin typeface="Eras Medium ITC" panose="020B0602030504020804" pitchFamily="34" charset="0"/>
              </a:rPr>
              <a:t>xy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  </a:t>
            </a:r>
            <a:r>
              <a:rPr lang="en-US" altLang="en-US" sz="4000" b="1" dirty="0" smtClean="0">
                <a:solidFill>
                  <a:srgbClr val="00279F"/>
                </a:solidFill>
                <a:latin typeface="Eras Medium ITC" panose="020B0602030504020804" pitchFamily="34" charset="0"/>
              </a:rPr>
              <a:t>- 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 2y</a:t>
            </a:r>
            <a:r>
              <a:rPr lang="en-US" altLang="en-US" sz="4000" baseline="30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2</a:t>
            </a:r>
            <a:r>
              <a:rPr lang="en-US" altLang="en-US" sz="4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)</a:t>
            </a:r>
            <a:endParaRPr lang="en-US" altLang="en-US" sz="4000" baseline="30000" dirty="0" smtClean="0">
              <a:solidFill>
                <a:schemeClr val="tx2"/>
              </a:solidFill>
              <a:latin typeface="Eras Medium ITC" panose="020B06020305040208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aseline="30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		</a:t>
            </a:r>
            <a:r>
              <a:rPr lang="en-US" altLang="en-US" sz="4000" baseline="30000" dirty="0" smtClean="0">
                <a:solidFill>
                  <a:schemeClr val="tx2"/>
                </a:solidFill>
                <a:latin typeface="Eras Medium ITC" panose="020B0602030504020804" pitchFamily="34" charset="0"/>
              </a:rPr>
              <a:t>            --------------------------------------</a:t>
            </a:r>
            <a:endParaRPr lang="en-US" altLang="en-US" sz="4000" baseline="30000" dirty="0" smtClean="0">
              <a:solidFill>
                <a:schemeClr val="tx2"/>
              </a:solidFill>
              <a:latin typeface="Eras Medium ITC" panose="020B06020305040208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latin typeface="Eras Medium ITC" panose="020B0602030504020804" pitchFamily="34" charset="0"/>
              </a:rPr>
              <a:t>               </a:t>
            </a:r>
            <a:r>
              <a:rPr lang="en-US" altLang="en-US" sz="4000" b="1" dirty="0" smtClean="0">
                <a:solidFill>
                  <a:srgbClr val="00279F"/>
                </a:solidFill>
                <a:latin typeface="Eras Medium ITC" panose="020B0602030504020804" pitchFamily="34" charset="0"/>
              </a:rPr>
              <a:t>7x</a:t>
            </a:r>
            <a:r>
              <a:rPr lang="en-US" altLang="en-US" sz="4000" b="1" baseline="30000" dirty="0" smtClean="0">
                <a:solidFill>
                  <a:srgbClr val="00279F"/>
                </a:solidFill>
                <a:latin typeface="Eras Medium ITC" panose="020B0602030504020804" pitchFamily="34" charset="0"/>
              </a:rPr>
              <a:t>2</a:t>
            </a:r>
            <a:r>
              <a:rPr lang="en-US" altLang="en-US" sz="4000" b="1" dirty="0" smtClean="0">
                <a:solidFill>
                  <a:srgbClr val="00279F"/>
                </a:solidFill>
                <a:latin typeface="Eras Medium ITC" panose="020B0602030504020804" pitchFamily="34" charset="0"/>
              </a:rPr>
              <a:t>  - </a:t>
            </a:r>
            <a:r>
              <a:rPr lang="en-US" altLang="en-US" sz="4000" b="1" dirty="0" err="1" smtClean="0">
                <a:solidFill>
                  <a:srgbClr val="00279F"/>
                </a:solidFill>
                <a:latin typeface="Eras Medium ITC" panose="020B0602030504020804" pitchFamily="34" charset="0"/>
              </a:rPr>
              <a:t>xy</a:t>
            </a:r>
            <a:r>
              <a:rPr lang="en-US" altLang="en-US" sz="4000" b="1" dirty="0" smtClean="0">
                <a:solidFill>
                  <a:srgbClr val="00279F"/>
                </a:solidFill>
                <a:latin typeface="Eras Medium ITC" panose="020B0602030504020804" pitchFamily="34" charset="0"/>
              </a:rPr>
              <a:t>  +  y</a:t>
            </a:r>
            <a:r>
              <a:rPr lang="en-US" altLang="en-US" sz="4000" b="1" baseline="30000" dirty="0" smtClean="0">
                <a:solidFill>
                  <a:srgbClr val="00279F"/>
                </a:solidFill>
                <a:latin typeface="Eras Medium ITC" panose="020B0602030504020804" pitchFamily="34" charset="0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980892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21F91B994E1446EEBEFEA5A1C21E7269"/>
  <p:tag name="SLIDETYPE" val="Q"/>
  <p:tag name="DEMOGRAPHIC" val="False"/>
  <p:tag name="SPEEDSCORING" val="False"/>
  <p:tag name="RESPONSESGATHERED" val="False"/>
  <p:tag name="SLIDEORDER" val="2"/>
  <p:tag name="SLIDEGUID" val="6C789EA8DDD744FAAFA77322A93A7895"/>
  <p:tag name="VALUES" val="Incorrect¤Incorrect¤Correct¤Incorrect"/>
  <p:tag name="QUESTIONALIAS" val="Find the sum or difference.(5a – 3b) + (2a + 6b)"/>
  <p:tag name="ANSWERSALIAS" val="3a – 9b¤3a + 3b¤7a + 3b¤7a – 3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4"/>
  <p:tag name="FONTSIZE" val="40"/>
  <p:tag name="BULLETTYPE" val="ppBulletArabicPeriod"/>
  <p:tag name="ANSWERTEXT" val="3a – 9b&#10;3a + 3b&#10;7a + 3b&#10;7a – 3b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21F91B994E1446EEBEFEA5A1C21E7269"/>
  <p:tag name="SLIDETYPE" val="Q"/>
  <p:tag name="DEMOGRAPHIC" val="False"/>
  <p:tag name="SPEEDSCORING" val="False"/>
  <p:tag name="RESPONSESGATHERED" val="False"/>
  <p:tag name="SLIDEORDER" val="3"/>
  <p:tag name="SLIDEGUID" val="8CDB8696E00449B5BDCB7FDC1160565B"/>
  <p:tag name="VALUES" val="Correct¤Incorrect¤Incorrect¤Incorrect"/>
  <p:tag name="QUESTIONALIAS" val="Find the sum or difference.(5a – 3b) – (2a + 6b)"/>
  <p:tag name="ANSWERSALIAS" val="3a – 9b¤3a + 3b¤7a + 3b¤7a – 9b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4"/>
  <p:tag name="FONTSIZE" val="40"/>
  <p:tag name="BULLETTYPE" val="ppBulletArabicPeriod"/>
  <p:tag name="ANSWERTEXT" val="3a – 9b&#10;3a + 3b&#10;7a + 3b&#10;7a – 9b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1F91B994E1446EEBEFEA5A1C21E7269"/>
  <p:tag name="SLIDEID" val="21F91B994E1446EEBEFEA5A1C21E7269"/>
  <p:tag name="SLIDEORDER" val="1"/>
  <p:tag name="SLIDETYPE" val="Q"/>
  <p:tag name="DEMOGRAPHIC" val="False"/>
  <p:tag name="SPEEDSCORING" val="False"/>
  <p:tag name="VALUES" val="Correct¤Incorrect¤Incorrect¤Incorrect¤Incorrect¤Incorrect"/>
  <p:tag name="RESPONSESGATHERED" val="False"/>
  <p:tag name="QUESTIONALIAS" val="Add the polynomials.+"/>
  <p:tag name="ANSWERSALIAS" val="x2 + 3x + 7y + xy + 8¤x2 + 4y + 2x + 3¤3x + 7y + 8¤x2 + 11xy + 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67"/>
  <p:tag name="FONTSIZE" val="32"/>
  <p:tag name="BULLETTYPE" val="ppBulletArabicPeriod"/>
  <p:tag name="ANSWERTEXT" val="x2 + 3x + 7y + xy + 8&#10;x2 + 4y + 2x + 3&#10;3x + 7y + 8&#10;x2 + 11xy + 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</TotalTime>
  <Words>276</Words>
  <Application>Microsoft Office PowerPoint</Application>
  <PresentationFormat>On-screen Show (4:3)</PresentationFormat>
  <Paragraphs>70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PowerPoint Presentation</vt:lpstr>
      <vt:lpstr>Objectives The student will be able to:</vt:lpstr>
      <vt:lpstr>1. Add the following polynomials: (9y - 7x + 15a) + (-3y + 8x - 8a)</vt:lpstr>
      <vt:lpstr>2.  Add the following polynomials: (3a2 + 3ab - b2) + (4ab + 6b2)</vt:lpstr>
      <vt:lpstr>               Add the polynomials.       +</vt:lpstr>
      <vt:lpstr>3.  Add the following polynomials using column form: (4x2 - 2xy + 3y2) + (-3x2 - xy + 2y2)</vt:lpstr>
      <vt:lpstr>4. Subtract the following polynomials: (9y - 7x + 15a) - (-3y + 8x - 8a)</vt:lpstr>
      <vt:lpstr>5. Subtract the following polynomials: (7a - 10b) - (3a + 4b)</vt:lpstr>
      <vt:lpstr>6. Subtract the following polynomials using column form: (4x2 - 2xy + 3y2) - (-3x2 - xy + 2y2)</vt:lpstr>
      <vt:lpstr>Find the sum or difference. (5a – 3b) + (2a + 6b)</vt:lpstr>
      <vt:lpstr>Find the sum or difference. (5a – 3b) – (2a + 6b)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Atkinson</dc:creator>
  <cp:lastModifiedBy>Jane Atkinson</cp:lastModifiedBy>
  <cp:revision>2</cp:revision>
  <dcterms:created xsi:type="dcterms:W3CDTF">2014-09-08T21:45:19Z</dcterms:created>
  <dcterms:modified xsi:type="dcterms:W3CDTF">2014-09-08T22:04:29Z</dcterms:modified>
</cp:coreProperties>
</file>