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911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54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138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77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247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082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284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800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34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378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011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B1CC6-FDD9-4435-8521-95ADB229DA03}" type="datetimeFigureOut">
              <a:rPr lang="en-NZ" smtClean="0"/>
              <a:t>18/08/2014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3420E-064A-424D-A878-D8BA6EEB797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3903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5012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latin typeface="Aharoni" panose="02010803020104030203" pitchFamily="2" charset="-79"/>
                <a:cs typeface="Aharoni" panose="02010803020104030203" pitchFamily="2" charset="-79"/>
              </a:rPr>
              <a:t>Graph of the derived function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76200" y="1281113"/>
            <a:ext cx="854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dirty="0">
                <a:latin typeface="Eras Medium ITC" panose="020B0602030504020804" pitchFamily="34" charset="0"/>
              </a:rPr>
              <a:t>We can sketch the graph of the derived function f `(x) by looking at the features of the graph of f(x).  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65088" y="2171700"/>
            <a:ext cx="853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GB" altLang="en-US" dirty="0">
                <a:latin typeface="Eras Medium ITC" panose="020B0602030504020804" pitchFamily="34" charset="0"/>
              </a:rPr>
              <a:t>This is a simple strategy but does require an understanding that you are drawing the graph of f `(x) from the graph of f(x).</a:t>
            </a:r>
          </a:p>
        </p:txBody>
      </p:sp>
    </p:spTree>
    <p:extLst>
      <p:ext uri="{BB962C8B-B14F-4D97-AF65-F5344CB8AC3E}">
        <p14:creationId xmlns:p14="http://schemas.microsoft.com/office/powerpoint/2010/main" val="17034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/>
      <p:bldP spid="553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6563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6564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6565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6566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6567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69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6570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6571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6572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6573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6574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6576" name="Oval 16"/>
          <p:cNvSpPr>
            <a:spLocks noChangeArrowheads="1"/>
          </p:cNvSpPr>
          <p:nvPr/>
        </p:nvSpPr>
        <p:spPr bwMode="auto">
          <a:xfrm>
            <a:off x="4070350" y="5148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6581" name="Freeform 21"/>
          <p:cNvSpPr>
            <a:spLocks/>
          </p:cNvSpPr>
          <p:nvPr/>
        </p:nvSpPr>
        <p:spPr bwMode="auto">
          <a:xfrm>
            <a:off x="1227138" y="3055938"/>
            <a:ext cx="4475162" cy="3032125"/>
          </a:xfrm>
          <a:custGeom>
            <a:avLst/>
            <a:gdLst>
              <a:gd name="T0" fmla="*/ 0 w 2819"/>
              <a:gd name="T1" fmla="*/ 162 h 1910"/>
              <a:gd name="T2" fmla="*/ 521 w 2819"/>
              <a:gd name="T3" fmla="*/ 1341 h 1910"/>
              <a:gd name="T4" fmla="*/ 935 w 2819"/>
              <a:gd name="T5" fmla="*/ 1904 h 1910"/>
              <a:gd name="T6" fmla="*/ 1287 w 2819"/>
              <a:gd name="T7" fmla="*/ 1307 h 1910"/>
              <a:gd name="T8" fmla="*/ 1490 w 2819"/>
              <a:gd name="T9" fmla="*/ 914 h 1910"/>
              <a:gd name="T10" fmla="*/ 1897 w 2819"/>
              <a:gd name="T11" fmla="*/ 1328 h 1910"/>
              <a:gd name="T12" fmla="*/ 2819 w 2819"/>
              <a:gd name="T13" fmla="*/ 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19" h="1910">
                <a:moveTo>
                  <a:pt x="0" y="162"/>
                </a:moveTo>
                <a:cubicBezTo>
                  <a:pt x="87" y="357"/>
                  <a:pt x="365" y="1051"/>
                  <a:pt x="521" y="1341"/>
                </a:cubicBezTo>
                <a:cubicBezTo>
                  <a:pt x="677" y="1631"/>
                  <a:pt x="807" y="1910"/>
                  <a:pt x="935" y="1904"/>
                </a:cubicBezTo>
                <a:cubicBezTo>
                  <a:pt x="1063" y="1898"/>
                  <a:pt x="1195" y="1472"/>
                  <a:pt x="1287" y="1307"/>
                </a:cubicBezTo>
                <a:cubicBezTo>
                  <a:pt x="1379" y="1142"/>
                  <a:pt x="1388" y="911"/>
                  <a:pt x="1490" y="914"/>
                </a:cubicBezTo>
                <a:cubicBezTo>
                  <a:pt x="1592" y="917"/>
                  <a:pt x="1675" y="1480"/>
                  <a:pt x="1897" y="1328"/>
                </a:cubicBezTo>
                <a:cubicBezTo>
                  <a:pt x="2119" y="1176"/>
                  <a:pt x="2627" y="277"/>
                  <a:pt x="281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6582" name="Object 22"/>
          <p:cNvGraphicFramePr>
            <a:graphicFrameLocks noChangeAspect="1"/>
          </p:cNvGraphicFramePr>
          <p:nvPr/>
        </p:nvGraphicFramePr>
        <p:xfrm>
          <a:off x="5791200" y="2717800"/>
          <a:ext cx="1206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206360" imgH="342720" progId="Equation.DSMT4">
                  <p:embed/>
                </p:oleObj>
              </mc:Choice>
              <mc:Fallback>
                <p:oleObj name="Equation" r:id="rId5" imgW="12063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717800"/>
                        <a:ext cx="1206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18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777875" y="619125"/>
            <a:ext cx="5865813" cy="2511425"/>
            <a:chOff x="490" y="222"/>
            <a:chExt cx="3695" cy="1582"/>
          </a:xfrm>
        </p:grpSpPr>
        <p:sp>
          <p:nvSpPr>
            <p:cNvPr id="69635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9636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9637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9638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830763" y="2478088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478088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9641" name="Line 9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9642" name="Line 10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9643" name="Text Box 11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9644" name="Text Box 12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9645" name="Line 13"/>
          <p:cNvSpPr>
            <a:spLocks noChangeShapeType="1"/>
          </p:cNvSpPr>
          <p:nvPr/>
        </p:nvSpPr>
        <p:spPr bwMode="auto">
          <a:xfrm>
            <a:off x="2841625" y="881063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146050" y="1254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Draw the graph of the derived function.  </a:t>
            </a:r>
          </a:p>
        </p:txBody>
      </p:sp>
      <p:sp>
        <p:nvSpPr>
          <p:cNvPr id="69647" name="Freeform 15"/>
          <p:cNvSpPr>
            <a:spLocks/>
          </p:cNvSpPr>
          <p:nvPr/>
        </p:nvSpPr>
        <p:spPr bwMode="auto">
          <a:xfrm>
            <a:off x="1227138" y="1184275"/>
            <a:ext cx="3387725" cy="1709738"/>
          </a:xfrm>
          <a:custGeom>
            <a:avLst/>
            <a:gdLst>
              <a:gd name="T0" fmla="*/ 0 w 2134"/>
              <a:gd name="T1" fmla="*/ 1043 h 1077"/>
              <a:gd name="T2" fmla="*/ 1016 w 2134"/>
              <a:gd name="T3" fmla="*/ 6 h 1077"/>
              <a:gd name="T4" fmla="*/ 2134 w 2134"/>
              <a:gd name="T5" fmla="*/ 1077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" h="1077">
                <a:moveTo>
                  <a:pt x="0" y="1043"/>
                </a:moveTo>
                <a:cubicBezTo>
                  <a:pt x="330" y="521"/>
                  <a:pt x="660" y="0"/>
                  <a:pt x="1016" y="6"/>
                </a:cubicBezTo>
                <a:cubicBezTo>
                  <a:pt x="1372" y="12"/>
                  <a:pt x="1753" y="544"/>
                  <a:pt x="2134" y="10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747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777875" y="619125"/>
            <a:ext cx="5865813" cy="2511425"/>
            <a:chOff x="490" y="222"/>
            <a:chExt cx="3695" cy="1582"/>
          </a:xfrm>
        </p:grpSpPr>
        <p:sp>
          <p:nvSpPr>
            <p:cNvPr id="68611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8612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8613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4830763" y="2478088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478088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17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8618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8619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8620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8621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2841625" y="881063"/>
            <a:ext cx="0" cy="437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8623" name="Text Box 15"/>
          <p:cNvSpPr txBox="1">
            <a:spLocks noChangeArrowheads="1"/>
          </p:cNvSpPr>
          <p:nvPr/>
        </p:nvSpPr>
        <p:spPr bwMode="auto">
          <a:xfrm>
            <a:off x="146050" y="1254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Draw the graph of the derived function.  </a:t>
            </a:r>
          </a:p>
        </p:txBody>
      </p:sp>
      <p:sp>
        <p:nvSpPr>
          <p:cNvPr id="68624" name="Freeform 16"/>
          <p:cNvSpPr>
            <a:spLocks/>
          </p:cNvSpPr>
          <p:nvPr/>
        </p:nvSpPr>
        <p:spPr bwMode="auto">
          <a:xfrm>
            <a:off x="1227138" y="1184275"/>
            <a:ext cx="3387725" cy="1709738"/>
          </a:xfrm>
          <a:custGeom>
            <a:avLst/>
            <a:gdLst>
              <a:gd name="T0" fmla="*/ 0 w 2134"/>
              <a:gd name="T1" fmla="*/ 1043 h 1077"/>
              <a:gd name="T2" fmla="*/ 1016 w 2134"/>
              <a:gd name="T3" fmla="*/ 6 h 1077"/>
              <a:gd name="T4" fmla="*/ 2134 w 2134"/>
              <a:gd name="T5" fmla="*/ 1077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" h="1077">
                <a:moveTo>
                  <a:pt x="0" y="1043"/>
                </a:moveTo>
                <a:cubicBezTo>
                  <a:pt x="330" y="521"/>
                  <a:pt x="660" y="0"/>
                  <a:pt x="1016" y="6"/>
                </a:cubicBezTo>
                <a:cubicBezTo>
                  <a:pt x="1372" y="12"/>
                  <a:pt x="1753" y="544"/>
                  <a:pt x="2134" y="10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2794000" y="51577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572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658" name="Group 2"/>
          <p:cNvGrpSpPr>
            <a:grpSpLocks/>
          </p:cNvGrpSpPr>
          <p:nvPr/>
        </p:nvGrpSpPr>
        <p:grpSpPr bwMode="auto">
          <a:xfrm>
            <a:off x="777875" y="619125"/>
            <a:ext cx="5865813" cy="2511425"/>
            <a:chOff x="490" y="222"/>
            <a:chExt cx="3695" cy="1582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0660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0662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4830763" y="2478088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478088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146050" y="1254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Draw the graph of the derived function.  </a:t>
            </a:r>
          </a:p>
        </p:txBody>
      </p:sp>
      <p:sp>
        <p:nvSpPr>
          <p:cNvPr id="70673" name="Rectangle 17" descr="Wide upward diagonal"/>
          <p:cNvSpPr>
            <a:spLocks noChangeArrowheads="1"/>
          </p:cNvSpPr>
          <p:nvPr/>
        </p:nvSpPr>
        <p:spPr bwMode="auto">
          <a:xfrm>
            <a:off x="1312863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0671" name="Freeform 15"/>
          <p:cNvSpPr>
            <a:spLocks/>
          </p:cNvSpPr>
          <p:nvPr/>
        </p:nvSpPr>
        <p:spPr bwMode="auto">
          <a:xfrm>
            <a:off x="1227138" y="1184275"/>
            <a:ext cx="3387725" cy="1709738"/>
          </a:xfrm>
          <a:custGeom>
            <a:avLst/>
            <a:gdLst>
              <a:gd name="T0" fmla="*/ 0 w 2134"/>
              <a:gd name="T1" fmla="*/ 1043 h 1077"/>
              <a:gd name="T2" fmla="*/ 1016 w 2134"/>
              <a:gd name="T3" fmla="*/ 6 h 1077"/>
              <a:gd name="T4" fmla="*/ 2134 w 2134"/>
              <a:gd name="T5" fmla="*/ 1077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" h="1077">
                <a:moveTo>
                  <a:pt x="0" y="1043"/>
                </a:moveTo>
                <a:cubicBezTo>
                  <a:pt x="330" y="521"/>
                  <a:pt x="660" y="0"/>
                  <a:pt x="1016" y="6"/>
                </a:cubicBezTo>
                <a:cubicBezTo>
                  <a:pt x="1372" y="12"/>
                  <a:pt x="1753" y="544"/>
                  <a:pt x="2134" y="10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0672" name="Oval 16"/>
          <p:cNvSpPr>
            <a:spLocks noChangeArrowheads="1"/>
          </p:cNvSpPr>
          <p:nvPr/>
        </p:nvSpPr>
        <p:spPr bwMode="auto">
          <a:xfrm>
            <a:off x="2794000" y="51577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70665" name="Line 9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0666" name="Line 10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0667" name="Text Box 11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0668" name="Text Box 12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620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Group 2"/>
          <p:cNvGrpSpPr>
            <a:grpSpLocks/>
          </p:cNvGrpSpPr>
          <p:nvPr/>
        </p:nvGrpSpPr>
        <p:grpSpPr bwMode="auto">
          <a:xfrm>
            <a:off x="777875" y="619125"/>
            <a:ext cx="5865813" cy="2511425"/>
            <a:chOff x="490" y="222"/>
            <a:chExt cx="3695" cy="1582"/>
          </a:xfrm>
        </p:grpSpPr>
        <p:sp>
          <p:nvSpPr>
            <p:cNvPr id="71683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1684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1685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1686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graphicFrame>
        <p:nvGraphicFramePr>
          <p:cNvPr id="71687" name="Object 7"/>
          <p:cNvGraphicFramePr>
            <a:graphicFrameLocks noChangeAspect="1"/>
          </p:cNvGraphicFramePr>
          <p:nvPr/>
        </p:nvGraphicFramePr>
        <p:xfrm>
          <a:off x="4830763" y="2478088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478088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1691" name="Text Box 11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1692" name="Text Box 12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146050" y="1254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Draw the graph of the derived function.  </a:t>
            </a:r>
          </a:p>
        </p:txBody>
      </p:sp>
      <p:sp>
        <p:nvSpPr>
          <p:cNvPr id="71694" name="Freeform 14"/>
          <p:cNvSpPr>
            <a:spLocks/>
          </p:cNvSpPr>
          <p:nvPr/>
        </p:nvSpPr>
        <p:spPr bwMode="auto">
          <a:xfrm>
            <a:off x="1227138" y="1184275"/>
            <a:ext cx="3387725" cy="1709738"/>
          </a:xfrm>
          <a:custGeom>
            <a:avLst/>
            <a:gdLst>
              <a:gd name="T0" fmla="*/ 0 w 2134"/>
              <a:gd name="T1" fmla="*/ 1043 h 1077"/>
              <a:gd name="T2" fmla="*/ 1016 w 2134"/>
              <a:gd name="T3" fmla="*/ 6 h 1077"/>
              <a:gd name="T4" fmla="*/ 2134 w 2134"/>
              <a:gd name="T5" fmla="*/ 1077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" h="1077">
                <a:moveTo>
                  <a:pt x="0" y="1043"/>
                </a:moveTo>
                <a:cubicBezTo>
                  <a:pt x="330" y="521"/>
                  <a:pt x="660" y="0"/>
                  <a:pt x="1016" y="6"/>
                </a:cubicBezTo>
                <a:cubicBezTo>
                  <a:pt x="1372" y="12"/>
                  <a:pt x="1753" y="544"/>
                  <a:pt x="2134" y="10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1697" name="Rectangle 17" descr="Wide upward diagonal"/>
          <p:cNvSpPr>
            <a:spLocks noChangeArrowheads="1"/>
          </p:cNvSpPr>
          <p:nvPr/>
        </p:nvSpPr>
        <p:spPr bwMode="auto">
          <a:xfrm>
            <a:off x="2841625" y="5197475"/>
            <a:ext cx="1484313" cy="1538288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696" name="Rectangle 16" descr="Wide upward diagonal"/>
          <p:cNvSpPr>
            <a:spLocks noChangeArrowheads="1"/>
          </p:cNvSpPr>
          <p:nvPr/>
        </p:nvSpPr>
        <p:spPr bwMode="auto">
          <a:xfrm>
            <a:off x="1312863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2794000" y="51577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1698" name="Line 18"/>
          <p:cNvSpPr>
            <a:spLocks noChangeShapeType="1"/>
          </p:cNvSpPr>
          <p:nvPr/>
        </p:nvSpPr>
        <p:spPr bwMode="auto">
          <a:xfrm>
            <a:off x="1624013" y="3538538"/>
            <a:ext cx="204470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148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777875" y="619125"/>
            <a:ext cx="5865813" cy="2511425"/>
            <a:chOff x="490" y="222"/>
            <a:chExt cx="3695" cy="1582"/>
          </a:xfrm>
        </p:grpSpPr>
        <p:sp>
          <p:nvSpPr>
            <p:cNvPr id="72707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708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709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2710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830763" y="2478088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478088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2712" name="Group 8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72713" name="Line 9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714" name="Line 10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72715" name="Text Box 11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72716" name="Text Box 12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146050" y="125413"/>
            <a:ext cx="424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Draw the graph of the derived function.  </a:t>
            </a:r>
          </a:p>
        </p:txBody>
      </p:sp>
      <p:sp>
        <p:nvSpPr>
          <p:cNvPr id="72718" name="Freeform 14"/>
          <p:cNvSpPr>
            <a:spLocks/>
          </p:cNvSpPr>
          <p:nvPr/>
        </p:nvSpPr>
        <p:spPr bwMode="auto">
          <a:xfrm>
            <a:off x="1227138" y="1184275"/>
            <a:ext cx="3387725" cy="1709738"/>
          </a:xfrm>
          <a:custGeom>
            <a:avLst/>
            <a:gdLst>
              <a:gd name="T0" fmla="*/ 0 w 2134"/>
              <a:gd name="T1" fmla="*/ 1043 h 1077"/>
              <a:gd name="T2" fmla="*/ 1016 w 2134"/>
              <a:gd name="T3" fmla="*/ 6 h 1077"/>
              <a:gd name="T4" fmla="*/ 2134 w 2134"/>
              <a:gd name="T5" fmla="*/ 1077 h 10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34" h="1077">
                <a:moveTo>
                  <a:pt x="0" y="1043"/>
                </a:moveTo>
                <a:cubicBezTo>
                  <a:pt x="330" y="521"/>
                  <a:pt x="660" y="0"/>
                  <a:pt x="1016" y="6"/>
                </a:cubicBezTo>
                <a:cubicBezTo>
                  <a:pt x="1372" y="12"/>
                  <a:pt x="1753" y="544"/>
                  <a:pt x="2134" y="1077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2721" name="Oval 17"/>
          <p:cNvSpPr>
            <a:spLocks noChangeArrowheads="1"/>
          </p:cNvSpPr>
          <p:nvPr/>
        </p:nvSpPr>
        <p:spPr bwMode="auto">
          <a:xfrm>
            <a:off x="2794000" y="5157788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72722" name="Line 18"/>
          <p:cNvSpPr>
            <a:spLocks noChangeShapeType="1"/>
          </p:cNvSpPr>
          <p:nvPr/>
        </p:nvSpPr>
        <p:spPr bwMode="auto">
          <a:xfrm>
            <a:off x="1624013" y="3538538"/>
            <a:ext cx="204470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72723" name="Object 19"/>
          <p:cNvGraphicFramePr>
            <a:graphicFrameLocks noChangeAspect="1"/>
          </p:cNvGraphicFramePr>
          <p:nvPr/>
        </p:nvGraphicFramePr>
        <p:xfrm>
          <a:off x="3984625" y="6018213"/>
          <a:ext cx="1206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206360" imgH="342720" progId="Equation.DSMT4">
                  <p:embed/>
                </p:oleObj>
              </mc:Choice>
              <mc:Fallback>
                <p:oleObj name="Equation" r:id="rId5" imgW="12063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25" y="6018213"/>
                        <a:ext cx="1206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247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3" name="Group 9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57349" name="Line 5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7351" name="Text Box 7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7352" name="Text Box 8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57354" name="Freeform 10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6" name="Group 12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7358" name="Line 1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2089150" y="774700"/>
            <a:ext cx="0" cy="882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267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58371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8372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8373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8374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58375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58376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77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58378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8379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8381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2089150" y="774700"/>
            <a:ext cx="0" cy="4906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015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59395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9396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9398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59399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59404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59405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59407" name="Oval 15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>
            <a:off x="3249613" y="2173288"/>
            <a:ext cx="0" cy="346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963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0419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0420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0422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0423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0424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0428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0429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0430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4116388" y="1495425"/>
            <a:ext cx="0" cy="4141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0432" name="Oval 16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406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1443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444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445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1446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1447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1448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49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1450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451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1452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1453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1454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56" name="Oval 16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57" name="Oval 17"/>
          <p:cNvSpPr>
            <a:spLocks noChangeArrowheads="1"/>
          </p:cNvSpPr>
          <p:nvPr/>
        </p:nvSpPr>
        <p:spPr bwMode="auto">
          <a:xfrm>
            <a:off x="4070350" y="5148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1458" name="Rectangle 18" descr="Wide upward diagonal"/>
          <p:cNvSpPr>
            <a:spLocks noChangeArrowheads="1"/>
          </p:cNvSpPr>
          <p:nvPr/>
        </p:nvSpPr>
        <p:spPr bwMode="auto">
          <a:xfrm>
            <a:off x="592138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1907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2467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468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469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2470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2471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2472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73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2474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2476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2477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479" name="Oval 15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480" name="Oval 16"/>
          <p:cNvSpPr>
            <a:spLocks noChangeArrowheads="1"/>
          </p:cNvSpPr>
          <p:nvPr/>
        </p:nvSpPr>
        <p:spPr bwMode="auto">
          <a:xfrm>
            <a:off x="4070350" y="5148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481" name="Rectangle 17" descr="Wide upward diagonal"/>
          <p:cNvSpPr>
            <a:spLocks noChangeArrowheads="1"/>
          </p:cNvSpPr>
          <p:nvPr/>
        </p:nvSpPr>
        <p:spPr bwMode="auto">
          <a:xfrm>
            <a:off x="592138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2482" name="Rectangle 18" descr="Wide upward diagonal"/>
          <p:cNvSpPr>
            <a:spLocks noChangeArrowheads="1"/>
          </p:cNvSpPr>
          <p:nvPr/>
        </p:nvSpPr>
        <p:spPr bwMode="auto">
          <a:xfrm>
            <a:off x="2066925" y="5200650"/>
            <a:ext cx="1173163" cy="1389063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54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3491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3492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3493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3494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3495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497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3498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3499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3500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3501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3503" name="Oval 15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3504" name="Oval 16"/>
          <p:cNvSpPr>
            <a:spLocks noChangeArrowheads="1"/>
          </p:cNvSpPr>
          <p:nvPr/>
        </p:nvSpPr>
        <p:spPr bwMode="auto">
          <a:xfrm>
            <a:off x="4070350" y="5148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3505" name="Rectangle 17" descr="Wide upward diagonal"/>
          <p:cNvSpPr>
            <a:spLocks noChangeArrowheads="1"/>
          </p:cNvSpPr>
          <p:nvPr/>
        </p:nvSpPr>
        <p:spPr bwMode="auto">
          <a:xfrm>
            <a:off x="592138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3506" name="Rectangle 18" descr="Wide upward diagonal"/>
          <p:cNvSpPr>
            <a:spLocks noChangeArrowheads="1"/>
          </p:cNvSpPr>
          <p:nvPr/>
        </p:nvSpPr>
        <p:spPr bwMode="auto">
          <a:xfrm>
            <a:off x="2066925" y="5200650"/>
            <a:ext cx="1173163" cy="1389063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3507" name="Rectangle 19" descr="Wide upward diagonal"/>
          <p:cNvSpPr>
            <a:spLocks noChangeArrowheads="1"/>
          </p:cNvSpPr>
          <p:nvPr/>
        </p:nvSpPr>
        <p:spPr bwMode="auto">
          <a:xfrm>
            <a:off x="3241675" y="3297238"/>
            <a:ext cx="871538" cy="19065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26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/>
          <p:cNvGrpSpPr>
            <a:grpSpLocks/>
          </p:cNvGrpSpPr>
          <p:nvPr/>
        </p:nvGrpSpPr>
        <p:grpSpPr bwMode="auto">
          <a:xfrm>
            <a:off x="777875" y="352425"/>
            <a:ext cx="5865813" cy="2511425"/>
            <a:chOff x="490" y="222"/>
            <a:chExt cx="3695" cy="1582"/>
          </a:xfrm>
        </p:grpSpPr>
        <p:sp>
          <p:nvSpPr>
            <p:cNvPr id="65539" name="Line 3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5540" name="Line 4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1335" y="222"/>
              <a:ext cx="27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f(x)</a:t>
              </a:r>
            </a:p>
          </p:txBody>
        </p:sp>
      </p:grpSp>
      <p:sp>
        <p:nvSpPr>
          <p:cNvPr id="65543" name="Freeform 7"/>
          <p:cNvSpPr>
            <a:spLocks/>
          </p:cNvSpPr>
          <p:nvPr/>
        </p:nvSpPr>
        <p:spPr bwMode="auto">
          <a:xfrm>
            <a:off x="1014413" y="312738"/>
            <a:ext cx="4787900" cy="2462212"/>
          </a:xfrm>
          <a:custGeom>
            <a:avLst/>
            <a:gdLst>
              <a:gd name="T0" fmla="*/ 0 w 3016"/>
              <a:gd name="T1" fmla="*/ 1551 h 1551"/>
              <a:gd name="T2" fmla="*/ 671 w 3016"/>
              <a:gd name="T3" fmla="*/ 630 h 1551"/>
              <a:gd name="T4" fmla="*/ 1376 w 3016"/>
              <a:gd name="T5" fmla="*/ 1355 h 1551"/>
              <a:gd name="T6" fmla="*/ 1796 w 3016"/>
              <a:gd name="T7" fmla="*/ 928 h 1551"/>
              <a:gd name="T8" fmla="*/ 2229 w 3016"/>
              <a:gd name="T9" fmla="*/ 806 h 1551"/>
              <a:gd name="T10" fmla="*/ 3016 w 3016"/>
              <a:gd name="T11" fmla="*/ 0 h 1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6" h="1551">
                <a:moveTo>
                  <a:pt x="0" y="1551"/>
                </a:moveTo>
                <a:cubicBezTo>
                  <a:pt x="221" y="1107"/>
                  <a:pt x="442" y="663"/>
                  <a:pt x="671" y="630"/>
                </a:cubicBezTo>
                <a:cubicBezTo>
                  <a:pt x="900" y="597"/>
                  <a:pt x="1189" y="1305"/>
                  <a:pt x="1376" y="1355"/>
                </a:cubicBezTo>
                <a:cubicBezTo>
                  <a:pt x="1563" y="1405"/>
                  <a:pt x="1654" y="1019"/>
                  <a:pt x="1796" y="928"/>
                </a:cubicBezTo>
                <a:cubicBezTo>
                  <a:pt x="1938" y="837"/>
                  <a:pt x="2026" y="961"/>
                  <a:pt x="2229" y="806"/>
                </a:cubicBezTo>
                <a:cubicBezTo>
                  <a:pt x="2432" y="651"/>
                  <a:pt x="2852" y="168"/>
                  <a:pt x="30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5895975" y="60325"/>
          <a:ext cx="1104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1104840" imgH="342720" progId="Equation.DSMT4">
                  <p:embed/>
                </p:oleObj>
              </mc:Choice>
              <mc:Fallback>
                <p:oleObj name="Equation" r:id="rId3" imgW="11048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5975" y="60325"/>
                        <a:ext cx="1104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45" name="Group 9"/>
          <p:cNvGrpSpPr>
            <a:grpSpLocks/>
          </p:cNvGrpSpPr>
          <p:nvPr/>
        </p:nvGrpSpPr>
        <p:grpSpPr bwMode="auto">
          <a:xfrm>
            <a:off x="782638" y="3557588"/>
            <a:ext cx="5865812" cy="2511425"/>
            <a:chOff x="490" y="222"/>
            <a:chExt cx="3695" cy="1582"/>
          </a:xfrm>
        </p:grpSpPr>
        <p:sp>
          <p:nvSpPr>
            <p:cNvPr id="65546" name="Line 10"/>
            <p:cNvSpPr>
              <a:spLocks noChangeShapeType="1"/>
            </p:cNvSpPr>
            <p:nvPr/>
          </p:nvSpPr>
          <p:spPr bwMode="auto">
            <a:xfrm flipV="1">
              <a:off x="1602" y="329"/>
              <a:ext cx="0" cy="1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5547" name="Line 11"/>
            <p:cNvSpPr>
              <a:spLocks noChangeShapeType="1"/>
            </p:cNvSpPr>
            <p:nvPr/>
          </p:nvSpPr>
          <p:spPr bwMode="auto">
            <a:xfrm>
              <a:off x="490" y="1260"/>
              <a:ext cx="35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65548" name="Text Box 12"/>
            <p:cNvSpPr txBox="1">
              <a:spLocks noChangeArrowheads="1"/>
            </p:cNvSpPr>
            <p:nvPr/>
          </p:nvSpPr>
          <p:spPr bwMode="auto">
            <a:xfrm>
              <a:off x="4013" y="1288"/>
              <a:ext cx="1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x</a:t>
              </a:r>
            </a:p>
          </p:txBody>
        </p:sp>
        <p:sp>
          <p:nvSpPr>
            <p:cNvPr id="65549" name="Text Box 13"/>
            <p:cNvSpPr txBox="1">
              <a:spLocks noChangeArrowheads="1"/>
            </p:cNvSpPr>
            <p:nvPr/>
          </p:nvSpPr>
          <p:spPr bwMode="auto">
            <a:xfrm>
              <a:off x="1335" y="222"/>
              <a:ext cx="3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400" i="1"/>
                <a:t>f `(x)</a:t>
              </a:r>
            </a:p>
          </p:txBody>
        </p:sp>
      </p:grp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2038350" y="51609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3209925" y="51657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4070350" y="5148263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3" name="Rectangle 17" descr="Wide upward diagonal"/>
          <p:cNvSpPr>
            <a:spLocks noChangeArrowheads="1"/>
          </p:cNvSpPr>
          <p:nvPr/>
        </p:nvSpPr>
        <p:spPr bwMode="auto">
          <a:xfrm>
            <a:off x="592138" y="3313113"/>
            <a:ext cx="1484312" cy="18938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4" name="Rectangle 18" descr="Wide upward diagonal"/>
          <p:cNvSpPr>
            <a:spLocks noChangeArrowheads="1"/>
          </p:cNvSpPr>
          <p:nvPr/>
        </p:nvSpPr>
        <p:spPr bwMode="auto">
          <a:xfrm>
            <a:off x="2066925" y="5200650"/>
            <a:ext cx="1173163" cy="1389063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5" name="Rectangle 19" descr="Wide upward diagonal"/>
          <p:cNvSpPr>
            <a:spLocks noChangeArrowheads="1"/>
          </p:cNvSpPr>
          <p:nvPr/>
        </p:nvSpPr>
        <p:spPr bwMode="auto">
          <a:xfrm>
            <a:off x="3241675" y="3297238"/>
            <a:ext cx="871538" cy="1906587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6" name="Rectangle 20" descr="Wide upward diagonal"/>
          <p:cNvSpPr>
            <a:spLocks noChangeArrowheads="1"/>
          </p:cNvSpPr>
          <p:nvPr/>
        </p:nvSpPr>
        <p:spPr bwMode="auto">
          <a:xfrm>
            <a:off x="4110038" y="3282950"/>
            <a:ext cx="1484312" cy="1914525"/>
          </a:xfrm>
          <a:prstGeom prst="rect">
            <a:avLst/>
          </a:prstGeom>
          <a:pattFill prst="wdUpDiag">
            <a:fgClr>
              <a:srgbClr val="969696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65557" name="Freeform 21"/>
          <p:cNvSpPr>
            <a:spLocks/>
          </p:cNvSpPr>
          <p:nvPr/>
        </p:nvSpPr>
        <p:spPr bwMode="auto">
          <a:xfrm>
            <a:off x="1227138" y="3055938"/>
            <a:ext cx="4475162" cy="3032125"/>
          </a:xfrm>
          <a:custGeom>
            <a:avLst/>
            <a:gdLst>
              <a:gd name="T0" fmla="*/ 0 w 2819"/>
              <a:gd name="T1" fmla="*/ 162 h 1910"/>
              <a:gd name="T2" fmla="*/ 521 w 2819"/>
              <a:gd name="T3" fmla="*/ 1341 h 1910"/>
              <a:gd name="T4" fmla="*/ 935 w 2819"/>
              <a:gd name="T5" fmla="*/ 1904 h 1910"/>
              <a:gd name="T6" fmla="*/ 1287 w 2819"/>
              <a:gd name="T7" fmla="*/ 1307 h 1910"/>
              <a:gd name="T8" fmla="*/ 1490 w 2819"/>
              <a:gd name="T9" fmla="*/ 914 h 1910"/>
              <a:gd name="T10" fmla="*/ 1897 w 2819"/>
              <a:gd name="T11" fmla="*/ 1328 h 1910"/>
              <a:gd name="T12" fmla="*/ 2819 w 2819"/>
              <a:gd name="T13" fmla="*/ 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819" h="1910">
                <a:moveTo>
                  <a:pt x="0" y="162"/>
                </a:moveTo>
                <a:cubicBezTo>
                  <a:pt x="87" y="357"/>
                  <a:pt x="365" y="1051"/>
                  <a:pt x="521" y="1341"/>
                </a:cubicBezTo>
                <a:cubicBezTo>
                  <a:pt x="677" y="1631"/>
                  <a:pt x="807" y="1910"/>
                  <a:pt x="935" y="1904"/>
                </a:cubicBezTo>
                <a:cubicBezTo>
                  <a:pt x="1063" y="1898"/>
                  <a:pt x="1195" y="1472"/>
                  <a:pt x="1287" y="1307"/>
                </a:cubicBezTo>
                <a:cubicBezTo>
                  <a:pt x="1379" y="1142"/>
                  <a:pt x="1388" y="911"/>
                  <a:pt x="1490" y="914"/>
                </a:cubicBezTo>
                <a:cubicBezTo>
                  <a:pt x="1592" y="917"/>
                  <a:pt x="1675" y="1480"/>
                  <a:pt x="1897" y="1328"/>
                </a:cubicBezTo>
                <a:cubicBezTo>
                  <a:pt x="2119" y="1176"/>
                  <a:pt x="2627" y="277"/>
                  <a:pt x="2819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565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Graph of the derived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of the derived function</dc:title>
  <dc:creator>Jane Atkinson</dc:creator>
  <cp:lastModifiedBy>Jane Atkinson</cp:lastModifiedBy>
  <cp:revision>1</cp:revision>
  <dcterms:created xsi:type="dcterms:W3CDTF">2014-08-18T07:54:29Z</dcterms:created>
  <dcterms:modified xsi:type="dcterms:W3CDTF">2014-08-18T07:57:03Z</dcterms:modified>
</cp:coreProperties>
</file>