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3"/>
  </p:notesMasterIdLst>
  <p:handoutMasterIdLst>
    <p:handoutMasterId r:id="rId54"/>
  </p:handoutMasterIdLst>
  <p:sldIdLst>
    <p:sldId id="256" r:id="rId2"/>
    <p:sldId id="318" r:id="rId3"/>
    <p:sldId id="324" r:id="rId4"/>
    <p:sldId id="259" r:id="rId5"/>
    <p:sldId id="260" r:id="rId6"/>
    <p:sldId id="261" r:id="rId7"/>
    <p:sldId id="325" r:id="rId8"/>
    <p:sldId id="263" r:id="rId9"/>
    <p:sldId id="264" r:id="rId10"/>
    <p:sldId id="326" r:id="rId11"/>
    <p:sldId id="265" r:id="rId12"/>
    <p:sldId id="266" r:id="rId13"/>
    <p:sldId id="267" r:id="rId14"/>
    <p:sldId id="268" r:id="rId15"/>
    <p:sldId id="327" r:id="rId16"/>
    <p:sldId id="336" r:id="rId17"/>
    <p:sldId id="328" r:id="rId18"/>
    <p:sldId id="271" r:id="rId19"/>
    <p:sldId id="272" r:id="rId20"/>
    <p:sldId id="273" r:id="rId21"/>
    <p:sldId id="274" r:id="rId22"/>
    <p:sldId id="275" r:id="rId23"/>
    <p:sldId id="276" r:id="rId24"/>
    <p:sldId id="329" r:id="rId25"/>
    <p:sldId id="319" r:id="rId26"/>
    <p:sldId id="330" r:id="rId27"/>
    <p:sldId id="278" r:id="rId28"/>
    <p:sldId id="279" r:id="rId29"/>
    <p:sldId id="331" r:id="rId30"/>
    <p:sldId id="332" r:id="rId31"/>
    <p:sldId id="333" r:id="rId32"/>
    <p:sldId id="366" r:id="rId33"/>
    <p:sldId id="337" r:id="rId34"/>
    <p:sldId id="338" r:id="rId35"/>
    <p:sldId id="335" r:id="rId36"/>
    <p:sldId id="339" r:id="rId37"/>
    <p:sldId id="341" r:id="rId38"/>
    <p:sldId id="320" r:id="rId39"/>
    <p:sldId id="342" r:id="rId40"/>
    <p:sldId id="344" r:id="rId41"/>
    <p:sldId id="284" r:id="rId42"/>
    <p:sldId id="345" r:id="rId43"/>
    <p:sldId id="346" r:id="rId44"/>
    <p:sldId id="347" r:id="rId45"/>
    <p:sldId id="286" r:id="rId46"/>
    <p:sldId id="348" r:id="rId47"/>
    <p:sldId id="287" r:id="rId48"/>
    <p:sldId id="288" r:id="rId49"/>
    <p:sldId id="349" r:id="rId50"/>
    <p:sldId id="350" r:id="rId51"/>
    <p:sldId id="351" r:id="rId5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C138A064-C369-45D5-90EB-AB78BD745DAE}">
          <p14:sldIdLst>
            <p14:sldId id="256"/>
            <p14:sldId id="318"/>
            <p14:sldId id="324"/>
            <p14:sldId id="259"/>
            <p14:sldId id="260"/>
            <p14:sldId id="261"/>
            <p14:sldId id="325"/>
            <p14:sldId id="263"/>
            <p14:sldId id="264"/>
            <p14:sldId id="326"/>
            <p14:sldId id="265"/>
            <p14:sldId id="266"/>
            <p14:sldId id="267"/>
            <p14:sldId id="268"/>
            <p14:sldId id="327"/>
            <p14:sldId id="336"/>
            <p14:sldId id="328"/>
            <p14:sldId id="271"/>
            <p14:sldId id="272"/>
            <p14:sldId id="273"/>
            <p14:sldId id="274"/>
            <p14:sldId id="275"/>
            <p14:sldId id="276"/>
            <p14:sldId id="329"/>
            <p14:sldId id="319"/>
            <p14:sldId id="330"/>
            <p14:sldId id="278"/>
            <p14:sldId id="279"/>
            <p14:sldId id="331"/>
            <p14:sldId id="332"/>
            <p14:sldId id="333"/>
            <p14:sldId id="366"/>
            <p14:sldId id="337"/>
            <p14:sldId id="338"/>
            <p14:sldId id="335"/>
            <p14:sldId id="339"/>
            <p14:sldId id="341"/>
            <p14:sldId id="320"/>
            <p14:sldId id="342"/>
            <p14:sldId id="344"/>
            <p14:sldId id="284"/>
            <p14:sldId id="345"/>
            <p14:sldId id="346"/>
            <p14:sldId id="347"/>
            <p14:sldId id="286"/>
            <p14:sldId id="348"/>
            <p14:sldId id="287"/>
            <p14:sldId id="288"/>
            <p14:sldId id="349"/>
            <p14:sldId id="350"/>
            <p14:sldId id="35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ADDF"/>
    <a:srgbClr val="8EBEE6"/>
    <a:srgbClr val="0070C0"/>
    <a:srgbClr val="000000"/>
    <a:srgbClr val="4A97D6"/>
    <a:srgbClr val="FFFF99"/>
    <a:srgbClr val="AAE8B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926" y="-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586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Chapter 5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Larson/Farber 4</a:t>
            </a:r>
            <a:r>
              <a:rPr lang="en-US" baseline="30000"/>
              <a:t>th</a:t>
            </a:r>
            <a:r>
              <a:rPr lang="en-US"/>
              <a:t> </a:t>
            </a:r>
            <a:r>
              <a:rPr lang="en-US" err="1"/>
              <a:t>ed</a:t>
            </a:r>
            <a:endParaRPr lang="en-US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2268F9B-6CBA-4DBF-91BB-254704EF1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38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Chapter 5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Larson/Farber 4</a:t>
            </a:r>
            <a:r>
              <a:rPr lang="en-US" baseline="30000"/>
              <a:t>th</a:t>
            </a:r>
            <a:r>
              <a:rPr lang="en-US"/>
              <a:t> </a:t>
            </a:r>
            <a:r>
              <a:rPr lang="en-US" err="1"/>
              <a:t>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E3F94B2A-1E60-44F0-8F84-39F50667E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525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4A1BE5-9C26-4806-A63E-E81D31953E1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338587-A11C-4261-9A5E-4F28558E8F7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E9F153-9B6D-47F3-9E4D-A767866BF96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1395A4-2CC9-4693-A70B-687C02E22FB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215950-4C6F-45F6-A665-0117062A56A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E316A9-66FF-4E98-8EE4-19FCE71FFA7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95394A-DA22-4312-82EA-5A67E7EE0F0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347331-CCF0-42A7-90D1-694A912751D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D93FBE-1038-4DFD-860A-57620C0C663B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9C6317-1372-4AD9-8A91-6D6677A7C39A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8C82F6-F071-4D2B-AD54-3884F64CF10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299CB6-786E-4281-99FA-48614A2A83A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3A0DF3-4D5B-476B-861E-2869BE8B1C59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E441EA-5CCF-4694-B929-DB17D3057805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093ED-DFBC-4CA3-97FB-280B81081A42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178961-784F-4344-8AFE-3F8E39248551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19EF76-045E-4FD3-8E0E-AB440BB47449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3CFB4-7EAD-423D-9E72-DC6E1AF3083F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EC6FC1-DAB2-42C0-BA1A-0A913208AC22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B6E0E0-3DB0-4E1C-9270-4C4DB0A5EEDC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1E3DF-99E6-4A01-8219-A70CC54C4EB4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EC2328-BDBE-434D-A872-D9101403F4F6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CE2404-F246-417C-86E5-FF580169726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49D67E-E7F9-4A17-A2F1-0CB66933BFDB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A36496-53CB-4646-9D90-8B058ED7848C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7FCBE0-90E9-4C43-A628-E61FC37D7B1E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EAE2FF-E1B1-4E50-A230-95DF18F26B46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1D6F9C-8B7F-4805-8D08-7A4778E4935C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415F65-08FD-4E05-BFBA-25B7B43A7A32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3336D-2631-48D2-BB4A-C4673D24D728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940F49-8FF2-470B-9B0B-8F159F78053B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12210D-4917-40DF-A598-8266F25AF182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78F91D-A04D-4CED-9972-7192F9D9F9AC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2FFC74-C291-4FA0-A07E-7543E456BD8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72DCE-2D1A-47EA-A6CF-BEC97F4DF9BA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0325CC-91E4-4384-B340-E80FA7E833E9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5A1790-209E-4E73-90F6-DC319CC331F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F888C5-8E00-46F4-B3E7-782AC69D877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9483EA-B84B-4797-99DE-EFEA96A940D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8F2765-C997-457A-B168-4A2500F349B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B2491F-D3C3-42BD-81B1-81311A30F7D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Larson/Farber 4th ed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F1BEC38-C817-49F4-9F8F-A675EDA75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Larson/Farber 4th ed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A937744-5C4F-4EA6-B5E6-B798BCB1C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Larson/Farber 4th 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916E554-F6BF-4571-B225-88E133DC9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Larson/Farber 4th 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DB18781-E6B3-4489-AE39-304CF2448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Larson/Farber 4th 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0FF437D-A75B-499F-B21E-F780D33D8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609600" y="457200"/>
            <a:ext cx="8077200" cy="1066800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Larson/Farber 4th 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478C828-7078-4692-A43C-E40953D20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i="1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Larson/Farber 4th 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BBD1AC5-E6DE-45BD-A09F-477DB7C9E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</p:sldLayoutIdLst>
  <p:transition>
    <p:wipe dir="r"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4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6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8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9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Normal Probability Distributions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2F0587-67E4-438C-A847-485785C48F5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accent3"/>
                </a:solidFill>
              </a:rPr>
              <a:t>Example: Understanding Mean and Standard Deviation</a:t>
            </a:r>
          </a:p>
        </p:txBody>
      </p:sp>
      <p:sp>
        <p:nvSpPr>
          <p:cNvPr id="57347" name="Content Placeholder 3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rabicPeriod" startAt="2"/>
            </a:pPr>
            <a:r>
              <a:rPr lang="en-US" smtClean="0"/>
              <a:t>Which curve has the greater standard deviation?</a:t>
            </a:r>
          </a:p>
        </p:txBody>
      </p:sp>
      <p:sp>
        <p:nvSpPr>
          <p:cNvPr id="676868" name="Rectangle 4"/>
          <p:cNvSpPr>
            <a:spLocks noChangeArrowheads="1"/>
          </p:cNvSpPr>
          <p:nvPr/>
        </p:nvSpPr>
        <p:spPr bwMode="auto">
          <a:xfrm>
            <a:off x="457200" y="4352925"/>
            <a:ext cx="8001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3"/>
                </a:solidFill>
                <a:latin typeface="Times New Roman" pitchFamily="18" charset="0"/>
                <a:cs typeface="+mn-cs"/>
              </a:rPr>
              <a:t>Solution:</a:t>
            </a:r>
          </a:p>
          <a:p>
            <a:pPr>
              <a:defRPr/>
            </a:pP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+mn-cs"/>
              </a:rPr>
              <a:t>Curve 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+mn-cs"/>
              </a:rPr>
              <a:t>B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+mn-cs"/>
              </a:rPr>
              <a:t> has the greater standard deviation </a:t>
            </a:r>
            <a:r>
              <a:rPr lang="en-US" sz="2800" dirty="0">
                <a:latin typeface="Times New Roman" pitchFamily="18" charset="0"/>
                <a:cs typeface="+mn-cs"/>
              </a:rPr>
              <a:t>(Curve </a:t>
            </a:r>
            <a:r>
              <a:rPr lang="en-US" sz="2800" i="1" dirty="0">
                <a:latin typeface="Times New Roman" pitchFamily="18" charset="0"/>
                <a:cs typeface="+mn-cs"/>
              </a:rPr>
              <a:t>B</a:t>
            </a:r>
            <a:r>
              <a:rPr lang="en-US" sz="2800" dirty="0">
                <a:latin typeface="Times New Roman" pitchFamily="18" charset="0"/>
                <a:cs typeface="+mn-cs"/>
              </a:rPr>
              <a:t> is more spread out than curve </a:t>
            </a:r>
            <a:r>
              <a:rPr lang="en-US" sz="2800" i="1" dirty="0">
                <a:latin typeface="Times New Roman" pitchFamily="18" charset="0"/>
                <a:cs typeface="+mn-cs"/>
              </a:rPr>
              <a:t>A.</a:t>
            </a:r>
            <a:r>
              <a:rPr lang="en-US" sz="2800" dirty="0">
                <a:latin typeface="Times New Roman" pitchFamily="18" charset="0"/>
                <a:cs typeface="+mn-cs"/>
              </a:rPr>
              <a:t>)</a:t>
            </a:r>
          </a:p>
        </p:txBody>
      </p:sp>
      <p:pic>
        <p:nvPicPr>
          <p:cNvPr id="57349" name="Picture 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209800"/>
            <a:ext cx="45688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7FA620-BC24-4C0E-B0AF-6BF59C82E08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267200"/>
            <a:ext cx="57499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accent3"/>
                </a:solidFill>
              </a:rPr>
              <a:t>Example: Interpreting Graphs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828800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dirty="0" smtClean="0"/>
              <a:t>The heights of fully grown white oak trees are normally distributed.  The curve represents the distribution.  What is the mean height of a fully grown white oak tree?  Estimate the standard deviation.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/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673100" y="3808413"/>
            <a:ext cx="3670300" cy="2135187"/>
            <a:chOff x="674688" y="3429000"/>
            <a:chExt cx="3669506" cy="2134394"/>
          </a:xfrm>
        </p:grpSpPr>
        <p:sp>
          <p:nvSpPr>
            <p:cNvPr id="58384" name="Rectangle 16"/>
            <p:cNvSpPr>
              <a:spLocks noChangeArrowheads="1"/>
            </p:cNvSpPr>
            <p:nvPr/>
          </p:nvSpPr>
          <p:spPr bwMode="auto">
            <a:xfrm>
              <a:off x="674688" y="3429000"/>
              <a:ext cx="2601350" cy="1187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2400" b="1">
                  <a:solidFill>
                    <a:schemeClr val="accent2"/>
                  </a:solidFill>
                  <a:latin typeface="Times New Roman" pitchFamily="18" charset="0"/>
                </a:rPr>
                <a:t>μ</a:t>
              </a:r>
              <a:r>
                <a:rPr lang="en-US" sz="2400" b="1">
                  <a:solidFill>
                    <a:schemeClr val="accent2"/>
                  </a:solidFill>
                  <a:latin typeface="Times New Roman" pitchFamily="18" charset="0"/>
                </a:rPr>
                <a:t> = 90 </a:t>
              </a:r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</a:rPr>
                <a:t>(A normal curve is symmetric about the mean)</a:t>
              </a:r>
            </a:p>
          </p:txBody>
        </p:sp>
        <p:cxnSp>
          <p:nvCxnSpPr>
            <p:cNvPr id="39" name="Straight Connector 38"/>
            <p:cNvCxnSpPr/>
            <p:nvPr/>
          </p:nvCxnSpPr>
          <p:spPr>
            <a:xfrm rot="5400000" flipH="1" flipV="1">
              <a:off x="3581684" y="4800883"/>
              <a:ext cx="1523434" cy="1587"/>
            </a:xfrm>
            <a:prstGeom prst="line">
              <a:avLst/>
            </a:prstGeom>
            <a:ln w="1270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ular Callout 39"/>
            <p:cNvSpPr/>
            <p:nvPr/>
          </p:nvSpPr>
          <p:spPr>
            <a:xfrm>
              <a:off x="685799" y="3505172"/>
              <a:ext cx="2514056" cy="1066404"/>
            </a:xfrm>
            <a:prstGeom prst="wedgeRectCallout">
              <a:avLst>
                <a:gd name="adj1" fmla="val 94219"/>
                <a:gd name="adj2" fmla="val 70931"/>
              </a:avLst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3471863" y="3505200"/>
            <a:ext cx="5291137" cy="2439988"/>
            <a:chOff x="3472100" y="3276600"/>
            <a:chExt cx="5290900" cy="2439194"/>
          </a:xfrm>
        </p:grpSpPr>
        <p:sp>
          <p:nvSpPr>
            <p:cNvPr id="58378" name="Rectangle 16"/>
            <p:cNvSpPr>
              <a:spLocks noChangeArrowheads="1"/>
            </p:cNvSpPr>
            <p:nvPr/>
          </p:nvSpPr>
          <p:spPr bwMode="auto">
            <a:xfrm>
              <a:off x="5638800" y="3276600"/>
              <a:ext cx="312420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2400" b="1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US" sz="2400" b="1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 = 3.5 </a:t>
              </a:r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</a:rPr>
                <a:t>The inflection points are one standard deviation away from the mean)  </a:t>
              </a:r>
            </a:p>
          </p:txBody>
        </p:sp>
        <p:cxnSp>
          <p:nvCxnSpPr>
            <p:cNvPr id="43" name="Straight Connector 42"/>
            <p:cNvCxnSpPr/>
            <p:nvPr/>
          </p:nvCxnSpPr>
          <p:spPr>
            <a:xfrm rot="5400000" flipH="1" flipV="1">
              <a:off x="4723916" y="5257949"/>
              <a:ext cx="914102" cy="1587"/>
            </a:xfrm>
            <a:prstGeom prst="line">
              <a:avLst/>
            </a:prstGeom>
            <a:ln w="1270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 flipH="1" flipV="1">
              <a:off x="3047591" y="5256361"/>
              <a:ext cx="914102" cy="1587"/>
            </a:xfrm>
            <a:prstGeom prst="line">
              <a:avLst/>
            </a:prstGeom>
            <a:ln w="1270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>
              <a:off x="5153187" y="4776300"/>
              <a:ext cx="76197" cy="761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472100" y="4776300"/>
              <a:ext cx="76197" cy="761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Rectangular Callout 46"/>
            <p:cNvSpPr/>
            <p:nvPr/>
          </p:nvSpPr>
          <p:spPr>
            <a:xfrm>
              <a:off x="5638940" y="3352775"/>
              <a:ext cx="2971667" cy="1447329"/>
            </a:xfrm>
            <a:prstGeom prst="wedgeRectCallout">
              <a:avLst>
                <a:gd name="adj1" fmla="val -63204"/>
                <a:gd name="adj2" fmla="val 48005"/>
              </a:avLst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533400" y="3200400"/>
            <a:ext cx="3276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3"/>
                </a:solidFill>
                <a:latin typeface="+mn-lt"/>
                <a:cs typeface="+mn-cs"/>
              </a:rPr>
              <a:t>Solution: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7A985F-A8F9-471A-8099-3465A938078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Standard Normal Distribution</a:t>
            </a:r>
          </a:p>
        </p:txBody>
      </p:sp>
      <p:sp>
        <p:nvSpPr>
          <p:cNvPr id="1028" name="Content Placeholder 25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1524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smtClean="0">
                <a:solidFill>
                  <a:schemeClr val="accent2"/>
                </a:solidFill>
              </a:rPr>
              <a:t>Standard normal distribution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endParaRPr lang="en-US" smtClean="0"/>
          </a:p>
          <a:p>
            <a:pPr eaLnBrk="1" hangingPunct="1"/>
            <a:r>
              <a:rPr lang="en-US" smtClean="0"/>
              <a:t>A normal distribution with a mean of 0 and a standard deviation of 1.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grpSp>
        <p:nvGrpSpPr>
          <p:cNvPr id="1029" name="Group 24"/>
          <p:cNvGrpSpPr>
            <a:grpSpLocks/>
          </p:cNvGrpSpPr>
          <p:nvPr/>
        </p:nvGrpSpPr>
        <p:grpSpPr bwMode="auto">
          <a:xfrm>
            <a:off x="849313" y="2667000"/>
            <a:ext cx="7227887" cy="1976438"/>
            <a:chOff x="317500" y="2895601"/>
            <a:chExt cx="8042275" cy="2198687"/>
          </a:xfrm>
        </p:grpSpPr>
        <p:sp>
          <p:nvSpPr>
            <p:cNvPr id="1033" name="Freeform 2"/>
            <p:cNvSpPr>
              <a:spLocks/>
            </p:cNvSpPr>
            <p:nvPr/>
          </p:nvSpPr>
          <p:spPr bwMode="auto">
            <a:xfrm>
              <a:off x="656322" y="2895601"/>
              <a:ext cx="7115228" cy="1751885"/>
            </a:xfrm>
            <a:custGeom>
              <a:avLst/>
              <a:gdLst>
                <a:gd name="T0" fmla="*/ 0 w 4502"/>
                <a:gd name="T1" fmla="*/ 2147483647 h 1559"/>
                <a:gd name="T2" fmla="*/ 2147483647 w 4502"/>
                <a:gd name="T3" fmla="*/ 2147483647 h 1559"/>
                <a:gd name="T4" fmla="*/ 2147483647 w 4502"/>
                <a:gd name="T5" fmla="*/ 2147483647 h 1559"/>
                <a:gd name="T6" fmla="*/ 2147483647 w 4502"/>
                <a:gd name="T7" fmla="*/ 2147483647 h 1559"/>
                <a:gd name="T8" fmla="*/ 2147483647 w 4502"/>
                <a:gd name="T9" fmla="*/ 2147483647 h 1559"/>
                <a:gd name="T10" fmla="*/ 2147483647 w 4502"/>
                <a:gd name="T11" fmla="*/ 2147483647 h 1559"/>
                <a:gd name="T12" fmla="*/ 2147483647 w 4502"/>
                <a:gd name="T13" fmla="*/ 2147483647 h 1559"/>
                <a:gd name="T14" fmla="*/ 2147483647 w 4502"/>
                <a:gd name="T15" fmla="*/ 2147483647 h 1559"/>
                <a:gd name="T16" fmla="*/ 2147483647 w 4502"/>
                <a:gd name="T17" fmla="*/ 2147483647 h 1559"/>
                <a:gd name="T18" fmla="*/ 2147483647 w 4502"/>
                <a:gd name="T19" fmla="*/ 2147483647 h 1559"/>
                <a:gd name="T20" fmla="*/ 2147483647 w 4502"/>
                <a:gd name="T21" fmla="*/ 2147483647 h 1559"/>
                <a:gd name="T22" fmla="*/ 2147483647 w 4502"/>
                <a:gd name="T23" fmla="*/ 2147483647 h 1559"/>
                <a:gd name="T24" fmla="*/ 2147483647 w 4502"/>
                <a:gd name="T25" fmla="*/ 2147483647 h 1559"/>
                <a:gd name="T26" fmla="*/ 2147483647 w 4502"/>
                <a:gd name="T27" fmla="*/ 2147483647 h 1559"/>
                <a:gd name="T28" fmla="*/ 2147483647 w 4502"/>
                <a:gd name="T29" fmla="*/ 2147483647 h 1559"/>
                <a:gd name="T30" fmla="*/ 2147483647 w 4502"/>
                <a:gd name="T31" fmla="*/ 2147483647 h 1559"/>
                <a:gd name="T32" fmla="*/ 2147483647 w 4502"/>
                <a:gd name="T33" fmla="*/ 2147483647 h 1559"/>
                <a:gd name="T34" fmla="*/ 2147483647 w 4502"/>
                <a:gd name="T35" fmla="*/ 2147483647 h 1559"/>
                <a:gd name="T36" fmla="*/ 2147483647 w 4502"/>
                <a:gd name="T37" fmla="*/ 2147483647 h 1559"/>
                <a:gd name="T38" fmla="*/ 2147483647 w 4502"/>
                <a:gd name="T39" fmla="*/ 2147483647 h 1559"/>
                <a:gd name="T40" fmla="*/ 2147483647 w 4502"/>
                <a:gd name="T41" fmla="*/ 2147483647 h 1559"/>
                <a:gd name="T42" fmla="*/ 2147483647 w 4502"/>
                <a:gd name="T43" fmla="*/ 2147483647 h 1559"/>
                <a:gd name="T44" fmla="*/ 2147483647 w 4502"/>
                <a:gd name="T45" fmla="*/ 2147483647 h 1559"/>
                <a:gd name="T46" fmla="*/ 2147483647 w 4502"/>
                <a:gd name="T47" fmla="*/ 2147483647 h 1559"/>
                <a:gd name="T48" fmla="*/ 2147483647 w 4502"/>
                <a:gd name="T49" fmla="*/ 2147483647 h 1559"/>
                <a:gd name="T50" fmla="*/ 2147483647 w 4502"/>
                <a:gd name="T51" fmla="*/ 2147483647 h 1559"/>
                <a:gd name="T52" fmla="*/ 2147483647 w 4502"/>
                <a:gd name="T53" fmla="*/ 2147483647 h 1559"/>
                <a:gd name="T54" fmla="*/ 2147483647 w 4502"/>
                <a:gd name="T55" fmla="*/ 2147483647 h 1559"/>
                <a:gd name="T56" fmla="*/ 2147483647 w 4502"/>
                <a:gd name="T57" fmla="*/ 2147483647 h 1559"/>
                <a:gd name="T58" fmla="*/ 2147483647 w 4502"/>
                <a:gd name="T59" fmla="*/ 2147483647 h 1559"/>
                <a:gd name="T60" fmla="*/ 2147483647 w 4502"/>
                <a:gd name="T61" fmla="*/ 2147483647 h 1559"/>
                <a:gd name="T62" fmla="*/ 2147483647 w 4502"/>
                <a:gd name="T63" fmla="*/ 2147483647 h 1559"/>
                <a:gd name="T64" fmla="*/ 2147483647 w 4502"/>
                <a:gd name="T65" fmla="*/ 2147483647 h 1559"/>
                <a:gd name="T66" fmla="*/ 0 w 4502"/>
                <a:gd name="T67" fmla="*/ 2147483647 h 155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502"/>
                <a:gd name="T103" fmla="*/ 0 h 1559"/>
                <a:gd name="T104" fmla="*/ 4502 w 4502"/>
                <a:gd name="T105" fmla="*/ 1559 h 155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502" h="1559">
                  <a:moveTo>
                    <a:pt x="0" y="1559"/>
                  </a:moveTo>
                  <a:lnTo>
                    <a:pt x="93" y="1548"/>
                  </a:lnTo>
                  <a:lnTo>
                    <a:pt x="175" y="1542"/>
                  </a:lnTo>
                  <a:cubicBezTo>
                    <a:pt x="249" y="1535"/>
                    <a:pt x="432" y="1526"/>
                    <a:pt x="536" y="1508"/>
                  </a:cubicBezTo>
                  <a:cubicBezTo>
                    <a:pt x="640" y="1490"/>
                    <a:pt x="706" y="1469"/>
                    <a:pt x="798" y="1435"/>
                  </a:cubicBezTo>
                  <a:cubicBezTo>
                    <a:pt x="890" y="1401"/>
                    <a:pt x="1012" y="1342"/>
                    <a:pt x="1089" y="1301"/>
                  </a:cubicBezTo>
                  <a:cubicBezTo>
                    <a:pt x="1166" y="1260"/>
                    <a:pt x="1212" y="1224"/>
                    <a:pt x="1261" y="1186"/>
                  </a:cubicBezTo>
                  <a:cubicBezTo>
                    <a:pt x="1310" y="1148"/>
                    <a:pt x="1351" y="1106"/>
                    <a:pt x="1383" y="1073"/>
                  </a:cubicBezTo>
                  <a:cubicBezTo>
                    <a:pt x="1415" y="1040"/>
                    <a:pt x="1424" y="1028"/>
                    <a:pt x="1456" y="986"/>
                  </a:cubicBezTo>
                  <a:lnTo>
                    <a:pt x="1575" y="818"/>
                  </a:lnTo>
                  <a:lnTo>
                    <a:pt x="1648" y="694"/>
                  </a:lnTo>
                  <a:lnTo>
                    <a:pt x="1718" y="559"/>
                  </a:lnTo>
                  <a:lnTo>
                    <a:pt x="1788" y="425"/>
                  </a:lnTo>
                  <a:lnTo>
                    <a:pt x="1875" y="273"/>
                  </a:lnTo>
                  <a:cubicBezTo>
                    <a:pt x="1909" y="222"/>
                    <a:pt x="1951" y="158"/>
                    <a:pt x="1993" y="117"/>
                  </a:cubicBezTo>
                  <a:cubicBezTo>
                    <a:pt x="2035" y="76"/>
                    <a:pt x="2083" y="46"/>
                    <a:pt x="2125" y="27"/>
                  </a:cubicBezTo>
                  <a:cubicBezTo>
                    <a:pt x="2167" y="8"/>
                    <a:pt x="2204" y="5"/>
                    <a:pt x="2245" y="3"/>
                  </a:cubicBezTo>
                  <a:cubicBezTo>
                    <a:pt x="2286" y="1"/>
                    <a:pt x="2326" y="0"/>
                    <a:pt x="2371" y="15"/>
                  </a:cubicBezTo>
                  <a:cubicBezTo>
                    <a:pt x="2416" y="30"/>
                    <a:pt x="2470" y="49"/>
                    <a:pt x="2515" y="93"/>
                  </a:cubicBezTo>
                  <a:cubicBezTo>
                    <a:pt x="2560" y="137"/>
                    <a:pt x="2599" y="204"/>
                    <a:pt x="2644" y="279"/>
                  </a:cubicBezTo>
                  <a:cubicBezTo>
                    <a:pt x="2689" y="354"/>
                    <a:pt x="2749" y="475"/>
                    <a:pt x="2784" y="543"/>
                  </a:cubicBezTo>
                  <a:cubicBezTo>
                    <a:pt x="2819" y="611"/>
                    <a:pt x="2822" y="630"/>
                    <a:pt x="2854" y="689"/>
                  </a:cubicBezTo>
                  <a:cubicBezTo>
                    <a:pt x="2886" y="748"/>
                    <a:pt x="2938" y="838"/>
                    <a:pt x="2976" y="896"/>
                  </a:cubicBezTo>
                  <a:lnTo>
                    <a:pt x="3081" y="1037"/>
                  </a:lnTo>
                  <a:cubicBezTo>
                    <a:pt x="3111" y="1074"/>
                    <a:pt x="3130" y="1092"/>
                    <a:pt x="3157" y="1118"/>
                  </a:cubicBezTo>
                  <a:cubicBezTo>
                    <a:pt x="3184" y="1144"/>
                    <a:pt x="3204" y="1164"/>
                    <a:pt x="3244" y="1194"/>
                  </a:cubicBezTo>
                  <a:cubicBezTo>
                    <a:pt x="3284" y="1224"/>
                    <a:pt x="3349" y="1272"/>
                    <a:pt x="3398" y="1301"/>
                  </a:cubicBezTo>
                  <a:lnTo>
                    <a:pt x="3535" y="1368"/>
                  </a:lnTo>
                  <a:lnTo>
                    <a:pt x="3675" y="1424"/>
                  </a:lnTo>
                  <a:lnTo>
                    <a:pt x="3815" y="1464"/>
                  </a:lnTo>
                  <a:cubicBezTo>
                    <a:pt x="3878" y="1480"/>
                    <a:pt x="3970" y="1508"/>
                    <a:pt x="4051" y="1521"/>
                  </a:cubicBezTo>
                  <a:cubicBezTo>
                    <a:pt x="4132" y="1534"/>
                    <a:pt x="4229" y="1537"/>
                    <a:pt x="4304" y="1542"/>
                  </a:cubicBezTo>
                  <a:lnTo>
                    <a:pt x="4502" y="1553"/>
                  </a:lnTo>
                  <a:lnTo>
                    <a:pt x="0" y="1559"/>
                  </a:lnTo>
                  <a:close/>
                </a:path>
              </a:pathLst>
            </a:custGeom>
            <a:solidFill>
              <a:srgbClr val="71ADDF">
                <a:alpha val="59999"/>
              </a:srgbClr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1034" name="Group 3"/>
            <p:cNvGrpSpPr>
              <a:grpSpLocks/>
            </p:cNvGrpSpPr>
            <p:nvPr/>
          </p:nvGrpSpPr>
          <p:grpSpPr bwMode="auto">
            <a:xfrm>
              <a:off x="317500" y="3487738"/>
              <a:ext cx="8042275" cy="1606550"/>
              <a:chOff x="200" y="2197"/>
              <a:chExt cx="5066" cy="1012"/>
            </a:xfrm>
          </p:grpSpPr>
          <p:sp>
            <p:nvSpPr>
              <p:cNvPr id="1036" name="Line 4"/>
              <p:cNvSpPr>
                <a:spLocks noChangeShapeType="1"/>
              </p:cNvSpPr>
              <p:nvPr/>
            </p:nvSpPr>
            <p:spPr bwMode="auto">
              <a:xfrm>
                <a:off x="200" y="2922"/>
                <a:ext cx="4803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/>
              <a:lstStyle/>
              <a:p>
                <a:endParaRPr lang="en-NZ"/>
              </a:p>
            </p:txBody>
          </p:sp>
          <p:sp>
            <p:nvSpPr>
              <p:cNvPr id="1037" name="Rectangle 5"/>
              <p:cNvSpPr>
                <a:spLocks noChangeArrowheads="1"/>
              </p:cNvSpPr>
              <p:nvPr/>
            </p:nvSpPr>
            <p:spPr bwMode="auto">
              <a:xfrm>
                <a:off x="309" y="2978"/>
                <a:ext cx="27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sym typeface="Symbol" pitchFamily="18" charset="2"/>
                  </a:rPr>
                  <a:t>3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38" name="Rectangle 6"/>
              <p:cNvSpPr>
                <a:spLocks noChangeArrowheads="1"/>
              </p:cNvSpPr>
              <p:nvPr/>
            </p:nvSpPr>
            <p:spPr bwMode="auto">
              <a:xfrm>
                <a:off x="3206" y="2975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039" name="Line 7"/>
              <p:cNvSpPr>
                <a:spLocks noChangeShapeType="1"/>
              </p:cNvSpPr>
              <p:nvPr/>
            </p:nvSpPr>
            <p:spPr bwMode="auto">
              <a:xfrm>
                <a:off x="1876" y="288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NZ"/>
              </a:p>
            </p:txBody>
          </p:sp>
          <p:sp>
            <p:nvSpPr>
              <p:cNvPr id="1040" name="Line 8"/>
              <p:cNvSpPr>
                <a:spLocks noChangeShapeType="1"/>
              </p:cNvSpPr>
              <p:nvPr/>
            </p:nvSpPr>
            <p:spPr bwMode="auto">
              <a:xfrm>
                <a:off x="1168" y="288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NZ"/>
              </a:p>
            </p:txBody>
          </p:sp>
          <p:sp>
            <p:nvSpPr>
              <p:cNvPr id="1041" name="Line 9"/>
              <p:cNvSpPr>
                <a:spLocks noChangeShapeType="1"/>
              </p:cNvSpPr>
              <p:nvPr/>
            </p:nvSpPr>
            <p:spPr bwMode="auto">
              <a:xfrm>
                <a:off x="3293" y="288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NZ"/>
              </a:p>
            </p:txBody>
          </p:sp>
          <p:sp>
            <p:nvSpPr>
              <p:cNvPr id="1042" name="Line 10"/>
              <p:cNvSpPr>
                <a:spLocks noChangeShapeType="1"/>
              </p:cNvSpPr>
              <p:nvPr/>
            </p:nvSpPr>
            <p:spPr bwMode="auto">
              <a:xfrm>
                <a:off x="4001" y="288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NZ"/>
              </a:p>
            </p:txBody>
          </p:sp>
          <p:sp>
            <p:nvSpPr>
              <p:cNvPr id="1043" name="Line 11"/>
              <p:cNvSpPr>
                <a:spLocks noChangeShapeType="1"/>
              </p:cNvSpPr>
              <p:nvPr/>
            </p:nvSpPr>
            <p:spPr bwMode="auto">
              <a:xfrm>
                <a:off x="460" y="290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NZ"/>
              </a:p>
            </p:txBody>
          </p:sp>
          <p:sp>
            <p:nvSpPr>
              <p:cNvPr id="1044" name="Line 12"/>
              <p:cNvSpPr>
                <a:spLocks noChangeShapeType="1"/>
              </p:cNvSpPr>
              <p:nvPr/>
            </p:nvSpPr>
            <p:spPr bwMode="auto">
              <a:xfrm>
                <a:off x="2585" y="288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NZ"/>
              </a:p>
            </p:txBody>
          </p:sp>
          <p:sp>
            <p:nvSpPr>
              <p:cNvPr id="1045" name="Line 13"/>
              <p:cNvSpPr>
                <a:spLocks noChangeShapeType="1"/>
              </p:cNvSpPr>
              <p:nvPr/>
            </p:nvSpPr>
            <p:spPr bwMode="auto">
              <a:xfrm>
                <a:off x="4710" y="290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NZ"/>
              </a:p>
            </p:txBody>
          </p:sp>
          <p:sp>
            <p:nvSpPr>
              <p:cNvPr id="1046" name="Rectangle 14"/>
              <p:cNvSpPr>
                <a:spLocks noChangeArrowheads="1"/>
              </p:cNvSpPr>
              <p:nvPr/>
            </p:nvSpPr>
            <p:spPr bwMode="auto">
              <a:xfrm>
                <a:off x="1008" y="2978"/>
                <a:ext cx="27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sym typeface="Symbol" pitchFamily="18" charset="2"/>
                  </a:rPr>
                  <a:t>2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47" name="Rectangle 15"/>
              <p:cNvSpPr>
                <a:spLocks noChangeArrowheads="1"/>
              </p:cNvSpPr>
              <p:nvPr/>
            </p:nvSpPr>
            <p:spPr bwMode="auto">
              <a:xfrm>
                <a:off x="1728" y="2978"/>
                <a:ext cx="27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sym typeface="Symbol" pitchFamily="18" charset="2"/>
                  </a:rPr>
                  <a:t></a:t>
                </a:r>
                <a:r>
                  <a:rPr lang="en-US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048" name="Rectangle 16"/>
              <p:cNvSpPr>
                <a:spLocks noChangeArrowheads="1"/>
              </p:cNvSpPr>
              <p:nvPr/>
            </p:nvSpPr>
            <p:spPr bwMode="auto">
              <a:xfrm>
                <a:off x="2495" y="2975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1049" name="Rectangle 17"/>
              <p:cNvSpPr>
                <a:spLocks noChangeArrowheads="1"/>
              </p:cNvSpPr>
              <p:nvPr/>
            </p:nvSpPr>
            <p:spPr bwMode="auto">
              <a:xfrm>
                <a:off x="3906" y="2975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sym typeface="Symbol" pitchFamily="18" charset="2"/>
                  </a:rPr>
                  <a:t>2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50" name="Rectangle 18"/>
              <p:cNvSpPr>
                <a:spLocks noChangeArrowheads="1"/>
              </p:cNvSpPr>
              <p:nvPr/>
            </p:nvSpPr>
            <p:spPr bwMode="auto">
              <a:xfrm>
                <a:off x="4612" y="2975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sym typeface="Symbol" pitchFamily="18" charset="2"/>
                  </a:rPr>
                  <a:t>3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51" name="Rectangle 19"/>
              <p:cNvSpPr>
                <a:spLocks noChangeArrowheads="1"/>
              </p:cNvSpPr>
              <p:nvPr/>
            </p:nvSpPr>
            <p:spPr bwMode="auto">
              <a:xfrm>
                <a:off x="2160" y="2197"/>
                <a:ext cx="16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latin typeface="Times New Roman" pitchFamily="18" charset="0"/>
                  </a:rPr>
                  <a:t> </a:t>
                </a:r>
              </a:p>
            </p:txBody>
          </p:sp>
          <p:sp>
            <p:nvSpPr>
              <p:cNvPr id="1052" name="Text Box 20"/>
              <p:cNvSpPr txBox="1">
                <a:spLocks noChangeArrowheads="1"/>
              </p:cNvSpPr>
              <p:nvPr/>
            </p:nvSpPr>
            <p:spPr bwMode="auto">
              <a:xfrm>
                <a:off x="4978" y="2763"/>
                <a:ext cx="288" cy="3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i="1">
                    <a:latin typeface="Times New Roman" pitchFamily="18" charset="0"/>
                  </a:rPr>
                  <a:t>z</a:t>
                </a:r>
              </a:p>
            </p:txBody>
          </p:sp>
        </p:grpSp>
        <p:sp>
          <p:nvSpPr>
            <p:cNvPr id="1035" name="Text Box 24"/>
            <p:cNvSpPr txBox="1">
              <a:spLocks noChangeArrowheads="1"/>
            </p:cNvSpPr>
            <p:nvPr/>
          </p:nvSpPr>
          <p:spPr bwMode="auto">
            <a:xfrm>
              <a:off x="3496611" y="3489126"/>
              <a:ext cx="1641174" cy="5137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Times New Roman" pitchFamily="18" charset="0"/>
                </a:rPr>
                <a:t>Area = 1</a:t>
              </a:r>
            </a:p>
          </p:txBody>
        </p:sp>
      </p:grpSp>
      <p:graphicFrame>
        <p:nvGraphicFramePr>
          <p:cNvPr id="680985" name="Object 25"/>
          <p:cNvGraphicFramePr>
            <a:graphicFrameLocks noChangeAspect="1"/>
          </p:cNvGraphicFramePr>
          <p:nvPr/>
        </p:nvGraphicFramePr>
        <p:xfrm>
          <a:off x="2209800" y="5545138"/>
          <a:ext cx="4089400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4" imgW="1930320" imgH="368280" progId="Equation.DSMT4">
                  <p:embed/>
                </p:oleObj>
              </mc:Choice>
              <mc:Fallback>
                <p:oleObj name="Equation" r:id="rId4" imgW="1930320" imgH="36828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545138"/>
                        <a:ext cx="4089400" cy="779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81000" y="4648200"/>
            <a:ext cx="8229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D17230"/>
              </a:buClr>
              <a:buFont typeface="Arial" charset="0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Any </a:t>
            </a:r>
            <a:r>
              <a:rPr lang="en-US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-value can be transformed into a </a:t>
            </a:r>
            <a:r>
              <a:rPr lang="en-US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-score by using the formula 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EDBE42-96AF-4112-B44D-14A2204E4CE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Standard Normal Distribution</a:t>
            </a:r>
          </a:p>
        </p:txBody>
      </p:sp>
      <p:sp>
        <p:nvSpPr>
          <p:cNvPr id="2052" name="Content Placeholder 2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295400"/>
          </a:xfrm>
        </p:spPr>
        <p:txBody>
          <a:bodyPr/>
          <a:lstStyle/>
          <a:p>
            <a:pPr eaLnBrk="1" hangingPunct="1"/>
            <a:r>
              <a:rPr lang="en-US" smtClean="0"/>
              <a:t>If each data value of a normally distributed random variable </a:t>
            </a:r>
            <a:r>
              <a:rPr lang="en-US" i="1" smtClean="0"/>
              <a:t>x</a:t>
            </a:r>
            <a:r>
              <a:rPr lang="en-US" smtClean="0"/>
              <a:t> is transformed into a </a:t>
            </a:r>
            <a:r>
              <a:rPr lang="en-US" i="1" smtClean="0"/>
              <a:t>z</a:t>
            </a:r>
            <a:r>
              <a:rPr lang="en-US" smtClean="0"/>
              <a:t>-score, the result will be the standard normal distribution.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762000" y="2971800"/>
            <a:ext cx="3352800" cy="2084388"/>
            <a:chOff x="762000" y="4114800"/>
            <a:chExt cx="3352800" cy="2084023"/>
          </a:xfrm>
        </p:grpSpPr>
        <p:sp>
          <p:nvSpPr>
            <p:cNvPr id="23" name="Rectangle 2"/>
            <p:cNvSpPr>
              <a:spLocks noChangeArrowheads="1"/>
            </p:cNvSpPr>
            <p:nvPr/>
          </p:nvSpPr>
          <p:spPr bwMode="auto">
            <a:xfrm>
              <a:off x="762000" y="4114800"/>
              <a:ext cx="3352800" cy="4587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chemeClr val="tx2"/>
                  </a:solidFill>
                  <a:latin typeface="+mj-lt"/>
                  <a:cs typeface="+mn-cs"/>
                </a:rPr>
                <a:t>Normal  Distribution</a:t>
              </a:r>
            </a:p>
          </p:txBody>
        </p:sp>
        <p:grpSp>
          <p:nvGrpSpPr>
            <p:cNvPr id="2079" name="Group 71"/>
            <p:cNvGrpSpPr>
              <a:grpSpLocks/>
            </p:cNvGrpSpPr>
            <p:nvPr/>
          </p:nvGrpSpPr>
          <p:grpSpPr bwMode="auto">
            <a:xfrm>
              <a:off x="838200" y="4665663"/>
              <a:ext cx="2590088" cy="1533160"/>
              <a:chOff x="500" y="1480"/>
              <a:chExt cx="2255" cy="1334"/>
            </a:xfrm>
          </p:grpSpPr>
          <p:sp>
            <p:nvSpPr>
              <p:cNvPr id="2080" name="Freeform 4"/>
              <p:cNvSpPr>
                <a:spLocks/>
              </p:cNvSpPr>
              <p:nvPr/>
            </p:nvSpPr>
            <p:spPr bwMode="auto">
              <a:xfrm>
                <a:off x="1528" y="1480"/>
                <a:ext cx="1026" cy="987"/>
              </a:xfrm>
              <a:custGeom>
                <a:avLst/>
                <a:gdLst>
                  <a:gd name="T0" fmla="*/ 1026 w 1026"/>
                  <a:gd name="T1" fmla="*/ 987 h 987"/>
                  <a:gd name="T2" fmla="*/ 919 w 1026"/>
                  <a:gd name="T3" fmla="*/ 976 h 987"/>
                  <a:gd name="T4" fmla="*/ 864 w 1026"/>
                  <a:gd name="T5" fmla="*/ 964 h 987"/>
                  <a:gd name="T6" fmla="*/ 811 w 1026"/>
                  <a:gd name="T7" fmla="*/ 949 h 987"/>
                  <a:gd name="T8" fmla="*/ 756 w 1026"/>
                  <a:gd name="T9" fmla="*/ 926 h 987"/>
                  <a:gd name="T10" fmla="*/ 702 w 1026"/>
                  <a:gd name="T11" fmla="*/ 894 h 987"/>
                  <a:gd name="T12" fmla="*/ 649 w 1026"/>
                  <a:gd name="T13" fmla="*/ 854 h 987"/>
                  <a:gd name="T14" fmla="*/ 539 w 1026"/>
                  <a:gd name="T15" fmla="*/ 741 h 987"/>
                  <a:gd name="T16" fmla="*/ 432 w 1026"/>
                  <a:gd name="T17" fmla="*/ 579 h 987"/>
                  <a:gd name="T18" fmla="*/ 325 w 1026"/>
                  <a:gd name="T19" fmla="*/ 385 h 987"/>
                  <a:gd name="T20" fmla="*/ 270 w 1026"/>
                  <a:gd name="T21" fmla="*/ 286 h 987"/>
                  <a:gd name="T22" fmla="*/ 215 w 1026"/>
                  <a:gd name="T23" fmla="*/ 196 h 987"/>
                  <a:gd name="T24" fmla="*/ 162 w 1026"/>
                  <a:gd name="T25" fmla="*/ 116 h 987"/>
                  <a:gd name="T26" fmla="*/ 108 w 1026"/>
                  <a:gd name="T27" fmla="*/ 53 h 987"/>
                  <a:gd name="T28" fmla="*/ 53 w 1026"/>
                  <a:gd name="T29" fmla="*/ 13 h 987"/>
                  <a:gd name="T30" fmla="*/ 0 w 1026"/>
                  <a:gd name="T31" fmla="*/ 0 h 98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026"/>
                  <a:gd name="T49" fmla="*/ 0 h 987"/>
                  <a:gd name="T50" fmla="*/ 1026 w 1026"/>
                  <a:gd name="T51" fmla="*/ 987 h 98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026" h="987">
                    <a:moveTo>
                      <a:pt x="1026" y="987"/>
                    </a:moveTo>
                    <a:lnTo>
                      <a:pt x="919" y="976"/>
                    </a:lnTo>
                    <a:lnTo>
                      <a:pt x="864" y="964"/>
                    </a:lnTo>
                    <a:lnTo>
                      <a:pt x="811" y="949"/>
                    </a:lnTo>
                    <a:lnTo>
                      <a:pt x="756" y="926"/>
                    </a:lnTo>
                    <a:lnTo>
                      <a:pt x="702" y="894"/>
                    </a:lnTo>
                    <a:lnTo>
                      <a:pt x="649" y="854"/>
                    </a:lnTo>
                    <a:lnTo>
                      <a:pt x="539" y="741"/>
                    </a:lnTo>
                    <a:lnTo>
                      <a:pt x="432" y="579"/>
                    </a:lnTo>
                    <a:lnTo>
                      <a:pt x="325" y="385"/>
                    </a:lnTo>
                    <a:lnTo>
                      <a:pt x="270" y="286"/>
                    </a:lnTo>
                    <a:lnTo>
                      <a:pt x="215" y="196"/>
                    </a:lnTo>
                    <a:lnTo>
                      <a:pt x="162" y="116"/>
                    </a:lnTo>
                    <a:lnTo>
                      <a:pt x="108" y="53"/>
                    </a:lnTo>
                    <a:lnTo>
                      <a:pt x="53" y="13"/>
                    </a:lnTo>
                    <a:lnTo>
                      <a:pt x="0" y="0"/>
                    </a:lnTo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1" name="Freeform 5"/>
              <p:cNvSpPr>
                <a:spLocks/>
              </p:cNvSpPr>
              <p:nvPr/>
            </p:nvSpPr>
            <p:spPr bwMode="auto">
              <a:xfrm>
                <a:off x="500" y="1480"/>
                <a:ext cx="1028" cy="987"/>
              </a:xfrm>
              <a:custGeom>
                <a:avLst/>
                <a:gdLst>
                  <a:gd name="T0" fmla="*/ 0 w 1028"/>
                  <a:gd name="T1" fmla="*/ 987 h 987"/>
                  <a:gd name="T2" fmla="*/ 107 w 1028"/>
                  <a:gd name="T3" fmla="*/ 976 h 987"/>
                  <a:gd name="T4" fmla="*/ 162 w 1028"/>
                  <a:gd name="T5" fmla="*/ 964 h 987"/>
                  <a:gd name="T6" fmla="*/ 217 w 1028"/>
                  <a:gd name="T7" fmla="*/ 949 h 987"/>
                  <a:gd name="T8" fmla="*/ 270 w 1028"/>
                  <a:gd name="T9" fmla="*/ 926 h 987"/>
                  <a:gd name="T10" fmla="*/ 324 w 1028"/>
                  <a:gd name="T11" fmla="*/ 894 h 987"/>
                  <a:gd name="T12" fmla="*/ 379 w 1028"/>
                  <a:gd name="T13" fmla="*/ 854 h 987"/>
                  <a:gd name="T14" fmla="*/ 487 w 1028"/>
                  <a:gd name="T15" fmla="*/ 741 h 987"/>
                  <a:gd name="T16" fmla="*/ 594 w 1028"/>
                  <a:gd name="T17" fmla="*/ 579 h 987"/>
                  <a:gd name="T18" fmla="*/ 704 w 1028"/>
                  <a:gd name="T19" fmla="*/ 385 h 987"/>
                  <a:gd name="T20" fmla="*/ 756 w 1028"/>
                  <a:gd name="T21" fmla="*/ 286 h 987"/>
                  <a:gd name="T22" fmla="*/ 811 w 1028"/>
                  <a:gd name="T23" fmla="*/ 196 h 987"/>
                  <a:gd name="T24" fmla="*/ 866 w 1028"/>
                  <a:gd name="T25" fmla="*/ 116 h 987"/>
                  <a:gd name="T26" fmla="*/ 918 w 1028"/>
                  <a:gd name="T27" fmla="*/ 53 h 987"/>
                  <a:gd name="T28" fmla="*/ 973 w 1028"/>
                  <a:gd name="T29" fmla="*/ 13 h 987"/>
                  <a:gd name="T30" fmla="*/ 1028 w 1028"/>
                  <a:gd name="T31" fmla="*/ 0 h 98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028"/>
                  <a:gd name="T49" fmla="*/ 0 h 987"/>
                  <a:gd name="T50" fmla="*/ 1028 w 1028"/>
                  <a:gd name="T51" fmla="*/ 987 h 98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028" h="987">
                    <a:moveTo>
                      <a:pt x="0" y="987"/>
                    </a:moveTo>
                    <a:lnTo>
                      <a:pt x="107" y="976"/>
                    </a:lnTo>
                    <a:lnTo>
                      <a:pt x="162" y="964"/>
                    </a:lnTo>
                    <a:lnTo>
                      <a:pt x="217" y="949"/>
                    </a:lnTo>
                    <a:lnTo>
                      <a:pt x="270" y="926"/>
                    </a:lnTo>
                    <a:lnTo>
                      <a:pt x="324" y="894"/>
                    </a:lnTo>
                    <a:lnTo>
                      <a:pt x="379" y="854"/>
                    </a:lnTo>
                    <a:lnTo>
                      <a:pt x="487" y="741"/>
                    </a:lnTo>
                    <a:lnTo>
                      <a:pt x="594" y="579"/>
                    </a:lnTo>
                    <a:lnTo>
                      <a:pt x="704" y="385"/>
                    </a:lnTo>
                    <a:lnTo>
                      <a:pt x="756" y="286"/>
                    </a:lnTo>
                    <a:lnTo>
                      <a:pt x="811" y="196"/>
                    </a:lnTo>
                    <a:lnTo>
                      <a:pt x="866" y="116"/>
                    </a:lnTo>
                    <a:lnTo>
                      <a:pt x="918" y="53"/>
                    </a:lnTo>
                    <a:lnTo>
                      <a:pt x="973" y="13"/>
                    </a:lnTo>
                    <a:lnTo>
                      <a:pt x="1028" y="0"/>
                    </a:lnTo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2" name="Line 17"/>
              <p:cNvSpPr>
                <a:spLocks noChangeShapeType="1"/>
              </p:cNvSpPr>
              <p:nvPr/>
            </p:nvSpPr>
            <p:spPr bwMode="auto">
              <a:xfrm>
                <a:off x="2554" y="2467"/>
                <a:ext cx="1" cy="12"/>
              </a:xfrm>
              <a:prstGeom prst="line">
                <a:avLst/>
              </a:prstGeom>
              <a:noFill/>
              <a:ln w="3016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083" name="Line 18"/>
              <p:cNvSpPr>
                <a:spLocks noChangeShapeType="1"/>
              </p:cNvSpPr>
              <p:nvPr/>
            </p:nvSpPr>
            <p:spPr bwMode="auto">
              <a:xfrm>
                <a:off x="2350" y="2467"/>
                <a:ext cx="1" cy="12"/>
              </a:xfrm>
              <a:prstGeom prst="line">
                <a:avLst/>
              </a:prstGeom>
              <a:noFill/>
              <a:ln w="3016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084" name="Line 19"/>
              <p:cNvSpPr>
                <a:spLocks noChangeShapeType="1"/>
              </p:cNvSpPr>
              <p:nvPr/>
            </p:nvSpPr>
            <p:spPr bwMode="auto">
              <a:xfrm>
                <a:off x="2143" y="2467"/>
                <a:ext cx="1" cy="12"/>
              </a:xfrm>
              <a:prstGeom prst="line">
                <a:avLst/>
              </a:prstGeom>
              <a:noFill/>
              <a:ln w="3016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085" name="Line 20"/>
              <p:cNvSpPr>
                <a:spLocks noChangeShapeType="1"/>
              </p:cNvSpPr>
              <p:nvPr/>
            </p:nvSpPr>
            <p:spPr bwMode="auto">
              <a:xfrm>
                <a:off x="1939" y="2467"/>
                <a:ext cx="1" cy="12"/>
              </a:xfrm>
              <a:prstGeom prst="line">
                <a:avLst/>
              </a:prstGeom>
              <a:noFill/>
              <a:ln w="3016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086" name="Line 21"/>
              <p:cNvSpPr>
                <a:spLocks noChangeShapeType="1"/>
              </p:cNvSpPr>
              <p:nvPr/>
            </p:nvSpPr>
            <p:spPr bwMode="auto">
              <a:xfrm>
                <a:off x="1732" y="2467"/>
                <a:ext cx="1" cy="12"/>
              </a:xfrm>
              <a:prstGeom prst="line">
                <a:avLst/>
              </a:prstGeom>
              <a:noFill/>
              <a:ln w="3016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087" name="Line 22"/>
              <p:cNvSpPr>
                <a:spLocks noChangeShapeType="1"/>
              </p:cNvSpPr>
              <p:nvPr/>
            </p:nvSpPr>
            <p:spPr bwMode="auto">
              <a:xfrm>
                <a:off x="1528" y="2467"/>
                <a:ext cx="1" cy="12"/>
              </a:xfrm>
              <a:prstGeom prst="line">
                <a:avLst/>
              </a:prstGeom>
              <a:noFill/>
              <a:ln w="3016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088" name="Line 23"/>
              <p:cNvSpPr>
                <a:spLocks noChangeShapeType="1"/>
              </p:cNvSpPr>
              <p:nvPr/>
            </p:nvSpPr>
            <p:spPr bwMode="auto">
              <a:xfrm>
                <a:off x="1322" y="2467"/>
                <a:ext cx="1" cy="12"/>
              </a:xfrm>
              <a:prstGeom prst="line">
                <a:avLst/>
              </a:prstGeom>
              <a:noFill/>
              <a:ln w="3016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089" name="Line 24"/>
              <p:cNvSpPr>
                <a:spLocks noChangeShapeType="1"/>
              </p:cNvSpPr>
              <p:nvPr/>
            </p:nvSpPr>
            <p:spPr bwMode="auto">
              <a:xfrm>
                <a:off x="1117" y="2467"/>
                <a:ext cx="1" cy="12"/>
              </a:xfrm>
              <a:prstGeom prst="line">
                <a:avLst/>
              </a:prstGeom>
              <a:noFill/>
              <a:ln w="3016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090" name="Line 25"/>
              <p:cNvSpPr>
                <a:spLocks noChangeShapeType="1"/>
              </p:cNvSpPr>
              <p:nvPr/>
            </p:nvSpPr>
            <p:spPr bwMode="auto">
              <a:xfrm>
                <a:off x="911" y="2467"/>
                <a:ext cx="1" cy="12"/>
              </a:xfrm>
              <a:prstGeom prst="line">
                <a:avLst/>
              </a:prstGeom>
              <a:noFill/>
              <a:ln w="3016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091" name="Line 26"/>
              <p:cNvSpPr>
                <a:spLocks noChangeShapeType="1"/>
              </p:cNvSpPr>
              <p:nvPr/>
            </p:nvSpPr>
            <p:spPr bwMode="auto">
              <a:xfrm>
                <a:off x="706" y="2467"/>
                <a:ext cx="1" cy="12"/>
              </a:xfrm>
              <a:prstGeom prst="line">
                <a:avLst/>
              </a:prstGeom>
              <a:noFill/>
              <a:ln w="3016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092" name="Rectangle 27"/>
              <p:cNvSpPr>
                <a:spLocks noChangeArrowheads="1"/>
              </p:cNvSpPr>
              <p:nvPr/>
            </p:nvSpPr>
            <p:spPr bwMode="auto">
              <a:xfrm>
                <a:off x="2599" y="2416"/>
                <a:ext cx="156" cy="3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2800" b="1" i="1" dirty="0">
                    <a:latin typeface="+mn-lt"/>
                    <a:cs typeface="Arial" pitchFamily="34" charset="0"/>
                  </a:rPr>
                  <a:t>x</a:t>
                </a:r>
                <a:endParaRPr lang="en-US" sz="2800" i="1" dirty="0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093" name="Rectangle 28"/>
              <p:cNvSpPr>
                <a:spLocks noChangeArrowheads="1"/>
              </p:cNvSpPr>
              <p:nvPr/>
            </p:nvSpPr>
            <p:spPr bwMode="auto">
              <a:xfrm>
                <a:off x="1450" y="2439"/>
                <a:ext cx="180" cy="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latin typeface="Symbol" pitchFamily="18" charset="2"/>
                  </a:rPr>
                  <a:t>m</a:t>
                </a:r>
                <a:endParaRPr lang="en-US" sz="2800"/>
              </a:p>
            </p:txBody>
          </p:sp>
          <p:sp>
            <p:nvSpPr>
              <p:cNvPr id="2094" name="Line 29"/>
              <p:cNvSpPr>
                <a:spLocks noChangeShapeType="1"/>
              </p:cNvSpPr>
              <p:nvPr/>
            </p:nvSpPr>
            <p:spPr bwMode="auto">
              <a:xfrm>
                <a:off x="1528" y="1520"/>
                <a:ext cx="1" cy="947"/>
              </a:xfrm>
              <a:prstGeom prst="line">
                <a:avLst/>
              </a:prstGeom>
              <a:noFill/>
              <a:ln w="1746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095" name="Rectangle 30"/>
              <p:cNvSpPr>
                <a:spLocks noChangeArrowheads="1"/>
              </p:cNvSpPr>
              <p:nvPr/>
            </p:nvSpPr>
            <p:spPr bwMode="auto">
              <a:xfrm>
                <a:off x="856" y="1488"/>
                <a:ext cx="188" cy="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latin typeface="Symbol" pitchFamily="18" charset="2"/>
                  </a:rPr>
                  <a:t>s</a:t>
                </a:r>
                <a:endParaRPr lang="en-US" sz="2800"/>
              </a:p>
            </p:txBody>
          </p:sp>
          <p:sp>
            <p:nvSpPr>
              <p:cNvPr id="2096" name="Line 70"/>
              <p:cNvSpPr>
                <a:spLocks noChangeShapeType="1"/>
              </p:cNvSpPr>
              <p:nvPr/>
            </p:nvSpPr>
            <p:spPr bwMode="auto">
              <a:xfrm>
                <a:off x="504" y="2466"/>
                <a:ext cx="205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</p:grp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5867400" y="2819400"/>
            <a:ext cx="2667000" cy="2287588"/>
            <a:chOff x="5867400" y="3962400"/>
            <a:chExt cx="2667000" cy="2287392"/>
          </a:xfrm>
        </p:grpSpPr>
        <p:grpSp>
          <p:nvGrpSpPr>
            <p:cNvPr id="2059" name="Group 63"/>
            <p:cNvGrpSpPr>
              <a:grpSpLocks/>
            </p:cNvGrpSpPr>
            <p:nvPr/>
          </p:nvGrpSpPr>
          <p:grpSpPr bwMode="auto">
            <a:xfrm>
              <a:off x="5867401" y="4764088"/>
              <a:ext cx="2514599" cy="1485704"/>
              <a:chOff x="5867400" y="4502736"/>
              <a:chExt cx="2513801" cy="1486397"/>
            </a:xfrm>
          </p:grpSpPr>
          <p:sp>
            <p:nvSpPr>
              <p:cNvPr id="2061" name="Rectangle 33"/>
              <p:cNvSpPr>
                <a:spLocks noChangeArrowheads="1"/>
              </p:cNvSpPr>
              <p:nvPr/>
            </p:nvSpPr>
            <p:spPr bwMode="auto">
              <a:xfrm>
                <a:off x="6679669" y="5558246"/>
                <a:ext cx="583493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latin typeface="Symbol" pitchFamily="18" charset="2"/>
                  </a:rPr>
                  <a:t>m=0</a:t>
                </a:r>
                <a:endParaRPr lang="en-US" sz="2800"/>
              </a:p>
            </p:txBody>
          </p:sp>
          <p:sp>
            <p:nvSpPr>
              <p:cNvPr id="2062" name="Freeform 36"/>
              <p:cNvSpPr>
                <a:spLocks/>
              </p:cNvSpPr>
              <p:nvPr/>
            </p:nvSpPr>
            <p:spPr bwMode="auto">
              <a:xfrm>
                <a:off x="6997341" y="4502736"/>
                <a:ext cx="1131529" cy="1086357"/>
              </a:xfrm>
              <a:custGeom>
                <a:avLst/>
                <a:gdLst>
                  <a:gd name="T0" fmla="*/ 2147483647 w 1029"/>
                  <a:gd name="T1" fmla="*/ 2147483647 h 987"/>
                  <a:gd name="T2" fmla="*/ 2147483647 w 1029"/>
                  <a:gd name="T3" fmla="*/ 2147483647 h 987"/>
                  <a:gd name="T4" fmla="*/ 2147483647 w 1029"/>
                  <a:gd name="T5" fmla="*/ 2147483647 h 987"/>
                  <a:gd name="T6" fmla="*/ 2147483647 w 1029"/>
                  <a:gd name="T7" fmla="*/ 2147483647 h 987"/>
                  <a:gd name="T8" fmla="*/ 2147483647 w 1029"/>
                  <a:gd name="T9" fmla="*/ 2147483647 h 987"/>
                  <a:gd name="T10" fmla="*/ 2147483647 w 1029"/>
                  <a:gd name="T11" fmla="*/ 2147483647 h 987"/>
                  <a:gd name="T12" fmla="*/ 2147483647 w 1029"/>
                  <a:gd name="T13" fmla="*/ 2147483647 h 987"/>
                  <a:gd name="T14" fmla="*/ 2147483647 w 1029"/>
                  <a:gd name="T15" fmla="*/ 2147483647 h 987"/>
                  <a:gd name="T16" fmla="*/ 2147483647 w 1029"/>
                  <a:gd name="T17" fmla="*/ 2147483647 h 987"/>
                  <a:gd name="T18" fmla="*/ 2147483647 w 1029"/>
                  <a:gd name="T19" fmla="*/ 2147483647 h 987"/>
                  <a:gd name="T20" fmla="*/ 2147483647 w 1029"/>
                  <a:gd name="T21" fmla="*/ 2147483647 h 987"/>
                  <a:gd name="T22" fmla="*/ 2147483647 w 1029"/>
                  <a:gd name="T23" fmla="*/ 2147483647 h 987"/>
                  <a:gd name="T24" fmla="*/ 2147483647 w 1029"/>
                  <a:gd name="T25" fmla="*/ 2147483647 h 987"/>
                  <a:gd name="T26" fmla="*/ 2147483647 w 1029"/>
                  <a:gd name="T27" fmla="*/ 2147483647 h 987"/>
                  <a:gd name="T28" fmla="*/ 2147483647 w 1029"/>
                  <a:gd name="T29" fmla="*/ 2147483647 h 987"/>
                  <a:gd name="T30" fmla="*/ 0 w 1029"/>
                  <a:gd name="T31" fmla="*/ 0 h 98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029"/>
                  <a:gd name="T49" fmla="*/ 0 h 987"/>
                  <a:gd name="T50" fmla="*/ 1029 w 1029"/>
                  <a:gd name="T51" fmla="*/ 987 h 98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029" h="987">
                    <a:moveTo>
                      <a:pt x="1029" y="987"/>
                    </a:moveTo>
                    <a:lnTo>
                      <a:pt x="919" y="976"/>
                    </a:lnTo>
                    <a:lnTo>
                      <a:pt x="866" y="964"/>
                    </a:lnTo>
                    <a:lnTo>
                      <a:pt x="812" y="949"/>
                    </a:lnTo>
                    <a:lnTo>
                      <a:pt x="757" y="926"/>
                    </a:lnTo>
                    <a:lnTo>
                      <a:pt x="704" y="894"/>
                    </a:lnTo>
                    <a:lnTo>
                      <a:pt x="649" y="854"/>
                    </a:lnTo>
                    <a:lnTo>
                      <a:pt x="542" y="741"/>
                    </a:lnTo>
                    <a:lnTo>
                      <a:pt x="434" y="579"/>
                    </a:lnTo>
                    <a:lnTo>
                      <a:pt x="325" y="385"/>
                    </a:lnTo>
                    <a:lnTo>
                      <a:pt x="270" y="286"/>
                    </a:lnTo>
                    <a:lnTo>
                      <a:pt x="217" y="196"/>
                    </a:lnTo>
                    <a:lnTo>
                      <a:pt x="163" y="116"/>
                    </a:lnTo>
                    <a:lnTo>
                      <a:pt x="110" y="53"/>
                    </a:lnTo>
                    <a:lnTo>
                      <a:pt x="55" y="13"/>
                    </a:lnTo>
                    <a:lnTo>
                      <a:pt x="0" y="0"/>
                    </a:lnTo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Freeform 37"/>
              <p:cNvSpPr>
                <a:spLocks/>
              </p:cNvSpPr>
              <p:nvPr/>
            </p:nvSpPr>
            <p:spPr bwMode="auto">
              <a:xfrm>
                <a:off x="5867400" y="4502736"/>
                <a:ext cx="1129941" cy="1086357"/>
              </a:xfrm>
              <a:custGeom>
                <a:avLst/>
                <a:gdLst>
                  <a:gd name="T0" fmla="*/ 0 w 1026"/>
                  <a:gd name="T1" fmla="*/ 2147483647 h 987"/>
                  <a:gd name="T2" fmla="*/ 2147483647 w 1026"/>
                  <a:gd name="T3" fmla="*/ 2147483647 h 987"/>
                  <a:gd name="T4" fmla="*/ 2147483647 w 1026"/>
                  <a:gd name="T5" fmla="*/ 2147483647 h 987"/>
                  <a:gd name="T6" fmla="*/ 2147483647 w 1026"/>
                  <a:gd name="T7" fmla="*/ 2147483647 h 987"/>
                  <a:gd name="T8" fmla="*/ 2147483647 w 1026"/>
                  <a:gd name="T9" fmla="*/ 2147483647 h 987"/>
                  <a:gd name="T10" fmla="*/ 2147483647 w 1026"/>
                  <a:gd name="T11" fmla="*/ 2147483647 h 987"/>
                  <a:gd name="T12" fmla="*/ 2147483647 w 1026"/>
                  <a:gd name="T13" fmla="*/ 2147483647 h 987"/>
                  <a:gd name="T14" fmla="*/ 2147483647 w 1026"/>
                  <a:gd name="T15" fmla="*/ 2147483647 h 987"/>
                  <a:gd name="T16" fmla="*/ 2147483647 w 1026"/>
                  <a:gd name="T17" fmla="*/ 2147483647 h 987"/>
                  <a:gd name="T18" fmla="*/ 2147483647 w 1026"/>
                  <a:gd name="T19" fmla="*/ 2147483647 h 987"/>
                  <a:gd name="T20" fmla="*/ 2147483647 w 1026"/>
                  <a:gd name="T21" fmla="*/ 2147483647 h 987"/>
                  <a:gd name="T22" fmla="*/ 2147483647 w 1026"/>
                  <a:gd name="T23" fmla="*/ 2147483647 h 987"/>
                  <a:gd name="T24" fmla="*/ 2147483647 w 1026"/>
                  <a:gd name="T25" fmla="*/ 2147483647 h 987"/>
                  <a:gd name="T26" fmla="*/ 2147483647 w 1026"/>
                  <a:gd name="T27" fmla="*/ 2147483647 h 987"/>
                  <a:gd name="T28" fmla="*/ 2147483647 w 1026"/>
                  <a:gd name="T29" fmla="*/ 2147483647 h 987"/>
                  <a:gd name="T30" fmla="*/ 2147483647 w 1026"/>
                  <a:gd name="T31" fmla="*/ 0 h 98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026"/>
                  <a:gd name="T49" fmla="*/ 0 h 987"/>
                  <a:gd name="T50" fmla="*/ 1026 w 1026"/>
                  <a:gd name="T51" fmla="*/ 987 h 98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026" h="987">
                    <a:moveTo>
                      <a:pt x="0" y="987"/>
                    </a:moveTo>
                    <a:lnTo>
                      <a:pt x="108" y="976"/>
                    </a:lnTo>
                    <a:lnTo>
                      <a:pt x="163" y="964"/>
                    </a:lnTo>
                    <a:lnTo>
                      <a:pt x="215" y="949"/>
                    </a:lnTo>
                    <a:lnTo>
                      <a:pt x="270" y="926"/>
                    </a:lnTo>
                    <a:lnTo>
                      <a:pt x="325" y="894"/>
                    </a:lnTo>
                    <a:lnTo>
                      <a:pt x="378" y="854"/>
                    </a:lnTo>
                    <a:lnTo>
                      <a:pt x="487" y="741"/>
                    </a:lnTo>
                    <a:lnTo>
                      <a:pt x="595" y="579"/>
                    </a:lnTo>
                    <a:lnTo>
                      <a:pt x="702" y="385"/>
                    </a:lnTo>
                    <a:lnTo>
                      <a:pt x="757" y="286"/>
                    </a:lnTo>
                    <a:lnTo>
                      <a:pt x="812" y="196"/>
                    </a:lnTo>
                    <a:lnTo>
                      <a:pt x="864" y="116"/>
                    </a:lnTo>
                    <a:lnTo>
                      <a:pt x="919" y="53"/>
                    </a:lnTo>
                    <a:lnTo>
                      <a:pt x="974" y="13"/>
                    </a:lnTo>
                    <a:lnTo>
                      <a:pt x="1026" y="0"/>
                    </a:lnTo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" name="Line 38"/>
              <p:cNvSpPr>
                <a:spLocks noChangeShapeType="1"/>
              </p:cNvSpPr>
              <p:nvPr/>
            </p:nvSpPr>
            <p:spPr bwMode="auto">
              <a:xfrm>
                <a:off x="6999954" y="4534655"/>
                <a:ext cx="1101" cy="1063214"/>
              </a:xfrm>
              <a:prstGeom prst="line">
                <a:avLst/>
              </a:prstGeom>
              <a:noFill/>
              <a:ln w="1746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065" name="Rectangle 39"/>
              <p:cNvSpPr>
                <a:spLocks noChangeArrowheads="1"/>
              </p:cNvSpPr>
              <p:nvPr/>
            </p:nvSpPr>
            <p:spPr bwMode="auto">
              <a:xfrm>
                <a:off x="7560289" y="4674513"/>
                <a:ext cx="593111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1">
                    <a:latin typeface="Symbol" pitchFamily="18" charset="2"/>
                  </a:rPr>
                  <a:t>s=1</a:t>
                </a:r>
                <a:endParaRPr lang="en-US" sz="2800"/>
              </a:p>
            </p:txBody>
          </p:sp>
          <p:sp>
            <p:nvSpPr>
              <p:cNvPr id="2066" name="Line 52"/>
              <p:cNvSpPr>
                <a:spLocks noChangeShapeType="1"/>
              </p:cNvSpPr>
              <p:nvPr/>
            </p:nvSpPr>
            <p:spPr bwMode="auto">
              <a:xfrm>
                <a:off x="8117099" y="5589064"/>
                <a:ext cx="1101" cy="13208"/>
              </a:xfrm>
              <a:prstGeom prst="line">
                <a:avLst/>
              </a:prstGeom>
              <a:noFill/>
              <a:ln w="3016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067" name="Line 53"/>
              <p:cNvSpPr>
                <a:spLocks noChangeShapeType="1"/>
              </p:cNvSpPr>
              <p:nvPr/>
            </p:nvSpPr>
            <p:spPr bwMode="auto">
              <a:xfrm>
                <a:off x="7892570" y="5589064"/>
                <a:ext cx="1101" cy="13208"/>
              </a:xfrm>
              <a:prstGeom prst="line">
                <a:avLst/>
              </a:prstGeom>
              <a:noFill/>
              <a:ln w="3016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068" name="Line 54"/>
              <p:cNvSpPr>
                <a:spLocks noChangeShapeType="1"/>
              </p:cNvSpPr>
              <p:nvPr/>
            </p:nvSpPr>
            <p:spPr bwMode="auto">
              <a:xfrm>
                <a:off x="7664738" y="5589064"/>
                <a:ext cx="1101" cy="13208"/>
              </a:xfrm>
              <a:prstGeom prst="line">
                <a:avLst/>
              </a:prstGeom>
              <a:noFill/>
              <a:ln w="3016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069" name="Line 55"/>
              <p:cNvSpPr>
                <a:spLocks noChangeShapeType="1"/>
              </p:cNvSpPr>
              <p:nvPr/>
            </p:nvSpPr>
            <p:spPr bwMode="auto">
              <a:xfrm>
                <a:off x="7440208" y="5589064"/>
                <a:ext cx="1101" cy="13208"/>
              </a:xfrm>
              <a:prstGeom prst="line">
                <a:avLst/>
              </a:prstGeom>
              <a:noFill/>
              <a:ln w="3016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070" name="Line 56"/>
              <p:cNvSpPr>
                <a:spLocks noChangeShapeType="1"/>
              </p:cNvSpPr>
              <p:nvPr/>
            </p:nvSpPr>
            <p:spPr bwMode="auto">
              <a:xfrm>
                <a:off x="7212377" y="5589064"/>
                <a:ext cx="1101" cy="13208"/>
              </a:xfrm>
              <a:prstGeom prst="line">
                <a:avLst/>
              </a:prstGeom>
              <a:noFill/>
              <a:ln w="3016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071" name="Line 57"/>
              <p:cNvSpPr>
                <a:spLocks noChangeShapeType="1"/>
              </p:cNvSpPr>
              <p:nvPr/>
            </p:nvSpPr>
            <p:spPr bwMode="auto">
              <a:xfrm>
                <a:off x="6987847" y="5589064"/>
                <a:ext cx="1101" cy="13208"/>
              </a:xfrm>
              <a:prstGeom prst="line">
                <a:avLst/>
              </a:prstGeom>
              <a:noFill/>
              <a:ln w="3016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072" name="Line 58"/>
              <p:cNvSpPr>
                <a:spLocks noChangeShapeType="1"/>
              </p:cNvSpPr>
              <p:nvPr/>
            </p:nvSpPr>
            <p:spPr bwMode="auto">
              <a:xfrm>
                <a:off x="6761116" y="5589064"/>
                <a:ext cx="1101" cy="13208"/>
              </a:xfrm>
              <a:prstGeom prst="line">
                <a:avLst/>
              </a:prstGeom>
              <a:noFill/>
              <a:ln w="3016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073" name="Line 59"/>
              <p:cNvSpPr>
                <a:spLocks noChangeShapeType="1"/>
              </p:cNvSpPr>
              <p:nvPr/>
            </p:nvSpPr>
            <p:spPr bwMode="auto">
              <a:xfrm>
                <a:off x="6535485" y="5589064"/>
                <a:ext cx="1101" cy="13208"/>
              </a:xfrm>
              <a:prstGeom prst="line">
                <a:avLst/>
              </a:prstGeom>
              <a:noFill/>
              <a:ln w="3016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074" name="Line 60"/>
              <p:cNvSpPr>
                <a:spLocks noChangeShapeType="1"/>
              </p:cNvSpPr>
              <p:nvPr/>
            </p:nvSpPr>
            <p:spPr bwMode="auto">
              <a:xfrm>
                <a:off x="6308755" y="5589064"/>
                <a:ext cx="1101" cy="13208"/>
              </a:xfrm>
              <a:prstGeom prst="line">
                <a:avLst/>
              </a:prstGeom>
              <a:noFill/>
              <a:ln w="3016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075" name="Line 61"/>
              <p:cNvSpPr>
                <a:spLocks noChangeShapeType="1"/>
              </p:cNvSpPr>
              <p:nvPr/>
            </p:nvSpPr>
            <p:spPr bwMode="auto">
              <a:xfrm>
                <a:off x="6083125" y="5589064"/>
                <a:ext cx="1101" cy="13208"/>
              </a:xfrm>
              <a:prstGeom prst="line">
                <a:avLst/>
              </a:prstGeom>
              <a:noFill/>
              <a:ln w="30163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076" name="Rectangle 62"/>
              <p:cNvSpPr>
                <a:spLocks noChangeArrowheads="1"/>
              </p:cNvSpPr>
              <p:nvPr/>
            </p:nvSpPr>
            <p:spPr bwMode="auto">
              <a:xfrm>
                <a:off x="8241545" y="5530170"/>
                <a:ext cx="139656" cy="4319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2800" b="1" i="1" dirty="0">
                    <a:latin typeface="+mn-lt"/>
                    <a:cs typeface="Arial" pitchFamily="34" charset="0"/>
                  </a:rPr>
                  <a:t>z</a:t>
                </a:r>
                <a:endParaRPr lang="en-US" sz="2800" i="1" dirty="0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077" name="Line 72"/>
              <p:cNvSpPr>
                <a:spLocks noChangeShapeType="1"/>
              </p:cNvSpPr>
              <p:nvPr/>
            </p:nvSpPr>
            <p:spPr bwMode="auto">
              <a:xfrm>
                <a:off x="5870702" y="5587963"/>
                <a:ext cx="226841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</p:grpSp>
        <p:sp>
          <p:nvSpPr>
            <p:cNvPr id="65" name="Rectangle 2"/>
            <p:cNvSpPr>
              <a:spLocks noChangeArrowheads="1"/>
            </p:cNvSpPr>
            <p:nvPr/>
          </p:nvSpPr>
          <p:spPr bwMode="auto">
            <a:xfrm>
              <a:off x="5867400" y="3962400"/>
              <a:ext cx="2667000" cy="8286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chemeClr val="tx2"/>
                  </a:solidFill>
                  <a:latin typeface="+mj-lt"/>
                  <a:cs typeface="+mn-cs"/>
                </a:rPr>
                <a:t>Standard Normal  Distribution</a:t>
              </a:r>
            </a:p>
          </p:txBody>
        </p:sp>
      </p:grpSp>
      <p:sp>
        <p:nvSpPr>
          <p:cNvPr id="66" name="Curved Down Arrow 65"/>
          <p:cNvSpPr/>
          <p:nvPr/>
        </p:nvSpPr>
        <p:spPr>
          <a:xfrm>
            <a:off x="2743200" y="3352800"/>
            <a:ext cx="3581400" cy="762000"/>
          </a:xfrm>
          <a:prstGeom prst="curved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680985" name="Object 25"/>
          <p:cNvGraphicFramePr>
            <a:graphicFrameLocks noChangeAspect="1"/>
          </p:cNvGraphicFramePr>
          <p:nvPr/>
        </p:nvGraphicFramePr>
        <p:xfrm>
          <a:off x="3962400" y="3429000"/>
          <a:ext cx="1265238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4" imgW="596880" imgH="355320" progId="Equation.DSMT4">
                  <p:embed/>
                </p:oleObj>
              </mc:Choice>
              <mc:Fallback>
                <p:oleObj name="Equation" r:id="rId4" imgW="596880" imgH="35532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429000"/>
                        <a:ext cx="1265238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457200" y="5334000"/>
            <a:ext cx="81534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D17230"/>
              </a:buClr>
              <a:buFont typeface="Arial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Use the Standard Normal Table to find the cumulative area under the standard normal curve.</a:t>
            </a:r>
            <a:endParaRPr lang="en-US" sz="2800" dirty="0" err="1">
              <a:latin typeface="+mn-lt"/>
            </a:endParaRP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38233C-A77B-47DC-9AA6-5F57BFB41D2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the Standard Normal Distribution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2057400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  <a:defRPr/>
            </a:pPr>
            <a:r>
              <a:rPr lang="en-US" dirty="0" smtClean="0"/>
              <a:t>The cumulative area is close to 0 for </a:t>
            </a:r>
            <a:r>
              <a:rPr lang="en-US" i="1" dirty="0" smtClean="0"/>
              <a:t>z</a:t>
            </a:r>
            <a:r>
              <a:rPr lang="en-US" dirty="0" smtClean="0"/>
              <a:t>-scores close to </a:t>
            </a:r>
            <a:r>
              <a:rPr lang="en-US" i="1" dirty="0" smtClean="0"/>
              <a:t>z</a:t>
            </a:r>
            <a:r>
              <a:rPr lang="en-US" dirty="0" smtClean="0"/>
              <a:t> = </a:t>
            </a:r>
            <a:r>
              <a:rPr lang="en-US" dirty="0" smtClean="0">
                <a:sym typeface="Symbol" pitchFamily="18" charset="2"/>
              </a:rPr>
              <a:t>3.49.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dirty="0" smtClean="0"/>
              <a:t>The cumulative area increases as the </a:t>
            </a:r>
            <a:r>
              <a:rPr lang="en-US" i="1" dirty="0" smtClean="0"/>
              <a:t>z</a:t>
            </a:r>
            <a:r>
              <a:rPr lang="en-US" dirty="0" smtClean="0"/>
              <a:t>-scores increase.</a:t>
            </a:r>
          </a:p>
          <a:p>
            <a:pPr eaLnBrk="1" hangingPunct="1">
              <a:defRPr/>
            </a:pP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70100" y="4019550"/>
            <a:ext cx="4953000" cy="1905000"/>
            <a:chOff x="1200" y="2640"/>
            <a:chExt cx="3120" cy="1200"/>
          </a:xfrm>
        </p:grpSpPr>
        <p:sp>
          <p:nvSpPr>
            <p:cNvPr id="59424" name="Freeform 5"/>
            <p:cNvSpPr>
              <a:spLocks/>
            </p:cNvSpPr>
            <p:nvPr/>
          </p:nvSpPr>
          <p:spPr bwMode="auto">
            <a:xfrm>
              <a:off x="1248" y="2640"/>
              <a:ext cx="3071" cy="944"/>
            </a:xfrm>
            <a:custGeom>
              <a:avLst/>
              <a:gdLst>
                <a:gd name="T0" fmla="*/ 0 w 3092"/>
                <a:gd name="T1" fmla="*/ 69 h 1092"/>
                <a:gd name="T2" fmla="*/ 64 w 3092"/>
                <a:gd name="T3" fmla="*/ 68 h 1092"/>
                <a:gd name="T4" fmla="*/ 101 w 3092"/>
                <a:gd name="T5" fmla="*/ 68 h 1092"/>
                <a:gd name="T6" fmla="*/ 330 w 3092"/>
                <a:gd name="T7" fmla="*/ 66 h 1092"/>
                <a:gd name="T8" fmla="*/ 482 w 3092"/>
                <a:gd name="T9" fmla="*/ 63 h 1092"/>
                <a:gd name="T10" fmla="*/ 654 w 3092"/>
                <a:gd name="T11" fmla="*/ 57 h 1092"/>
                <a:gd name="T12" fmla="*/ 761 w 3092"/>
                <a:gd name="T13" fmla="*/ 52 h 1092"/>
                <a:gd name="T14" fmla="*/ 836 w 3092"/>
                <a:gd name="T15" fmla="*/ 47 h 1092"/>
                <a:gd name="T16" fmla="*/ 879 w 3092"/>
                <a:gd name="T17" fmla="*/ 42 h 1092"/>
                <a:gd name="T18" fmla="*/ 939 w 3092"/>
                <a:gd name="T19" fmla="*/ 36 h 1092"/>
                <a:gd name="T20" fmla="*/ 950 w 3092"/>
                <a:gd name="T21" fmla="*/ 35 h 1092"/>
                <a:gd name="T22" fmla="*/ 995 w 3092"/>
                <a:gd name="T23" fmla="*/ 30 h 1092"/>
                <a:gd name="T24" fmla="*/ 1037 w 3092"/>
                <a:gd name="T25" fmla="*/ 23 h 1092"/>
                <a:gd name="T26" fmla="*/ 1079 w 3092"/>
                <a:gd name="T27" fmla="*/ 17 h 1092"/>
                <a:gd name="T28" fmla="*/ 1131 w 3092"/>
                <a:gd name="T29" fmla="*/ 10 h 1092"/>
                <a:gd name="T30" fmla="*/ 1174 w 3092"/>
                <a:gd name="T31" fmla="*/ 7 h 1092"/>
                <a:gd name="T32" fmla="*/ 1213 w 3092"/>
                <a:gd name="T33" fmla="*/ 3 h 1092"/>
                <a:gd name="T34" fmla="*/ 1257 w 3092"/>
                <a:gd name="T35" fmla="*/ 3 h 1092"/>
                <a:gd name="T36" fmla="*/ 1333 w 3092"/>
                <a:gd name="T37" fmla="*/ 0 h 1092"/>
                <a:gd name="T38" fmla="*/ 1384 w 3092"/>
                <a:gd name="T39" fmla="*/ 0 h 1092"/>
                <a:gd name="T40" fmla="*/ 1456 w 3092"/>
                <a:gd name="T41" fmla="*/ 3 h 1092"/>
                <a:gd name="T42" fmla="*/ 1531 w 3092"/>
                <a:gd name="T43" fmla="*/ 6 h 1092"/>
                <a:gd name="T44" fmla="*/ 1596 w 3092"/>
                <a:gd name="T45" fmla="*/ 10 h 1092"/>
                <a:gd name="T46" fmla="*/ 1679 w 3092"/>
                <a:gd name="T47" fmla="*/ 22 h 1092"/>
                <a:gd name="T48" fmla="*/ 1722 w 3092"/>
                <a:gd name="T49" fmla="*/ 30 h 1092"/>
                <a:gd name="T50" fmla="*/ 1761 w 3092"/>
                <a:gd name="T51" fmla="*/ 35 h 1092"/>
                <a:gd name="T52" fmla="*/ 1795 w 3092"/>
                <a:gd name="T53" fmla="*/ 39 h 1092"/>
                <a:gd name="T54" fmla="*/ 1859 w 3092"/>
                <a:gd name="T55" fmla="*/ 46 h 1092"/>
                <a:gd name="T56" fmla="*/ 1905 w 3092"/>
                <a:gd name="T57" fmla="*/ 49 h 1092"/>
                <a:gd name="T58" fmla="*/ 1957 w 3092"/>
                <a:gd name="T59" fmla="*/ 53 h 1092"/>
                <a:gd name="T60" fmla="*/ 2050 w 3092"/>
                <a:gd name="T61" fmla="*/ 57 h 1092"/>
                <a:gd name="T62" fmla="*/ 2133 w 3092"/>
                <a:gd name="T63" fmla="*/ 60 h 1092"/>
                <a:gd name="T64" fmla="*/ 2218 w 3092"/>
                <a:gd name="T65" fmla="*/ 63 h 1092"/>
                <a:gd name="T66" fmla="*/ 2301 w 3092"/>
                <a:gd name="T67" fmla="*/ 64 h 1092"/>
                <a:gd name="T68" fmla="*/ 2413 w 3092"/>
                <a:gd name="T69" fmla="*/ 67 h 1092"/>
                <a:gd name="T70" fmla="*/ 2597 w 3092"/>
                <a:gd name="T71" fmla="*/ 68 h 1092"/>
                <a:gd name="T72" fmla="*/ 2716 w 3092"/>
                <a:gd name="T73" fmla="*/ 69 h 1092"/>
                <a:gd name="T74" fmla="*/ 0 w 3092"/>
                <a:gd name="T75" fmla="*/ 69 h 10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092"/>
                <a:gd name="T115" fmla="*/ 0 h 1092"/>
                <a:gd name="T116" fmla="*/ 3092 w 3092"/>
                <a:gd name="T117" fmla="*/ 1092 h 109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092" h="1092">
                  <a:moveTo>
                    <a:pt x="0" y="1092"/>
                  </a:moveTo>
                  <a:lnTo>
                    <a:pt x="64" y="1084"/>
                  </a:lnTo>
                  <a:lnTo>
                    <a:pt x="120" y="1080"/>
                  </a:lnTo>
                  <a:lnTo>
                    <a:pt x="368" y="1056"/>
                  </a:lnTo>
                  <a:lnTo>
                    <a:pt x="548" y="1004"/>
                  </a:lnTo>
                  <a:lnTo>
                    <a:pt x="748" y="908"/>
                  </a:lnTo>
                  <a:lnTo>
                    <a:pt x="866" y="826"/>
                  </a:lnTo>
                  <a:lnTo>
                    <a:pt x="950" y="746"/>
                  </a:lnTo>
                  <a:lnTo>
                    <a:pt x="1000" y="684"/>
                  </a:lnTo>
                  <a:lnTo>
                    <a:pt x="1070" y="588"/>
                  </a:lnTo>
                  <a:lnTo>
                    <a:pt x="1082" y="564"/>
                  </a:lnTo>
                  <a:lnTo>
                    <a:pt x="1132" y="476"/>
                  </a:lnTo>
                  <a:lnTo>
                    <a:pt x="1180" y="380"/>
                  </a:lnTo>
                  <a:lnTo>
                    <a:pt x="1228" y="284"/>
                  </a:lnTo>
                  <a:lnTo>
                    <a:pt x="1288" y="176"/>
                  </a:lnTo>
                  <a:lnTo>
                    <a:pt x="1336" y="104"/>
                  </a:lnTo>
                  <a:lnTo>
                    <a:pt x="1380" y="56"/>
                  </a:lnTo>
                  <a:lnTo>
                    <a:pt x="1432" y="28"/>
                  </a:lnTo>
                  <a:lnTo>
                    <a:pt x="1516" y="0"/>
                  </a:lnTo>
                  <a:lnTo>
                    <a:pt x="1576" y="0"/>
                  </a:lnTo>
                  <a:lnTo>
                    <a:pt x="1656" y="28"/>
                  </a:lnTo>
                  <a:lnTo>
                    <a:pt x="1744" y="92"/>
                  </a:lnTo>
                  <a:lnTo>
                    <a:pt x="1816" y="180"/>
                  </a:lnTo>
                  <a:lnTo>
                    <a:pt x="1912" y="368"/>
                  </a:lnTo>
                  <a:lnTo>
                    <a:pt x="1960" y="472"/>
                  </a:lnTo>
                  <a:lnTo>
                    <a:pt x="2004" y="564"/>
                  </a:lnTo>
                  <a:lnTo>
                    <a:pt x="2044" y="620"/>
                  </a:lnTo>
                  <a:lnTo>
                    <a:pt x="2116" y="720"/>
                  </a:lnTo>
                  <a:lnTo>
                    <a:pt x="2168" y="778"/>
                  </a:lnTo>
                  <a:lnTo>
                    <a:pt x="2228" y="832"/>
                  </a:lnTo>
                  <a:lnTo>
                    <a:pt x="2334" y="908"/>
                  </a:lnTo>
                  <a:lnTo>
                    <a:pt x="2428" y="956"/>
                  </a:lnTo>
                  <a:lnTo>
                    <a:pt x="2524" y="996"/>
                  </a:lnTo>
                  <a:lnTo>
                    <a:pt x="2620" y="1024"/>
                  </a:lnTo>
                  <a:lnTo>
                    <a:pt x="2748" y="1060"/>
                  </a:lnTo>
                  <a:lnTo>
                    <a:pt x="2956" y="1080"/>
                  </a:lnTo>
                  <a:lnTo>
                    <a:pt x="3092" y="1088"/>
                  </a:lnTo>
                  <a:lnTo>
                    <a:pt x="0" y="1092"/>
                  </a:lnTo>
                  <a:close/>
                </a:path>
              </a:pathLst>
            </a:custGeom>
            <a:solidFill>
              <a:srgbClr val="71ADDF">
                <a:alpha val="5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59425" name="Line 6"/>
            <p:cNvSpPr>
              <a:spLocks noChangeShapeType="1"/>
            </p:cNvSpPr>
            <p:nvPr/>
          </p:nvSpPr>
          <p:spPr bwMode="auto">
            <a:xfrm>
              <a:off x="1200" y="3840"/>
              <a:ext cx="3120" cy="0"/>
            </a:xfrm>
            <a:prstGeom prst="line">
              <a:avLst/>
            </a:prstGeom>
            <a:noFill/>
            <a:ln w="38100" cmpd="dbl">
              <a:solidFill>
                <a:srgbClr val="4A97D6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NZ"/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838200" y="4705350"/>
            <a:ext cx="1600200" cy="1466850"/>
            <a:chOff x="685800" y="4572000"/>
            <a:chExt cx="1600200" cy="1467606"/>
          </a:xfrm>
        </p:grpSpPr>
        <p:grpSp>
          <p:nvGrpSpPr>
            <p:cNvPr id="59420" name="Group 8"/>
            <p:cNvGrpSpPr>
              <a:grpSpLocks/>
            </p:cNvGrpSpPr>
            <p:nvPr/>
          </p:nvGrpSpPr>
          <p:grpSpPr bwMode="auto">
            <a:xfrm>
              <a:off x="808353" y="5486400"/>
              <a:ext cx="1339188" cy="553206"/>
              <a:chOff x="439" y="3634"/>
              <a:chExt cx="1003" cy="251"/>
            </a:xfrm>
          </p:grpSpPr>
          <p:sp>
            <p:nvSpPr>
              <p:cNvPr id="49191" name="Rectangle 9"/>
              <p:cNvSpPr>
                <a:spLocks noChangeArrowheads="1"/>
              </p:cNvSpPr>
              <p:nvPr/>
            </p:nvSpPr>
            <p:spPr bwMode="auto">
              <a:xfrm>
                <a:off x="439" y="3676"/>
                <a:ext cx="1003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i="1" dirty="0">
                    <a:solidFill>
                      <a:schemeClr val="accent2"/>
                    </a:solidFill>
                    <a:latin typeface="+mn-lt"/>
                    <a:cs typeface="+mn-cs"/>
                  </a:rPr>
                  <a:t>z</a:t>
                </a:r>
                <a:r>
                  <a:rPr lang="en-US" sz="2400" dirty="0">
                    <a:solidFill>
                      <a:schemeClr val="accent2"/>
                    </a:solidFill>
                    <a:latin typeface="+mn-lt"/>
                    <a:cs typeface="+mn-cs"/>
                  </a:rPr>
                  <a:t> = </a:t>
                </a:r>
                <a:r>
                  <a:rPr lang="en-US" sz="2400" dirty="0">
                    <a:solidFill>
                      <a:schemeClr val="accent2"/>
                    </a:solidFill>
                    <a:latin typeface="+mn-lt"/>
                    <a:cs typeface="+mn-cs"/>
                    <a:sym typeface="Symbol" pitchFamily="18" charset="2"/>
                  </a:rPr>
                  <a:t>3.49</a:t>
                </a:r>
              </a:p>
            </p:txBody>
          </p:sp>
          <p:sp>
            <p:nvSpPr>
              <p:cNvPr id="49192" name="Line 10"/>
              <p:cNvSpPr>
                <a:spLocks noChangeShapeType="1"/>
              </p:cNvSpPr>
              <p:nvPr/>
            </p:nvSpPr>
            <p:spPr bwMode="auto">
              <a:xfrm flipV="1">
                <a:off x="1017" y="3634"/>
                <a:ext cx="191" cy="9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pPr>
                  <a:defRPr/>
                </a:pPr>
                <a:endParaRPr lang="en-US" sz="2400">
                  <a:latin typeface="+mn-lt"/>
                  <a:cs typeface="+mn-cs"/>
                </a:endParaRPr>
              </a:p>
            </p:txBody>
          </p:sp>
        </p:grpSp>
        <p:sp>
          <p:nvSpPr>
            <p:cNvPr id="49190" name="Rectangle 11"/>
            <p:cNvSpPr>
              <a:spLocks noChangeArrowheads="1"/>
            </p:cNvSpPr>
            <p:nvPr/>
          </p:nvSpPr>
          <p:spPr bwMode="auto">
            <a:xfrm>
              <a:off x="685800" y="4572000"/>
              <a:ext cx="1600200" cy="830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chemeClr val="accent2"/>
                  </a:solidFill>
                  <a:latin typeface="+mn-lt"/>
                  <a:cs typeface="+mn-cs"/>
                </a:rPr>
                <a:t>Area is close to 0</a:t>
              </a:r>
            </a:p>
          </p:txBody>
        </p:sp>
      </p:grpSp>
      <p:grpSp>
        <p:nvGrpSpPr>
          <p:cNvPr id="59398" name="Group 23"/>
          <p:cNvGrpSpPr>
            <a:grpSpLocks/>
          </p:cNvGrpSpPr>
          <p:nvPr/>
        </p:nvGrpSpPr>
        <p:grpSpPr bwMode="auto">
          <a:xfrm>
            <a:off x="1987550" y="4032250"/>
            <a:ext cx="5556250" cy="1843088"/>
            <a:chOff x="1156" y="2456"/>
            <a:chExt cx="3500" cy="1161"/>
          </a:xfrm>
        </p:grpSpPr>
        <p:sp>
          <p:nvSpPr>
            <p:cNvPr id="59401" name="Text Box 24"/>
            <p:cNvSpPr txBox="1">
              <a:spLocks noChangeArrowheads="1"/>
            </p:cNvSpPr>
            <p:nvPr/>
          </p:nvSpPr>
          <p:spPr bwMode="auto">
            <a:xfrm>
              <a:off x="4386" y="3276"/>
              <a:ext cx="27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1">
                  <a:latin typeface="Times New Roman" pitchFamily="18" charset="0"/>
                </a:rPr>
                <a:t>z</a:t>
              </a:r>
            </a:p>
          </p:txBody>
        </p:sp>
        <p:grpSp>
          <p:nvGrpSpPr>
            <p:cNvPr id="59402" name="Group 25"/>
            <p:cNvGrpSpPr>
              <a:grpSpLocks/>
            </p:cNvGrpSpPr>
            <p:nvPr/>
          </p:nvGrpSpPr>
          <p:grpSpPr bwMode="auto">
            <a:xfrm>
              <a:off x="1156" y="2456"/>
              <a:ext cx="3241" cy="1161"/>
              <a:chOff x="1152" y="2465"/>
              <a:chExt cx="3241" cy="1144"/>
            </a:xfrm>
          </p:grpSpPr>
          <p:grpSp>
            <p:nvGrpSpPr>
              <p:cNvPr id="59403" name="Group 26"/>
              <p:cNvGrpSpPr>
                <a:grpSpLocks/>
              </p:cNvGrpSpPr>
              <p:nvPr/>
            </p:nvGrpSpPr>
            <p:grpSpPr bwMode="auto">
              <a:xfrm>
                <a:off x="1152" y="3367"/>
                <a:ext cx="3241" cy="242"/>
                <a:chOff x="1152" y="3367"/>
                <a:chExt cx="3241" cy="242"/>
              </a:xfrm>
            </p:grpSpPr>
            <p:sp>
              <p:nvSpPr>
                <p:cNvPr id="59405" name="Line 27"/>
                <p:cNvSpPr>
                  <a:spLocks noChangeShapeType="1"/>
                </p:cNvSpPr>
                <p:nvPr/>
              </p:nvSpPr>
              <p:spPr bwMode="auto">
                <a:xfrm>
                  <a:off x="1152" y="3397"/>
                  <a:ext cx="3241" cy="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/>
                <a:lstStyle/>
                <a:p>
                  <a:endParaRPr lang="en-NZ"/>
                </a:p>
              </p:txBody>
            </p:sp>
            <p:sp>
              <p:nvSpPr>
                <p:cNvPr id="59406" name="Rectangle 28"/>
                <p:cNvSpPr>
                  <a:spLocks noChangeArrowheads="1"/>
                </p:cNvSpPr>
                <p:nvPr/>
              </p:nvSpPr>
              <p:spPr bwMode="auto">
                <a:xfrm>
                  <a:off x="1235" y="3439"/>
                  <a:ext cx="222" cy="1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latin typeface="Times New Roman" pitchFamily="18" charset="0"/>
                      <a:sym typeface="Symbol" pitchFamily="18" charset="2"/>
                    </a:rPr>
                    <a:t>3</a:t>
                  </a:r>
                  <a:endParaRPr lang="en-US" sz="1200">
                    <a:latin typeface="Times New Roman" pitchFamily="18" charset="0"/>
                  </a:endParaRPr>
                </a:p>
              </p:txBody>
            </p:sp>
            <p:sp>
              <p:nvSpPr>
                <p:cNvPr id="59407" name="Rectangle 29"/>
                <p:cNvSpPr>
                  <a:spLocks noChangeArrowheads="1"/>
                </p:cNvSpPr>
                <p:nvPr/>
              </p:nvSpPr>
              <p:spPr bwMode="auto">
                <a:xfrm>
                  <a:off x="3216" y="3437"/>
                  <a:ext cx="169" cy="1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latin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59408" name="Rectangle 30"/>
                <p:cNvSpPr>
                  <a:spLocks noChangeArrowheads="1"/>
                </p:cNvSpPr>
                <p:nvPr/>
              </p:nvSpPr>
              <p:spPr bwMode="auto">
                <a:xfrm>
                  <a:off x="1721" y="3439"/>
                  <a:ext cx="222" cy="1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latin typeface="Times New Roman" pitchFamily="18" charset="0"/>
                      <a:sym typeface="Symbol" pitchFamily="18" charset="2"/>
                    </a:rPr>
                    <a:t>2</a:t>
                  </a:r>
                  <a:endParaRPr lang="en-US" sz="1200">
                    <a:latin typeface="Times New Roman" pitchFamily="18" charset="0"/>
                  </a:endParaRPr>
                </a:p>
              </p:txBody>
            </p:sp>
            <p:sp>
              <p:nvSpPr>
                <p:cNvPr id="5940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94" y="3439"/>
                  <a:ext cx="222" cy="1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latin typeface="Times New Roman" pitchFamily="18" charset="0"/>
                      <a:sym typeface="Symbol" pitchFamily="18" charset="2"/>
                    </a:rPr>
                    <a:t></a:t>
                  </a:r>
                  <a:r>
                    <a:rPr lang="en-US" sz="1200">
                      <a:latin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59410" name="Rectangle 32"/>
                <p:cNvSpPr>
                  <a:spLocks noChangeArrowheads="1"/>
                </p:cNvSpPr>
                <p:nvPr/>
              </p:nvSpPr>
              <p:spPr bwMode="auto">
                <a:xfrm>
                  <a:off x="2721" y="3437"/>
                  <a:ext cx="169" cy="1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latin typeface="Times New Roman" pitchFamily="18" charset="0"/>
                    </a:rPr>
                    <a:t>0</a:t>
                  </a:r>
                </a:p>
              </p:txBody>
            </p:sp>
            <p:sp>
              <p:nvSpPr>
                <p:cNvPr id="59411" name="Rectangle 33"/>
                <p:cNvSpPr>
                  <a:spLocks noChangeArrowheads="1"/>
                </p:cNvSpPr>
                <p:nvPr/>
              </p:nvSpPr>
              <p:spPr bwMode="auto">
                <a:xfrm>
                  <a:off x="3692" y="3437"/>
                  <a:ext cx="169" cy="1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latin typeface="Times New Roman" pitchFamily="18" charset="0"/>
                      <a:sym typeface="Symbol" pitchFamily="18" charset="2"/>
                    </a:rPr>
                    <a:t>2</a:t>
                  </a:r>
                  <a:endParaRPr lang="en-US" sz="1200">
                    <a:latin typeface="Times New Roman" pitchFamily="18" charset="0"/>
                  </a:endParaRPr>
                </a:p>
              </p:txBody>
            </p:sp>
            <p:sp>
              <p:nvSpPr>
                <p:cNvPr id="59412" name="Rectangle 34"/>
                <p:cNvSpPr>
                  <a:spLocks noChangeArrowheads="1"/>
                </p:cNvSpPr>
                <p:nvPr/>
              </p:nvSpPr>
              <p:spPr bwMode="auto">
                <a:xfrm>
                  <a:off x="4174" y="3437"/>
                  <a:ext cx="169" cy="1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latin typeface="Times New Roman" pitchFamily="18" charset="0"/>
                      <a:sym typeface="Symbol" pitchFamily="18" charset="2"/>
                    </a:rPr>
                    <a:t>3</a:t>
                  </a:r>
                  <a:endParaRPr lang="en-US" sz="1200">
                    <a:latin typeface="Times New Roman" pitchFamily="18" charset="0"/>
                  </a:endParaRPr>
                </a:p>
              </p:txBody>
            </p:sp>
            <p:sp>
              <p:nvSpPr>
                <p:cNvPr id="59413" name="Line 35"/>
                <p:cNvSpPr>
                  <a:spLocks noChangeShapeType="1"/>
                </p:cNvSpPr>
                <p:nvPr/>
              </p:nvSpPr>
              <p:spPr bwMode="auto">
                <a:xfrm>
                  <a:off x="2314" y="3367"/>
                  <a:ext cx="0" cy="8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NZ"/>
                </a:p>
              </p:txBody>
            </p:sp>
            <p:sp>
              <p:nvSpPr>
                <p:cNvPr id="59414" name="Line 36"/>
                <p:cNvSpPr>
                  <a:spLocks noChangeShapeType="1"/>
                </p:cNvSpPr>
                <p:nvPr/>
              </p:nvSpPr>
              <p:spPr bwMode="auto">
                <a:xfrm>
                  <a:off x="1831" y="3367"/>
                  <a:ext cx="0" cy="8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NZ"/>
                </a:p>
              </p:txBody>
            </p:sp>
            <p:sp>
              <p:nvSpPr>
                <p:cNvPr id="59415" name="Line 37"/>
                <p:cNvSpPr>
                  <a:spLocks noChangeShapeType="1"/>
                </p:cNvSpPr>
                <p:nvPr/>
              </p:nvSpPr>
              <p:spPr bwMode="auto">
                <a:xfrm>
                  <a:off x="3281" y="3367"/>
                  <a:ext cx="0" cy="8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NZ"/>
                </a:p>
              </p:txBody>
            </p:sp>
            <p:sp>
              <p:nvSpPr>
                <p:cNvPr id="59416" name="Line 38"/>
                <p:cNvSpPr>
                  <a:spLocks noChangeShapeType="1"/>
                </p:cNvSpPr>
                <p:nvPr/>
              </p:nvSpPr>
              <p:spPr bwMode="auto">
                <a:xfrm>
                  <a:off x="3764" y="3367"/>
                  <a:ext cx="0" cy="8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NZ"/>
                </a:p>
              </p:txBody>
            </p:sp>
            <p:sp>
              <p:nvSpPr>
                <p:cNvPr id="59417" name="Line 39"/>
                <p:cNvSpPr>
                  <a:spLocks noChangeShapeType="1"/>
                </p:cNvSpPr>
                <p:nvPr/>
              </p:nvSpPr>
              <p:spPr bwMode="auto">
                <a:xfrm>
                  <a:off x="1348" y="3380"/>
                  <a:ext cx="0" cy="5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NZ"/>
                </a:p>
              </p:txBody>
            </p:sp>
            <p:sp>
              <p:nvSpPr>
                <p:cNvPr id="59418" name="Line 40"/>
                <p:cNvSpPr>
                  <a:spLocks noChangeShapeType="1"/>
                </p:cNvSpPr>
                <p:nvPr/>
              </p:nvSpPr>
              <p:spPr bwMode="auto">
                <a:xfrm>
                  <a:off x="2798" y="3367"/>
                  <a:ext cx="0" cy="8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NZ"/>
                </a:p>
              </p:txBody>
            </p:sp>
            <p:sp>
              <p:nvSpPr>
                <p:cNvPr id="59419" name="Line 41"/>
                <p:cNvSpPr>
                  <a:spLocks noChangeShapeType="1"/>
                </p:cNvSpPr>
                <p:nvPr/>
              </p:nvSpPr>
              <p:spPr bwMode="auto">
                <a:xfrm>
                  <a:off x="4248" y="3380"/>
                  <a:ext cx="0" cy="5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NZ"/>
                </a:p>
              </p:txBody>
            </p:sp>
          </p:grpSp>
          <p:sp>
            <p:nvSpPr>
              <p:cNvPr id="59404" name="Freeform 42"/>
              <p:cNvSpPr>
                <a:spLocks/>
              </p:cNvSpPr>
              <p:nvPr/>
            </p:nvSpPr>
            <p:spPr bwMode="auto">
              <a:xfrm>
                <a:off x="1200" y="2465"/>
                <a:ext cx="3168" cy="935"/>
              </a:xfrm>
              <a:custGeom>
                <a:avLst/>
                <a:gdLst>
                  <a:gd name="T0" fmla="*/ 0 w 3350"/>
                  <a:gd name="T1" fmla="*/ 3 h 1271"/>
                  <a:gd name="T2" fmla="*/ 23 w 3350"/>
                  <a:gd name="T3" fmla="*/ 3 h 1271"/>
                  <a:gd name="T4" fmla="*/ 42 w 3350"/>
                  <a:gd name="T5" fmla="*/ 3 h 1271"/>
                  <a:gd name="T6" fmla="*/ 131 w 3350"/>
                  <a:gd name="T7" fmla="*/ 3 h 1271"/>
                  <a:gd name="T8" fmla="*/ 194 w 3350"/>
                  <a:gd name="T9" fmla="*/ 2 h 1271"/>
                  <a:gd name="T10" fmla="*/ 266 w 3350"/>
                  <a:gd name="T11" fmla="*/ 2 h 1271"/>
                  <a:gd name="T12" fmla="*/ 305 w 3350"/>
                  <a:gd name="T13" fmla="*/ 2 h 1271"/>
                  <a:gd name="T14" fmla="*/ 336 w 3350"/>
                  <a:gd name="T15" fmla="*/ 1 h 1271"/>
                  <a:gd name="T16" fmla="*/ 354 w 3350"/>
                  <a:gd name="T17" fmla="*/ 1 h 1271"/>
                  <a:gd name="T18" fmla="*/ 383 w 3350"/>
                  <a:gd name="T19" fmla="*/ 1 h 1271"/>
                  <a:gd name="T20" fmla="*/ 402 w 3350"/>
                  <a:gd name="T21" fmla="*/ 1 h 1271"/>
                  <a:gd name="T22" fmla="*/ 418 w 3350"/>
                  <a:gd name="T23" fmla="*/ 1 h 1271"/>
                  <a:gd name="T24" fmla="*/ 435 w 3350"/>
                  <a:gd name="T25" fmla="*/ 1 h 1271"/>
                  <a:gd name="T26" fmla="*/ 456 w 3350"/>
                  <a:gd name="T27" fmla="*/ 1 h 1271"/>
                  <a:gd name="T28" fmla="*/ 485 w 3350"/>
                  <a:gd name="T29" fmla="*/ 1 h 1271"/>
                  <a:gd name="T30" fmla="*/ 518 w 3350"/>
                  <a:gd name="T31" fmla="*/ 1 h 1271"/>
                  <a:gd name="T32" fmla="*/ 547 w 3350"/>
                  <a:gd name="T33" fmla="*/ 1 h 1271"/>
                  <a:gd name="T34" fmla="*/ 577 w 3350"/>
                  <a:gd name="T35" fmla="*/ 1 h 1271"/>
                  <a:gd name="T36" fmla="*/ 612 w 3350"/>
                  <a:gd name="T37" fmla="*/ 1 h 1271"/>
                  <a:gd name="T38" fmla="*/ 641 w 3350"/>
                  <a:gd name="T39" fmla="*/ 1 h 1271"/>
                  <a:gd name="T40" fmla="*/ 677 w 3350"/>
                  <a:gd name="T41" fmla="*/ 1 h 1271"/>
                  <a:gd name="T42" fmla="*/ 695 w 3350"/>
                  <a:gd name="T43" fmla="*/ 1 h 1271"/>
                  <a:gd name="T44" fmla="*/ 724 w 3350"/>
                  <a:gd name="T45" fmla="*/ 1 h 1271"/>
                  <a:gd name="T46" fmla="*/ 751 w 3350"/>
                  <a:gd name="T47" fmla="*/ 1 h 1271"/>
                  <a:gd name="T48" fmla="*/ 770 w 3350"/>
                  <a:gd name="T49" fmla="*/ 2 h 1271"/>
                  <a:gd name="T50" fmla="*/ 790 w 3350"/>
                  <a:gd name="T51" fmla="*/ 2 h 1271"/>
                  <a:gd name="T52" fmla="*/ 828 w 3350"/>
                  <a:gd name="T53" fmla="*/ 2 h 1271"/>
                  <a:gd name="T54" fmla="*/ 862 w 3350"/>
                  <a:gd name="T55" fmla="*/ 2 h 1271"/>
                  <a:gd name="T56" fmla="*/ 896 w 3350"/>
                  <a:gd name="T57" fmla="*/ 2 h 1271"/>
                  <a:gd name="T58" fmla="*/ 929 w 3350"/>
                  <a:gd name="T59" fmla="*/ 2 h 1271"/>
                  <a:gd name="T60" fmla="*/ 985 w 3350"/>
                  <a:gd name="T61" fmla="*/ 3 h 1271"/>
                  <a:gd name="T62" fmla="*/ 1048 w 3350"/>
                  <a:gd name="T63" fmla="*/ 3 h 1271"/>
                  <a:gd name="T64" fmla="*/ 1097 w 3350"/>
                  <a:gd name="T65" fmla="*/ 3 h 1271"/>
                  <a:gd name="T66" fmla="*/ 0 w 3350"/>
                  <a:gd name="T67" fmla="*/ 3 h 127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350"/>
                  <a:gd name="T103" fmla="*/ 0 h 1271"/>
                  <a:gd name="T104" fmla="*/ 3350 w 3350"/>
                  <a:gd name="T105" fmla="*/ 1271 h 127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350" h="1271">
                    <a:moveTo>
                      <a:pt x="0" y="1271"/>
                    </a:moveTo>
                    <a:lnTo>
                      <a:pt x="69" y="1262"/>
                    </a:lnTo>
                    <a:lnTo>
                      <a:pt x="130" y="1257"/>
                    </a:lnTo>
                    <a:cubicBezTo>
                      <a:pt x="185" y="1251"/>
                      <a:pt x="321" y="1244"/>
                      <a:pt x="399" y="1229"/>
                    </a:cubicBezTo>
                    <a:cubicBezTo>
                      <a:pt x="476" y="1215"/>
                      <a:pt x="525" y="1198"/>
                      <a:pt x="594" y="1170"/>
                    </a:cubicBezTo>
                    <a:cubicBezTo>
                      <a:pt x="662" y="1142"/>
                      <a:pt x="753" y="1094"/>
                      <a:pt x="810" y="1061"/>
                    </a:cubicBezTo>
                    <a:cubicBezTo>
                      <a:pt x="868" y="1027"/>
                      <a:pt x="902" y="998"/>
                      <a:pt x="938" y="967"/>
                    </a:cubicBezTo>
                    <a:cubicBezTo>
                      <a:pt x="975" y="936"/>
                      <a:pt x="1005" y="902"/>
                      <a:pt x="1029" y="875"/>
                    </a:cubicBezTo>
                    <a:cubicBezTo>
                      <a:pt x="1053" y="848"/>
                      <a:pt x="1060" y="838"/>
                      <a:pt x="1083" y="804"/>
                    </a:cubicBezTo>
                    <a:lnTo>
                      <a:pt x="1172" y="667"/>
                    </a:lnTo>
                    <a:lnTo>
                      <a:pt x="1226" y="566"/>
                    </a:lnTo>
                    <a:lnTo>
                      <a:pt x="1278" y="456"/>
                    </a:lnTo>
                    <a:lnTo>
                      <a:pt x="1330" y="346"/>
                    </a:lnTo>
                    <a:lnTo>
                      <a:pt x="1395" y="223"/>
                    </a:lnTo>
                    <a:cubicBezTo>
                      <a:pt x="1421" y="181"/>
                      <a:pt x="1452" y="129"/>
                      <a:pt x="1483" y="95"/>
                    </a:cubicBezTo>
                    <a:cubicBezTo>
                      <a:pt x="1514" y="62"/>
                      <a:pt x="1550" y="38"/>
                      <a:pt x="1581" y="22"/>
                    </a:cubicBezTo>
                    <a:cubicBezTo>
                      <a:pt x="1612" y="7"/>
                      <a:pt x="1640" y="4"/>
                      <a:pt x="1671" y="2"/>
                    </a:cubicBezTo>
                    <a:cubicBezTo>
                      <a:pt x="1701" y="1"/>
                      <a:pt x="1731" y="0"/>
                      <a:pt x="1764" y="12"/>
                    </a:cubicBezTo>
                    <a:cubicBezTo>
                      <a:pt x="1798" y="24"/>
                      <a:pt x="1838" y="42"/>
                      <a:pt x="1871" y="76"/>
                    </a:cubicBezTo>
                    <a:cubicBezTo>
                      <a:pt x="1904" y="110"/>
                      <a:pt x="1926" y="155"/>
                      <a:pt x="1960" y="216"/>
                    </a:cubicBezTo>
                    <a:cubicBezTo>
                      <a:pt x="1994" y="277"/>
                      <a:pt x="2045" y="385"/>
                      <a:pt x="2072" y="443"/>
                    </a:cubicBezTo>
                    <a:cubicBezTo>
                      <a:pt x="2099" y="501"/>
                      <a:pt x="2100" y="514"/>
                      <a:pt x="2124" y="562"/>
                    </a:cubicBezTo>
                    <a:cubicBezTo>
                      <a:pt x="2148" y="610"/>
                      <a:pt x="2186" y="683"/>
                      <a:pt x="2214" y="730"/>
                    </a:cubicBezTo>
                    <a:lnTo>
                      <a:pt x="2293" y="845"/>
                    </a:lnTo>
                    <a:cubicBezTo>
                      <a:pt x="2315" y="876"/>
                      <a:pt x="2329" y="890"/>
                      <a:pt x="2349" y="911"/>
                    </a:cubicBezTo>
                    <a:cubicBezTo>
                      <a:pt x="2369" y="933"/>
                      <a:pt x="2384" y="949"/>
                      <a:pt x="2414" y="973"/>
                    </a:cubicBezTo>
                    <a:cubicBezTo>
                      <a:pt x="2444" y="998"/>
                      <a:pt x="2492" y="1037"/>
                      <a:pt x="2528" y="1061"/>
                    </a:cubicBezTo>
                    <a:lnTo>
                      <a:pt x="2630" y="1115"/>
                    </a:lnTo>
                    <a:lnTo>
                      <a:pt x="2735" y="1161"/>
                    </a:lnTo>
                    <a:lnTo>
                      <a:pt x="2839" y="1194"/>
                    </a:lnTo>
                    <a:cubicBezTo>
                      <a:pt x="2886" y="1207"/>
                      <a:pt x="2954" y="1229"/>
                      <a:pt x="3014" y="1240"/>
                    </a:cubicBezTo>
                    <a:cubicBezTo>
                      <a:pt x="3075" y="1251"/>
                      <a:pt x="3147" y="1253"/>
                      <a:pt x="3203" y="1257"/>
                    </a:cubicBezTo>
                    <a:lnTo>
                      <a:pt x="3350" y="1266"/>
                    </a:lnTo>
                    <a:lnTo>
                      <a:pt x="0" y="1271"/>
                    </a:lnTo>
                    <a:close/>
                  </a:path>
                </a:pathLst>
              </a:cu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</p:grpSp>
      </p:grpSp>
      <p:sp>
        <p:nvSpPr>
          <p:cNvPr id="32" name="Slide Number Placeholder 3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0D7773-8DF4-4EF2-BE5F-E0EE0981F3D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489075" y="3714750"/>
            <a:ext cx="7197725" cy="2046288"/>
            <a:chOff x="1248" y="2448"/>
            <a:chExt cx="4534" cy="1289"/>
          </a:xfrm>
        </p:grpSpPr>
        <p:sp>
          <p:nvSpPr>
            <p:cNvPr id="60448" name="Freeform 18"/>
            <p:cNvSpPr>
              <a:spLocks/>
            </p:cNvSpPr>
            <p:nvPr/>
          </p:nvSpPr>
          <p:spPr bwMode="auto">
            <a:xfrm>
              <a:off x="1248" y="2448"/>
              <a:ext cx="3071" cy="944"/>
            </a:xfrm>
            <a:custGeom>
              <a:avLst/>
              <a:gdLst>
                <a:gd name="T0" fmla="*/ 0 w 3092"/>
                <a:gd name="T1" fmla="*/ 69 h 1092"/>
                <a:gd name="T2" fmla="*/ 64 w 3092"/>
                <a:gd name="T3" fmla="*/ 68 h 1092"/>
                <a:gd name="T4" fmla="*/ 101 w 3092"/>
                <a:gd name="T5" fmla="*/ 68 h 1092"/>
                <a:gd name="T6" fmla="*/ 330 w 3092"/>
                <a:gd name="T7" fmla="*/ 66 h 1092"/>
                <a:gd name="T8" fmla="*/ 482 w 3092"/>
                <a:gd name="T9" fmla="*/ 63 h 1092"/>
                <a:gd name="T10" fmla="*/ 654 w 3092"/>
                <a:gd name="T11" fmla="*/ 57 h 1092"/>
                <a:gd name="T12" fmla="*/ 761 w 3092"/>
                <a:gd name="T13" fmla="*/ 52 h 1092"/>
                <a:gd name="T14" fmla="*/ 836 w 3092"/>
                <a:gd name="T15" fmla="*/ 47 h 1092"/>
                <a:gd name="T16" fmla="*/ 879 w 3092"/>
                <a:gd name="T17" fmla="*/ 42 h 1092"/>
                <a:gd name="T18" fmla="*/ 939 w 3092"/>
                <a:gd name="T19" fmla="*/ 36 h 1092"/>
                <a:gd name="T20" fmla="*/ 950 w 3092"/>
                <a:gd name="T21" fmla="*/ 35 h 1092"/>
                <a:gd name="T22" fmla="*/ 995 w 3092"/>
                <a:gd name="T23" fmla="*/ 30 h 1092"/>
                <a:gd name="T24" fmla="*/ 1037 w 3092"/>
                <a:gd name="T25" fmla="*/ 23 h 1092"/>
                <a:gd name="T26" fmla="*/ 1079 w 3092"/>
                <a:gd name="T27" fmla="*/ 17 h 1092"/>
                <a:gd name="T28" fmla="*/ 1131 w 3092"/>
                <a:gd name="T29" fmla="*/ 10 h 1092"/>
                <a:gd name="T30" fmla="*/ 1174 w 3092"/>
                <a:gd name="T31" fmla="*/ 7 h 1092"/>
                <a:gd name="T32" fmla="*/ 1213 w 3092"/>
                <a:gd name="T33" fmla="*/ 3 h 1092"/>
                <a:gd name="T34" fmla="*/ 1257 w 3092"/>
                <a:gd name="T35" fmla="*/ 3 h 1092"/>
                <a:gd name="T36" fmla="*/ 1333 w 3092"/>
                <a:gd name="T37" fmla="*/ 0 h 1092"/>
                <a:gd name="T38" fmla="*/ 1384 w 3092"/>
                <a:gd name="T39" fmla="*/ 0 h 1092"/>
                <a:gd name="T40" fmla="*/ 1456 w 3092"/>
                <a:gd name="T41" fmla="*/ 3 h 1092"/>
                <a:gd name="T42" fmla="*/ 1531 w 3092"/>
                <a:gd name="T43" fmla="*/ 6 h 1092"/>
                <a:gd name="T44" fmla="*/ 1596 w 3092"/>
                <a:gd name="T45" fmla="*/ 10 h 1092"/>
                <a:gd name="T46" fmla="*/ 1679 w 3092"/>
                <a:gd name="T47" fmla="*/ 22 h 1092"/>
                <a:gd name="T48" fmla="*/ 1722 w 3092"/>
                <a:gd name="T49" fmla="*/ 30 h 1092"/>
                <a:gd name="T50" fmla="*/ 1761 w 3092"/>
                <a:gd name="T51" fmla="*/ 35 h 1092"/>
                <a:gd name="T52" fmla="*/ 1795 w 3092"/>
                <a:gd name="T53" fmla="*/ 39 h 1092"/>
                <a:gd name="T54" fmla="*/ 1859 w 3092"/>
                <a:gd name="T55" fmla="*/ 46 h 1092"/>
                <a:gd name="T56" fmla="*/ 1905 w 3092"/>
                <a:gd name="T57" fmla="*/ 49 h 1092"/>
                <a:gd name="T58" fmla="*/ 1957 w 3092"/>
                <a:gd name="T59" fmla="*/ 53 h 1092"/>
                <a:gd name="T60" fmla="*/ 2050 w 3092"/>
                <a:gd name="T61" fmla="*/ 57 h 1092"/>
                <a:gd name="T62" fmla="*/ 2133 w 3092"/>
                <a:gd name="T63" fmla="*/ 60 h 1092"/>
                <a:gd name="T64" fmla="*/ 2218 w 3092"/>
                <a:gd name="T65" fmla="*/ 63 h 1092"/>
                <a:gd name="T66" fmla="*/ 2301 w 3092"/>
                <a:gd name="T67" fmla="*/ 64 h 1092"/>
                <a:gd name="T68" fmla="*/ 2413 w 3092"/>
                <a:gd name="T69" fmla="*/ 67 h 1092"/>
                <a:gd name="T70" fmla="*/ 2597 w 3092"/>
                <a:gd name="T71" fmla="*/ 68 h 1092"/>
                <a:gd name="T72" fmla="*/ 2716 w 3092"/>
                <a:gd name="T73" fmla="*/ 69 h 1092"/>
                <a:gd name="T74" fmla="*/ 0 w 3092"/>
                <a:gd name="T75" fmla="*/ 69 h 10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092"/>
                <a:gd name="T115" fmla="*/ 0 h 1092"/>
                <a:gd name="T116" fmla="*/ 3092 w 3092"/>
                <a:gd name="T117" fmla="*/ 1092 h 109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092" h="1092">
                  <a:moveTo>
                    <a:pt x="0" y="1092"/>
                  </a:moveTo>
                  <a:lnTo>
                    <a:pt x="64" y="1084"/>
                  </a:lnTo>
                  <a:lnTo>
                    <a:pt x="120" y="1080"/>
                  </a:lnTo>
                  <a:lnTo>
                    <a:pt x="368" y="1056"/>
                  </a:lnTo>
                  <a:lnTo>
                    <a:pt x="548" y="1004"/>
                  </a:lnTo>
                  <a:lnTo>
                    <a:pt x="748" y="908"/>
                  </a:lnTo>
                  <a:lnTo>
                    <a:pt x="866" y="826"/>
                  </a:lnTo>
                  <a:lnTo>
                    <a:pt x="950" y="746"/>
                  </a:lnTo>
                  <a:lnTo>
                    <a:pt x="1000" y="684"/>
                  </a:lnTo>
                  <a:lnTo>
                    <a:pt x="1070" y="588"/>
                  </a:lnTo>
                  <a:lnTo>
                    <a:pt x="1082" y="564"/>
                  </a:lnTo>
                  <a:lnTo>
                    <a:pt x="1132" y="476"/>
                  </a:lnTo>
                  <a:lnTo>
                    <a:pt x="1180" y="380"/>
                  </a:lnTo>
                  <a:lnTo>
                    <a:pt x="1228" y="284"/>
                  </a:lnTo>
                  <a:lnTo>
                    <a:pt x="1288" y="176"/>
                  </a:lnTo>
                  <a:lnTo>
                    <a:pt x="1336" y="104"/>
                  </a:lnTo>
                  <a:lnTo>
                    <a:pt x="1380" y="56"/>
                  </a:lnTo>
                  <a:lnTo>
                    <a:pt x="1432" y="28"/>
                  </a:lnTo>
                  <a:lnTo>
                    <a:pt x="1516" y="0"/>
                  </a:lnTo>
                  <a:lnTo>
                    <a:pt x="1576" y="0"/>
                  </a:lnTo>
                  <a:lnTo>
                    <a:pt x="1656" y="28"/>
                  </a:lnTo>
                  <a:lnTo>
                    <a:pt x="1744" y="92"/>
                  </a:lnTo>
                  <a:lnTo>
                    <a:pt x="1816" y="180"/>
                  </a:lnTo>
                  <a:lnTo>
                    <a:pt x="1912" y="368"/>
                  </a:lnTo>
                  <a:lnTo>
                    <a:pt x="1960" y="472"/>
                  </a:lnTo>
                  <a:lnTo>
                    <a:pt x="2004" y="564"/>
                  </a:lnTo>
                  <a:lnTo>
                    <a:pt x="2044" y="620"/>
                  </a:lnTo>
                  <a:lnTo>
                    <a:pt x="2116" y="720"/>
                  </a:lnTo>
                  <a:lnTo>
                    <a:pt x="2168" y="778"/>
                  </a:lnTo>
                  <a:lnTo>
                    <a:pt x="2228" y="832"/>
                  </a:lnTo>
                  <a:lnTo>
                    <a:pt x="2334" y="908"/>
                  </a:lnTo>
                  <a:lnTo>
                    <a:pt x="2428" y="956"/>
                  </a:lnTo>
                  <a:lnTo>
                    <a:pt x="2524" y="996"/>
                  </a:lnTo>
                  <a:lnTo>
                    <a:pt x="2620" y="1024"/>
                  </a:lnTo>
                  <a:lnTo>
                    <a:pt x="2748" y="1060"/>
                  </a:lnTo>
                  <a:lnTo>
                    <a:pt x="2956" y="1080"/>
                  </a:lnTo>
                  <a:lnTo>
                    <a:pt x="3092" y="1088"/>
                  </a:lnTo>
                  <a:lnTo>
                    <a:pt x="0" y="1092"/>
                  </a:lnTo>
                  <a:close/>
                </a:path>
              </a:pathLst>
            </a:custGeom>
            <a:solidFill>
              <a:srgbClr val="71ADDF">
                <a:alpha val="5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60449" name="Group 19"/>
            <p:cNvGrpSpPr>
              <a:grpSpLocks/>
            </p:cNvGrpSpPr>
            <p:nvPr/>
          </p:nvGrpSpPr>
          <p:grpSpPr bwMode="auto">
            <a:xfrm>
              <a:off x="4272" y="3093"/>
              <a:ext cx="1510" cy="644"/>
              <a:chOff x="4272" y="3093"/>
              <a:chExt cx="1510" cy="644"/>
            </a:xfrm>
          </p:grpSpPr>
          <p:sp>
            <p:nvSpPr>
              <p:cNvPr id="60450" name="Rectangle 20"/>
              <p:cNvSpPr>
                <a:spLocks noChangeArrowheads="1"/>
              </p:cNvSpPr>
              <p:nvPr/>
            </p:nvSpPr>
            <p:spPr bwMode="auto">
              <a:xfrm>
                <a:off x="4519" y="3446"/>
                <a:ext cx="76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i="1">
                    <a:solidFill>
                      <a:schemeClr val="accent2"/>
                    </a:solidFill>
                    <a:latin typeface="Times New Roman" pitchFamily="18" charset="0"/>
                  </a:rPr>
                  <a:t>z</a:t>
                </a:r>
                <a:r>
                  <a:rPr lang="en-US" sz="2400">
                    <a:solidFill>
                      <a:schemeClr val="accent2"/>
                    </a:solidFill>
                    <a:latin typeface="Times New Roman" pitchFamily="18" charset="0"/>
                  </a:rPr>
                  <a:t> = </a:t>
                </a:r>
                <a:r>
                  <a:rPr lang="en-US" sz="2400">
                    <a:solidFill>
                      <a:schemeClr val="accent2"/>
                    </a:solidFill>
                    <a:latin typeface="Times New Roman" pitchFamily="18" charset="0"/>
                    <a:sym typeface="Symbol" pitchFamily="18" charset="2"/>
                  </a:rPr>
                  <a:t>3.49</a:t>
                </a:r>
              </a:p>
            </p:txBody>
          </p:sp>
          <p:sp>
            <p:nvSpPr>
              <p:cNvPr id="60451" name="Line 21"/>
              <p:cNvSpPr>
                <a:spLocks noChangeShapeType="1"/>
              </p:cNvSpPr>
              <p:nvPr/>
            </p:nvSpPr>
            <p:spPr bwMode="auto">
              <a:xfrm flipH="1" flipV="1">
                <a:off x="4376" y="3440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NZ"/>
              </a:p>
            </p:txBody>
          </p:sp>
          <p:sp>
            <p:nvSpPr>
              <p:cNvPr id="60452" name="Rectangle 22"/>
              <p:cNvSpPr>
                <a:spLocks noChangeArrowheads="1"/>
              </p:cNvSpPr>
              <p:nvPr/>
            </p:nvSpPr>
            <p:spPr bwMode="auto">
              <a:xfrm>
                <a:off x="4272" y="3093"/>
                <a:ext cx="151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chemeClr val="accent2"/>
                    </a:solidFill>
                    <a:latin typeface="Times New Roman" pitchFamily="18" charset="0"/>
                  </a:rPr>
                  <a:t>Area is close to 1</a:t>
                </a:r>
              </a:p>
            </p:txBody>
          </p:sp>
        </p:grpSp>
      </p:grp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the Standard Normal Distribution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idx="1"/>
          </p:nvPr>
        </p:nvSpPr>
        <p:spPr>
          <a:xfrm>
            <a:off x="457200" y="1755775"/>
            <a:ext cx="8229600" cy="15240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 startAt="3"/>
              <a:defRPr/>
            </a:pPr>
            <a:r>
              <a:rPr lang="en-US" dirty="0" smtClean="0"/>
              <a:t>The cumulative area for </a:t>
            </a:r>
            <a:r>
              <a:rPr lang="en-US" i="1" dirty="0" smtClean="0"/>
              <a:t>z </a:t>
            </a:r>
            <a:r>
              <a:rPr lang="en-US" dirty="0" smtClean="0"/>
              <a:t>= 0 is 0.5000.</a:t>
            </a:r>
          </a:p>
          <a:p>
            <a:pPr marL="457200" indent="-457200" eaLnBrk="1" hangingPunct="1">
              <a:buFontTx/>
              <a:buAutoNum type="arabicPeriod" startAt="3"/>
              <a:defRPr/>
            </a:pPr>
            <a:r>
              <a:rPr lang="en-US" dirty="0" smtClean="0"/>
              <a:t>The cumulative area is close to 1 for </a:t>
            </a:r>
            <a:r>
              <a:rPr lang="en-US" i="1" dirty="0" smtClean="0"/>
              <a:t>z</a:t>
            </a:r>
            <a:r>
              <a:rPr lang="en-US" dirty="0" smtClean="0"/>
              <a:t>-scores close to </a:t>
            </a:r>
            <a:r>
              <a:rPr lang="en-US" i="1" dirty="0" smtClean="0"/>
              <a:t>z </a:t>
            </a:r>
            <a:r>
              <a:rPr lang="en-US" dirty="0" smtClean="0"/>
              <a:t>= </a:t>
            </a:r>
            <a:r>
              <a:rPr lang="en-US" dirty="0" smtClean="0">
                <a:sym typeface="Symbol" pitchFamily="18" charset="2"/>
              </a:rPr>
              <a:t>3.49.</a:t>
            </a:r>
            <a:endParaRPr lang="el-GR" dirty="0" smtClean="0">
              <a:sym typeface="Symbol" pitchFamily="18" charset="2"/>
            </a:endParaRPr>
          </a:p>
          <a:p>
            <a:pPr eaLnBrk="1" hangingPunct="1">
              <a:defRPr/>
            </a:pPr>
            <a:endParaRPr lang="en-US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489075" y="3719513"/>
            <a:ext cx="3505200" cy="2528887"/>
            <a:chOff x="1248" y="2448"/>
            <a:chExt cx="2208" cy="1593"/>
          </a:xfrm>
        </p:grpSpPr>
        <p:sp>
          <p:nvSpPr>
            <p:cNvPr id="60444" name="Freeform 13"/>
            <p:cNvSpPr>
              <a:spLocks/>
            </p:cNvSpPr>
            <p:nvPr/>
          </p:nvSpPr>
          <p:spPr bwMode="auto">
            <a:xfrm>
              <a:off x="1248" y="2448"/>
              <a:ext cx="1565" cy="944"/>
            </a:xfrm>
            <a:custGeom>
              <a:avLst/>
              <a:gdLst>
                <a:gd name="T0" fmla="*/ 0 w 1565"/>
                <a:gd name="T1" fmla="*/ 944 h 944"/>
                <a:gd name="T2" fmla="*/ 64 w 1565"/>
                <a:gd name="T3" fmla="*/ 937 h 944"/>
                <a:gd name="T4" fmla="*/ 119 w 1565"/>
                <a:gd name="T5" fmla="*/ 934 h 944"/>
                <a:gd name="T6" fmla="*/ 366 w 1565"/>
                <a:gd name="T7" fmla="*/ 913 h 944"/>
                <a:gd name="T8" fmla="*/ 544 w 1565"/>
                <a:gd name="T9" fmla="*/ 868 h 944"/>
                <a:gd name="T10" fmla="*/ 743 w 1565"/>
                <a:gd name="T11" fmla="*/ 785 h 944"/>
                <a:gd name="T12" fmla="*/ 860 w 1565"/>
                <a:gd name="T13" fmla="*/ 714 h 944"/>
                <a:gd name="T14" fmla="*/ 944 w 1565"/>
                <a:gd name="T15" fmla="*/ 645 h 944"/>
                <a:gd name="T16" fmla="*/ 993 w 1565"/>
                <a:gd name="T17" fmla="*/ 591 h 944"/>
                <a:gd name="T18" fmla="*/ 1063 w 1565"/>
                <a:gd name="T19" fmla="*/ 508 h 944"/>
                <a:gd name="T20" fmla="*/ 1075 w 1565"/>
                <a:gd name="T21" fmla="*/ 488 h 944"/>
                <a:gd name="T22" fmla="*/ 1124 w 1565"/>
                <a:gd name="T23" fmla="*/ 411 h 944"/>
                <a:gd name="T24" fmla="*/ 1172 w 1565"/>
                <a:gd name="T25" fmla="*/ 328 h 944"/>
                <a:gd name="T26" fmla="*/ 1220 w 1565"/>
                <a:gd name="T27" fmla="*/ 246 h 944"/>
                <a:gd name="T28" fmla="*/ 1279 w 1565"/>
                <a:gd name="T29" fmla="*/ 152 h 944"/>
                <a:gd name="T30" fmla="*/ 1327 w 1565"/>
                <a:gd name="T31" fmla="*/ 90 h 944"/>
                <a:gd name="T32" fmla="*/ 1371 w 1565"/>
                <a:gd name="T33" fmla="*/ 48 h 944"/>
                <a:gd name="T34" fmla="*/ 1422 w 1565"/>
                <a:gd name="T35" fmla="*/ 24 h 944"/>
                <a:gd name="T36" fmla="*/ 1506 w 1565"/>
                <a:gd name="T37" fmla="*/ 0 h 944"/>
                <a:gd name="T38" fmla="*/ 1565 w 1565"/>
                <a:gd name="T39" fmla="*/ 0 h 944"/>
                <a:gd name="T40" fmla="*/ 1548 w 1565"/>
                <a:gd name="T41" fmla="*/ 944 h 944"/>
                <a:gd name="T42" fmla="*/ 0 w 1565"/>
                <a:gd name="T43" fmla="*/ 944 h 9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565"/>
                <a:gd name="T67" fmla="*/ 0 h 944"/>
                <a:gd name="T68" fmla="*/ 1565 w 1565"/>
                <a:gd name="T69" fmla="*/ 944 h 9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565" h="944">
                  <a:moveTo>
                    <a:pt x="0" y="944"/>
                  </a:moveTo>
                  <a:lnTo>
                    <a:pt x="64" y="937"/>
                  </a:lnTo>
                  <a:lnTo>
                    <a:pt x="119" y="934"/>
                  </a:lnTo>
                  <a:lnTo>
                    <a:pt x="366" y="913"/>
                  </a:lnTo>
                  <a:lnTo>
                    <a:pt x="544" y="868"/>
                  </a:lnTo>
                  <a:lnTo>
                    <a:pt x="743" y="785"/>
                  </a:lnTo>
                  <a:lnTo>
                    <a:pt x="860" y="714"/>
                  </a:lnTo>
                  <a:lnTo>
                    <a:pt x="944" y="645"/>
                  </a:lnTo>
                  <a:lnTo>
                    <a:pt x="993" y="591"/>
                  </a:lnTo>
                  <a:lnTo>
                    <a:pt x="1063" y="508"/>
                  </a:lnTo>
                  <a:lnTo>
                    <a:pt x="1075" y="488"/>
                  </a:lnTo>
                  <a:lnTo>
                    <a:pt x="1124" y="411"/>
                  </a:lnTo>
                  <a:lnTo>
                    <a:pt x="1172" y="328"/>
                  </a:lnTo>
                  <a:lnTo>
                    <a:pt x="1220" y="246"/>
                  </a:lnTo>
                  <a:lnTo>
                    <a:pt x="1279" y="152"/>
                  </a:lnTo>
                  <a:lnTo>
                    <a:pt x="1327" y="90"/>
                  </a:lnTo>
                  <a:lnTo>
                    <a:pt x="1371" y="48"/>
                  </a:lnTo>
                  <a:lnTo>
                    <a:pt x="1422" y="24"/>
                  </a:lnTo>
                  <a:lnTo>
                    <a:pt x="1506" y="0"/>
                  </a:lnTo>
                  <a:lnTo>
                    <a:pt x="1565" y="0"/>
                  </a:lnTo>
                  <a:lnTo>
                    <a:pt x="1548" y="944"/>
                  </a:lnTo>
                  <a:lnTo>
                    <a:pt x="0" y="944"/>
                  </a:lnTo>
                  <a:close/>
                </a:path>
              </a:pathLst>
            </a:custGeom>
            <a:solidFill>
              <a:srgbClr val="71ADDF">
                <a:alpha val="5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60445" name="Group 14"/>
            <p:cNvGrpSpPr>
              <a:grpSpLocks/>
            </p:cNvGrpSpPr>
            <p:nvPr/>
          </p:nvGrpSpPr>
          <p:grpSpPr bwMode="auto">
            <a:xfrm>
              <a:off x="2155" y="3493"/>
              <a:ext cx="1301" cy="548"/>
              <a:chOff x="2155" y="3652"/>
              <a:chExt cx="1301" cy="548"/>
            </a:xfrm>
          </p:grpSpPr>
          <p:sp>
            <p:nvSpPr>
              <p:cNvPr id="60446" name="Rectangle 16"/>
              <p:cNvSpPr>
                <a:spLocks noChangeArrowheads="1"/>
              </p:cNvSpPr>
              <p:nvPr/>
            </p:nvSpPr>
            <p:spPr bwMode="auto">
              <a:xfrm>
                <a:off x="2155" y="3909"/>
                <a:ext cx="130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chemeClr val="accent2"/>
                    </a:solidFill>
                    <a:latin typeface="Times New Roman" pitchFamily="18" charset="0"/>
                  </a:rPr>
                  <a:t>Area is 0.5000</a:t>
                </a:r>
              </a:p>
            </p:txBody>
          </p:sp>
          <p:sp>
            <p:nvSpPr>
              <p:cNvPr id="60447" name="Rectangle 15"/>
              <p:cNvSpPr>
                <a:spLocks noChangeArrowheads="1"/>
              </p:cNvSpPr>
              <p:nvPr/>
            </p:nvSpPr>
            <p:spPr bwMode="auto">
              <a:xfrm>
                <a:off x="2571" y="3652"/>
                <a:ext cx="495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i="1">
                    <a:solidFill>
                      <a:schemeClr val="accent2"/>
                    </a:solidFill>
                    <a:latin typeface="Times New Roman" pitchFamily="18" charset="0"/>
                  </a:rPr>
                  <a:t>z</a:t>
                </a:r>
                <a:r>
                  <a:rPr lang="en-US" sz="2400">
                    <a:solidFill>
                      <a:schemeClr val="accent2"/>
                    </a:solidFill>
                    <a:latin typeface="Times New Roman" pitchFamily="18" charset="0"/>
                  </a:rPr>
                  <a:t> = </a:t>
                </a:r>
                <a:r>
                  <a:rPr lang="en-US" sz="2400">
                    <a:solidFill>
                      <a:schemeClr val="accent2"/>
                    </a:solidFill>
                    <a:latin typeface="Times New Roman" pitchFamily="18" charset="0"/>
                    <a:sym typeface="Symbol" pitchFamily="18" charset="2"/>
                  </a:rPr>
                  <a:t>0</a:t>
                </a:r>
              </a:p>
            </p:txBody>
          </p:sp>
        </p:grpSp>
      </p:grpSp>
      <p:grpSp>
        <p:nvGrpSpPr>
          <p:cNvPr id="60422" name="Group 23"/>
          <p:cNvGrpSpPr>
            <a:grpSpLocks/>
          </p:cNvGrpSpPr>
          <p:nvPr/>
        </p:nvGrpSpPr>
        <p:grpSpPr bwMode="auto">
          <a:xfrm>
            <a:off x="1343025" y="3719513"/>
            <a:ext cx="5556250" cy="1843087"/>
            <a:chOff x="1156" y="2456"/>
            <a:chExt cx="3500" cy="1161"/>
          </a:xfrm>
        </p:grpSpPr>
        <p:sp>
          <p:nvSpPr>
            <p:cNvPr id="60425" name="Text Box 24"/>
            <p:cNvSpPr txBox="1">
              <a:spLocks noChangeArrowheads="1"/>
            </p:cNvSpPr>
            <p:nvPr/>
          </p:nvSpPr>
          <p:spPr bwMode="auto">
            <a:xfrm>
              <a:off x="4386" y="3276"/>
              <a:ext cx="27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1">
                  <a:latin typeface="Times New Roman" pitchFamily="18" charset="0"/>
                </a:rPr>
                <a:t>z</a:t>
              </a:r>
            </a:p>
          </p:txBody>
        </p:sp>
        <p:grpSp>
          <p:nvGrpSpPr>
            <p:cNvPr id="60426" name="Group 25"/>
            <p:cNvGrpSpPr>
              <a:grpSpLocks/>
            </p:cNvGrpSpPr>
            <p:nvPr/>
          </p:nvGrpSpPr>
          <p:grpSpPr bwMode="auto">
            <a:xfrm>
              <a:off x="1156" y="2456"/>
              <a:ext cx="3241" cy="1161"/>
              <a:chOff x="1152" y="2465"/>
              <a:chExt cx="3241" cy="1144"/>
            </a:xfrm>
          </p:grpSpPr>
          <p:grpSp>
            <p:nvGrpSpPr>
              <p:cNvPr id="60427" name="Group 26"/>
              <p:cNvGrpSpPr>
                <a:grpSpLocks/>
              </p:cNvGrpSpPr>
              <p:nvPr/>
            </p:nvGrpSpPr>
            <p:grpSpPr bwMode="auto">
              <a:xfrm>
                <a:off x="1152" y="3367"/>
                <a:ext cx="3241" cy="242"/>
                <a:chOff x="1152" y="3367"/>
                <a:chExt cx="3241" cy="242"/>
              </a:xfrm>
            </p:grpSpPr>
            <p:sp>
              <p:nvSpPr>
                <p:cNvPr id="60429" name="Line 27"/>
                <p:cNvSpPr>
                  <a:spLocks noChangeShapeType="1"/>
                </p:cNvSpPr>
                <p:nvPr/>
              </p:nvSpPr>
              <p:spPr bwMode="auto">
                <a:xfrm>
                  <a:off x="1152" y="3397"/>
                  <a:ext cx="3241" cy="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/>
                <a:lstStyle/>
                <a:p>
                  <a:endParaRPr lang="en-NZ"/>
                </a:p>
              </p:txBody>
            </p:sp>
            <p:sp>
              <p:nvSpPr>
                <p:cNvPr id="60430" name="Rectangle 28"/>
                <p:cNvSpPr>
                  <a:spLocks noChangeArrowheads="1"/>
                </p:cNvSpPr>
                <p:nvPr/>
              </p:nvSpPr>
              <p:spPr bwMode="auto">
                <a:xfrm>
                  <a:off x="1235" y="3439"/>
                  <a:ext cx="222" cy="1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latin typeface="Times New Roman" pitchFamily="18" charset="0"/>
                      <a:sym typeface="Symbol" pitchFamily="18" charset="2"/>
                    </a:rPr>
                    <a:t>3</a:t>
                  </a:r>
                  <a:endParaRPr lang="en-US" sz="1200">
                    <a:latin typeface="Times New Roman" pitchFamily="18" charset="0"/>
                  </a:endParaRPr>
                </a:p>
              </p:txBody>
            </p:sp>
            <p:sp>
              <p:nvSpPr>
                <p:cNvPr id="60431" name="Rectangle 29"/>
                <p:cNvSpPr>
                  <a:spLocks noChangeArrowheads="1"/>
                </p:cNvSpPr>
                <p:nvPr/>
              </p:nvSpPr>
              <p:spPr bwMode="auto">
                <a:xfrm>
                  <a:off x="3216" y="3437"/>
                  <a:ext cx="169" cy="1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latin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60432" name="Rectangle 30"/>
                <p:cNvSpPr>
                  <a:spLocks noChangeArrowheads="1"/>
                </p:cNvSpPr>
                <p:nvPr/>
              </p:nvSpPr>
              <p:spPr bwMode="auto">
                <a:xfrm>
                  <a:off x="1721" y="3439"/>
                  <a:ext cx="222" cy="1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latin typeface="Times New Roman" pitchFamily="18" charset="0"/>
                      <a:sym typeface="Symbol" pitchFamily="18" charset="2"/>
                    </a:rPr>
                    <a:t>2</a:t>
                  </a:r>
                  <a:endParaRPr lang="en-US" sz="1200">
                    <a:latin typeface="Times New Roman" pitchFamily="18" charset="0"/>
                  </a:endParaRPr>
                </a:p>
              </p:txBody>
            </p:sp>
            <p:sp>
              <p:nvSpPr>
                <p:cNvPr id="60433" name="Rectangle 31"/>
                <p:cNvSpPr>
                  <a:spLocks noChangeArrowheads="1"/>
                </p:cNvSpPr>
                <p:nvPr/>
              </p:nvSpPr>
              <p:spPr bwMode="auto">
                <a:xfrm>
                  <a:off x="2194" y="3439"/>
                  <a:ext cx="222" cy="1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latin typeface="Times New Roman" pitchFamily="18" charset="0"/>
                      <a:sym typeface="Symbol" pitchFamily="18" charset="2"/>
                    </a:rPr>
                    <a:t></a:t>
                  </a:r>
                  <a:r>
                    <a:rPr lang="en-US" sz="1200">
                      <a:latin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60434" name="Rectangle 32"/>
                <p:cNvSpPr>
                  <a:spLocks noChangeArrowheads="1"/>
                </p:cNvSpPr>
                <p:nvPr/>
              </p:nvSpPr>
              <p:spPr bwMode="auto">
                <a:xfrm>
                  <a:off x="2721" y="3437"/>
                  <a:ext cx="169" cy="1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latin typeface="Times New Roman" pitchFamily="18" charset="0"/>
                    </a:rPr>
                    <a:t>0</a:t>
                  </a:r>
                </a:p>
              </p:txBody>
            </p:sp>
            <p:sp>
              <p:nvSpPr>
                <p:cNvPr id="60435" name="Rectangle 33"/>
                <p:cNvSpPr>
                  <a:spLocks noChangeArrowheads="1"/>
                </p:cNvSpPr>
                <p:nvPr/>
              </p:nvSpPr>
              <p:spPr bwMode="auto">
                <a:xfrm>
                  <a:off x="3692" y="3437"/>
                  <a:ext cx="169" cy="1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latin typeface="Times New Roman" pitchFamily="18" charset="0"/>
                      <a:sym typeface="Symbol" pitchFamily="18" charset="2"/>
                    </a:rPr>
                    <a:t>2</a:t>
                  </a:r>
                  <a:endParaRPr lang="en-US" sz="1200">
                    <a:latin typeface="Times New Roman" pitchFamily="18" charset="0"/>
                  </a:endParaRPr>
                </a:p>
              </p:txBody>
            </p:sp>
            <p:sp>
              <p:nvSpPr>
                <p:cNvPr id="60436" name="Rectangle 34"/>
                <p:cNvSpPr>
                  <a:spLocks noChangeArrowheads="1"/>
                </p:cNvSpPr>
                <p:nvPr/>
              </p:nvSpPr>
              <p:spPr bwMode="auto">
                <a:xfrm>
                  <a:off x="4174" y="3437"/>
                  <a:ext cx="169" cy="1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latin typeface="Times New Roman" pitchFamily="18" charset="0"/>
                      <a:sym typeface="Symbol" pitchFamily="18" charset="2"/>
                    </a:rPr>
                    <a:t>3</a:t>
                  </a:r>
                  <a:endParaRPr lang="en-US" sz="1200">
                    <a:latin typeface="Times New Roman" pitchFamily="18" charset="0"/>
                  </a:endParaRPr>
                </a:p>
              </p:txBody>
            </p:sp>
            <p:sp>
              <p:nvSpPr>
                <p:cNvPr id="60437" name="Line 35"/>
                <p:cNvSpPr>
                  <a:spLocks noChangeShapeType="1"/>
                </p:cNvSpPr>
                <p:nvPr/>
              </p:nvSpPr>
              <p:spPr bwMode="auto">
                <a:xfrm>
                  <a:off x="2314" y="3367"/>
                  <a:ext cx="0" cy="8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NZ"/>
                </a:p>
              </p:txBody>
            </p:sp>
            <p:sp>
              <p:nvSpPr>
                <p:cNvPr id="60438" name="Line 36"/>
                <p:cNvSpPr>
                  <a:spLocks noChangeShapeType="1"/>
                </p:cNvSpPr>
                <p:nvPr/>
              </p:nvSpPr>
              <p:spPr bwMode="auto">
                <a:xfrm>
                  <a:off x="1831" y="3367"/>
                  <a:ext cx="0" cy="8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NZ"/>
                </a:p>
              </p:txBody>
            </p:sp>
            <p:sp>
              <p:nvSpPr>
                <p:cNvPr id="60439" name="Line 37"/>
                <p:cNvSpPr>
                  <a:spLocks noChangeShapeType="1"/>
                </p:cNvSpPr>
                <p:nvPr/>
              </p:nvSpPr>
              <p:spPr bwMode="auto">
                <a:xfrm>
                  <a:off x="3281" y="3367"/>
                  <a:ext cx="0" cy="8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NZ"/>
                </a:p>
              </p:txBody>
            </p:sp>
            <p:sp>
              <p:nvSpPr>
                <p:cNvPr id="60440" name="Line 38"/>
                <p:cNvSpPr>
                  <a:spLocks noChangeShapeType="1"/>
                </p:cNvSpPr>
                <p:nvPr/>
              </p:nvSpPr>
              <p:spPr bwMode="auto">
                <a:xfrm>
                  <a:off x="3764" y="3367"/>
                  <a:ext cx="0" cy="8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NZ"/>
                </a:p>
              </p:txBody>
            </p:sp>
            <p:sp>
              <p:nvSpPr>
                <p:cNvPr id="60441" name="Line 39"/>
                <p:cNvSpPr>
                  <a:spLocks noChangeShapeType="1"/>
                </p:cNvSpPr>
                <p:nvPr/>
              </p:nvSpPr>
              <p:spPr bwMode="auto">
                <a:xfrm>
                  <a:off x="1348" y="3380"/>
                  <a:ext cx="0" cy="5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NZ"/>
                </a:p>
              </p:txBody>
            </p:sp>
            <p:sp>
              <p:nvSpPr>
                <p:cNvPr id="60442" name="Line 40"/>
                <p:cNvSpPr>
                  <a:spLocks noChangeShapeType="1"/>
                </p:cNvSpPr>
                <p:nvPr/>
              </p:nvSpPr>
              <p:spPr bwMode="auto">
                <a:xfrm>
                  <a:off x="2798" y="3367"/>
                  <a:ext cx="0" cy="8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NZ"/>
                </a:p>
              </p:txBody>
            </p:sp>
            <p:sp>
              <p:nvSpPr>
                <p:cNvPr id="60443" name="Line 41"/>
                <p:cNvSpPr>
                  <a:spLocks noChangeShapeType="1"/>
                </p:cNvSpPr>
                <p:nvPr/>
              </p:nvSpPr>
              <p:spPr bwMode="auto">
                <a:xfrm>
                  <a:off x="4248" y="3380"/>
                  <a:ext cx="0" cy="5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NZ"/>
                </a:p>
              </p:txBody>
            </p:sp>
          </p:grpSp>
          <p:sp>
            <p:nvSpPr>
              <p:cNvPr id="60428" name="Freeform 42"/>
              <p:cNvSpPr>
                <a:spLocks/>
              </p:cNvSpPr>
              <p:nvPr/>
            </p:nvSpPr>
            <p:spPr bwMode="auto">
              <a:xfrm>
                <a:off x="1200" y="2465"/>
                <a:ext cx="3168" cy="935"/>
              </a:xfrm>
              <a:custGeom>
                <a:avLst/>
                <a:gdLst>
                  <a:gd name="T0" fmla="*/ 0 w 3350"/>
                  <a:gd name="T1" fmla="*/ 3 h 1271"/>
                  <a:gd name="T2" fmla="*/ 23 w 3350"/>
                  <a:gd name="T3" fmla="*/ 3 h 1271"/>
                  <a:gd name="T4" fmla="*/ 42 w 3350"/>
                  <a:gd name="T5" fmla="*/ 3 h 1271"/>
                  <a:gd name="T6" fmla="*/ 131 w 3350"/>
                  <a:gd name="T7" fmla="*/ 3 h 1271"/>
                  <a:gd name="T8" fmla="*/ 194 w 3350"/>
                  <a:gd name="T9" fmla="*/ 2 h 1271"/>
                  <a:gd name="T10" fmla="*/ 266 w 3350"/>
                  <a:gd name="T11" fmla="*/ 2 h 1271"/>
                  <a:gd name="T12" fmla="*/ 305 w 3350"/>
                  <a:gd name="T13" fmla="*/ 2 h 1271"/>
                  <a:gd name="T14" fmla="*/ 336 w 3350"/>
                  <a:gd name="T15" fmla="*/ 1 h 1271"/>
                  <a:gd name="T16" fmla="*/ 354 w 3350"/>
                  <a:gd name="T17" fmla="*/ 1 h 1271"/>
                  <a:gd name="T18" fmla="*/ 383 w 3350"/>
                  <a:gd name="T19" fmla="*/ 1 h 1271"/>
                  <a:gd name="T20" fmla="*/ 402 w 3350"/>
                  <a:gd name="T21" fmla="*/ 1 h 1271"/>
                  <a:gd name="T22" fmla="*/ 418 w 3350"/>
                  <a:gd name="T23" fmla="*/ 1 h 1271"/>
                  <a:gd name="T24" fmla="*/ 435 w 3350"/>
                  <a:gd name="T25" fmla="*/ 1 h 1271"/>
                  <a:gd name="T26" fmla="*/ 456 w 3350"/>
                  <a:gd name="T27" fmla="*/ 1 h 1271"/>
                  <a:gd name="T28" fmla="*/ 485 w 3350"/>
                  <a:gd name="T29" fmla="*/ 1 h 1271"/>
                  <a:gd name="T30" fmla="*/ 518 w 3350"/>
                  <a:gd name="T31" fmla="*/ 1 h 1271"/>
                  <a:gd name="T32" fmla="*/ 547 w 3350"/>
                  <a:gd name="T33" fmla="*/ 1 h 1271"/>
                  <a:gd name="T34" fmla="*/ 577 w 3350"/>
                  <a:gd name="T35" fmla="*/ 1 h 1271"/>
                  <a:gd name="T36" fmla="*/ 612 w 3350"/>
                  <a:gd name="T37" fmla="*/ 1 h 1271"/>
                  <a:gd name="T38" fmla="*/ 641 w 3350"/>
                  <a:gd name="T39" fmla="*/ 1 h 1271"/>
                  <a:gd name="T40" fmla="*/ 677 w 3350"/>
                  <a:gd name="T41" fmla="*/ 1 h 1271"/>
                  <a:gd name="T42" fmla="*/ 695 w 3350"/>
                  <a:gd name="T43" fmla="*/ 1 h 1271"/>
                  <a:gd name="T44" fmla="*/ 724 w 3350"/>
                  <a:gd name="T45" fmla="*/ 1 h 1271"/>
                  <a:gd name="T46" fmla="*/ 751 w 3350"/>
                  <a:gd name="T47" fmla="*/ 1 h 1271"/>
                  <a:gd name="T48" fmla="*/ 770 w 3350"/>
                  <a:gd name="T49" fmla="*/ 2 h 1271"/>
                  <a:gd name="T50" fmla="*/ 790 w 3350"/>
                  <a:gd name="T51" fmla="*/ 2 h 1271"/>
                  <a:gd name="T52" fmla="*/ 828 w 3350"/>
                  <a:gd name="T53" fmla="*/ 2 h 1271"/>
                  <a:gd name="T54" fmla="*/ 862 w 3350"/>
                  <a:gd name="T55" fmla="*/ 2 h 1271"/>
                  <a:gd name="T56" fmla="*/ 896 w 3350"/>
                  <a:gd name="T57" fmla="*/ 2 h 1271"/>
                  <a:gd name="T58" fmla="*/ 929 w 3350"/>
                  <a:gd name="T59" fmla="*/ 2 h 1271"/>
                  <a:gd name="T60" fmla="*/ 985 w 3350"/>
                  <a:gd name="T61" fmla="*/ 3 h 1271"/>
                  <a:gd name="T62" fmla="*/ 1048 w 3350"/>
                  <a:gd name="T63" fmla="*/ 3 h 1271"/>
                  <a:gd name="T64" fmla="*/ 1097 w 3350"/>
                  <a:gd name="T65" fmla="*/ 3 h 1271"/>
                  <a:gd name="T66" fmla="*/ 0 w 3350"/>
                  <a:gd name="T67" fmla="*/ 3 h 127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350"/>
                  <a:gd name="T103" fmla="*/ 0 h 1271"/>
                  <a:gd name="T104" fmla="*/ 3350 w 3350"/>
                  <a:gd name="T105" fmla="*/ 1271 h 127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350" h="1271">
                    <a:moveTo>
                      <a:pt x="0" y="1271"/>
                    </a:moveTo>
                    <a:lnTo>
                      <a:pt x="69" y="1262"/>
                    </a:lnTo>
                    <a:lnTo>
                      <a:pt x="130" y="1257"/>
                    </a:lnTo>
                    <a:cubicBezTo>
                      <a:pt x="185" y="1251"/>
                      <a:pt x="321" y="1244"/>
                      <a:pt x="399" y="1229"/>
                    </a:cubicBezTo>
                    <a:cubicBezTo>
                      <a:pt x="476" y="1215"/>
                      <a:pt x="525" y="1198"/>
                      <a:pt x="594" y="1170"/>
                    </a:cubicBezTo>
                    <a:cubicBezTo>
                      <a:pt x="662" y="1142"/>
                      <a:pt x="753" y="1094"/>
                      <a:pt x="810" y="1061"/>
                    </a:cubicBezTo>
                    <a:cubicBezTo>
                      <a:pt x="868" y="1027"/>
                      <a:pt x="902" y="998"/>
                      <a:pt x="938" y="967"/>
                    </a:cubicBezTo>
                    <a:cubicBezTo>
                      <a:pt x="975" y="936"/>
                      <a:pt x="1005" y="902"/>
                      <a:pt x="1029" y="875"/>
                    </a:cubicBezTo>
                    <a:cubicBezTo>
                      <a:pt x="1053" y="848"/>
                      <a:pt x="1060" y="838"/>
                      <a:pt x="1083" y="804"/>
                    </a:cubicBezTo>
                    <a:lnTo>
                      <a:pt x="1172" y="667"/>
                    </a:lnTo>
                    <a:lnTo>
                      <a:pt x="1226" y="566"/>
                    </a:lnTo>
                    <a:lnTo>
                      <a:pt x="1278" y="456"/>
                    </a:lnTo>
                    <a:lnTo>
                      <a:pt x="1330" y="346"/>
                    </a:lnTo>
                    <a:lnTo>
                      <a:pt x="1395" y="223"/>
                    </a:lnTo>
                    <a:cubicBezTo>
                      <a:pt x="1421" y="181"/>
                      <a:pt x="1452" y="129"/>
                      <a:pt x="1483" y="95"/>
                    </a:cubicBezTo>
                    <a:cubicBezTo>
                      <a:pt x="1514" y="62"/>
                      <a:pt x="1550" y="38"/>
                      <a:pt x="1581" y="22"/>
                    </a:cubicBezTo>
                    <a:cubicBezTo>
                      <a:pt x="1612" y="7"/>
                      <a:pt x="1640" y="4"/>
                      <a:pt x="1671" y="2"/>
                    </a:cubicBezTo>
                    <a:cubicBezTo>
                      <a:pt x="1701" y="1"/>
                      <a:pt x="1731" y="0"/>
                      <a:pt x="1764" y="12"/>
                    </a:cubicBezTo>
                    <a:cubicBezTo>
                      <a:pt x="1798" y="24"/>
                      <a:pt x="1838" y="42"/>
                      <a:pt x="1871" y="76"/>
                    </a:cubicBezTo>
                    <a:cubicBezTo>
                      <a:pt x="1904" y="110"/>
                      <a:pt x="1926" y="155"/>
                      <a:pt x="1960" y="216"/>
                    </a:cubicBezTo>
                    <a:cubicBezTo>
                      <a:pt x="1994" y="277"/>
                      <a:pt x="2045" y="385"/>
                      <a:pt x="2072" y="443"/>
                    </a:cubicBezTo>
                    <a:cubicBezTo>
                      <a:pt x="2099" y="501"/>
                      <a:pt x="2100" y="514"/>
                      <a:pt x="2124" y="562"/>
                    </a:cubicBezTo>
                    <a:cubicBezTo>
                      <a:pt x="2148" y="610"/>
                      <a:pt x="2186" y="683"/>
                      <a:pt x="2214" y="730"/>
                    </a:cubicBezTo>
                    <a:lnTo>
                      <a:pt x="2293" y="845"/>
                    </a:lnTo>
                    <a:cubicBezTo>
                      <a:pt x="2315" y="876"/>
                      <a:pt x="2329" y="890"/>
                      <a:pt x="2349" y="911"/>
                    </a:cubicBezTo>
                    <a:cubicBezTo>
                      <a:pt x="2369" y="933"/>
                      <a:pt x="2384" y="949"/>
                      <a:pt x="2414" y="973"/>
                    </a:cubicBezTo>
                    <a:cubicBezTo>
                      <a:pt x="2444" y="998"/>
                      <a:pt x="2492" y="1037"/>
                      <a:pt x="2528" y="1061"/>
                    </a:cubicBezTo>
                    <a:lnTo>
                      <a:pt x="2630" y="1115"/>
                    </a:lnTo>
                    <a:lnTo>
                      <a:pt x="2735" y="1161"/>
                    </a:lnTo>
                    <a:lnTo>
                      <a:pt x="2839" y="1194"/>
                    </a:lnTo>
                    <a:cubicBezTo>
                      <a:pt x="2886" y="1207"/>
                      <a:pt x="2954" y="1229"/>
                      <a:pt x="3014" y="1240"/>
                    </a:cubicBezTo>
                    <a:cubicBezTo>
                      <a:pt x="3075" y="1251"/>
                      <a:pt x="3147" y="1253"/>
                      <a:pt x="3203" y="1257"/>
                    </a:cubicBezTo>
                    <a:lnTo>
                      <a:pt x="3350" y="1266"/>
                    </a:lnTo>
                    <a:lnTo>
                      <a:pt x="0" y="1271"/>
                    </a:lnTo>
                    <a:close/>
                  </a:path>
                </a:pathLst>
              </a:cu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</p:grpSp>
      </p:grpSp>
      <p:sp>
        <p:nvSpPr>
          <p:cNvPr id="35" name="Slide Number Placeholder 3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2822F32-ABC5-4E46-B4D7-C875E0918CA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accent3"/>
                </a:solidFill>
              </a:rPr>
              <a:t>Example: Using The Standard Normal Table</a:t>
            </a:r>
            <a:endParaRPr lang="en-US" dirty="0" smtClean="0">
              <a:solidFill>
                <a:schemeClr val="accent3"/>
              </a:solidFill>
            </a:endParaRPr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381000" y="1100138"/>
            <a:ext cx="8229600" cy="868362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dirty="0" smtClean="0"/>
              <a:t>Find the area that corresponds to a </a:t>
            </a:r>
            <a:r>
              <a:rPr lang="en-US" i="1" dirty="0" smtClean="0"/>
              <a:t>z</a:t>
            </a:r>
            <a:r>
              <a:rPr lang="en-US" dirty="0" smtClean="0"/>
              <a:t>-score of 1.15.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687224" name="Text Box 120"/>
          <p:cNvSpPr txBox="1">
            <a:spLocks noChangeArrowheads="1"/>
          </p:cNvSpPr>
          <p:nvPr/>
        </p:nvSpPr>
        <p:spPr bwMode="auto">
          <a:xfrm>
            <a:off x="493713" y="5983288"/>
            <a:ext cx="792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Times New Roman" pitchFamily="18" charset="0"/>
              </a:rPr>
              <a:t>The area to the left of </a:t>
            </a:r>
            <a:r>
              <a:rPr lang="en-US" sz="2800" i="1">
                <a:solidFill>
                  <a:schemeClr val="accent2"/>
                </a:solidFill>
                <a:latin typeface="Times New Roman" pitchFamily="18" charset="0"/>
              </a:rPr>
              <a:t>z</a:t>
            </a:r>
            <a:r>
              <a:rPr lang="en-US" sz="2800">
                <a:solidFill>
                  <a:schemeClr val="accent2"/>
                </a:solidFill>
                <a:latin typeface="Times New Roman" pitchFamily="18" charset="0"/>
              </a:rPr>
              <a:t> = 1.15 is 0.8749.</a:t>
            </a:r>
          </a:p>
        </p:txBody>
      </p:sp>
      <p:sp>
        <p:nvSpPr>
          <p:cNvPr id="687226" name="Line 122"/>
          <p:cNvSpPr>
            <a:spLocks noChangeShapeType="1"/>
          </p:cNvSpPr>
          <p:nvPr/>
        </p:nvSpPr>
        <p:spPr bwMode="auto">
          <a:xfrm>
            <a:off x="495300" y="4114800"/>
            <a:ext cx="342900" cy="0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NZ"/>
          </a:p>
        </p:txBody>
      </p:sp>
      <p:sp>
        <p:nvSpPr>
          <p:cNvPr id="687227" name="Line 123"/>
          <p:cNvSpPr>
            <a:spLocks noChangeShapeType="1"/>
          </p:cNvSpPr>
          <p:nvPr/>
        </p:nvSpPr>
        <p:spPr bwMode="auto">
          <a:xfrm rot="5400000">
            <a:off x="5803106" y="1880394"/>
            <a:ext cx="280988" cy="0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NZ"/>
          </a:p>
        </p:txBody>
      </p:sp>
      <p:pic>
        <p:nvPicPr>
          <p:cNvPr id="61447" name="Picture 1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276600"/>
            <a:ext cx="62484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Oval 22"/>
          <p:cNvSpPr/>
          <p:nvPr/>
        </p:nvSpPr>
        <p:spPr>
          <a:xfrm>
            <a:off x="5562600" y="3886200"/>
            <a:ext cx="609600" cy="3810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33400" y="5634038"/>
            <a:ext cx="6553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Move across the row to the column under 0.05</a:t>
            </a:r>
            <a:endParaRPr lang="en-US"/>
          </a:p>
        </p:txBody>
      </p:sp>
      <p:sp>
        <p:nvSpPr>
          <p:cNvPr id="687223" name="Text Box 119"/>
          <p:cNvSpPr txBox="1">
            <a:spLocks noChangeArrowheads="1"/>
          </p:cNvSpPr>
          <p:nvPr/>
        </p:nvSpPr>
        <p:spPr bwMode="auto">
          <a:xfrm>
            <a:off x="533400" y="4884738"/>
            <a:ext cx="8229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</a:rPr>
              <a:t>Solution: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</a:rPr>
              <a:t>Find 1.1 in the left hand column.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541225-2BD1-41DA-9299-909873225E0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1600200"/>
            <a:ext cx="68580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87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7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46821E-7 L -0.00208 -0.24393 " pathEditMode="relative" rAng="0" ptsTypes="AA">
                                      <p:cBhvr>
                                        <p:cTn id="17" dur="2000" spd="-100000" fill="hold"/>
                                        <p:tgtEl>
                                          <p:spTgt spid="687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1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87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8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33 -0.00254 L -3.33333E-6 -4.67529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87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224" grpId="0"/>
      <p:bldP spid="687226" grpId="0" animBg="1"/>
      <p:bldP spid="687226" grpId="1" animBg="1"/>
      <p:bldP spid="687227" grpId="0" animBg="1"/>
      <p:bldP spid="687227" grpId="1" animBg="1"/>
      <p:bldP spid="23" grpId="0" animBg="1"/>
      <p:bldP spid="24" grpId="0"/>
      <p:bldP spid="687223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3925" y="3397250"/>
            <a:ext cx="6315075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accent3"/>
                </a:solidFill>
              </a:rPr>
              <a:t>Example: Using The Standard Normal Table</a:t>
            </a:r>
            <a:endParaRPr lang="en-US" dirty="0" smtClean="0">
              <a:solidFill>
                <a:schemeClr val="accent3"/>
              </a:solidFill>
            </a:endParaRPr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381000" y="1189038"/>
            <a:ext cx="8229600" cy="868362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dirty="0" smtClean="0"/>
              <a:t>Find the cumulative area that corresponds to a </a:t>
            </a:r>
            <a:r>
              <a:rPr lang="en-US" i="1" dirty="0" smtClean="0"/>
              <a:t>z</a:t>
            </a:r>
            <a:r>
              <a:rPr lang="en-US" dirty="0" smtClean="0"/>
              <a:t>-score of -0.24.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687223" name="Text Box 119"/>
          <p:cNvSpPr txBox="1">
            <a:spLocks noChangeArrowheads="1"/>
          </p:cNvSpPr>
          <p:nvPr/>
        </p:nvSpPr>
        <p:spPr bwMode="auto">
          <a:xfrm>
            <a:off x="533400" y="4800600"/>
            <a:ext cx="822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</a:rPr>
              <a:t>Solution: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</a:rPr>
              <a:t>Find -0.2 in the left hand column.</a:t>
            </a:r>
          </a:p>
        </p:txBody>
      </p:sp>
      <p:sp>
        <p:nvSpPr>
          <p:cNvPr id="687224" name="Text Box 120"/>
          <p:cNvSpPr txBox="1">
            <a:spLocks noChangeArrowheads="1"/>
          </p:cNvSpPr>
          <p:nvPr/>
        </p:nvSpPr>
        <p:spPr bwMode="auto">
          <a:xfrm>
            <a:off x="533400" y="6019800"/>
            <a:ext cx="769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Times New Roman" pitchFamily="18" charset="0"/>
              </a:rPr>
              <a:t>The area to the left of </a:t>
            </a:r>
            <a:r>
              <a:rPr lang="en-US" sz="2800" i="1">
                <a:solidFill>
                  <a:schemeClr val="accent2"/>
                </a:solidFill>
                <a:latin typeface="Times New Roman" pitchFamily="18" charset="0"/>
              </a:rPr>
              <a:t>z</a:t>
            </a:r>
            <a:r>
              <a:rPr lang="en-US" sz="2800">
                <a:solidFill>
                  <a:schemeClr val="accent2"/>
                </a:solidFill>
                <a:latin typeface="Times New Roman" pitchFamily="18" charset="0"/>
              </a:rPr>
              <a:t> = -0.24 is 0.4052.</a:t>
            </a:r>
          </a:p>
        </p:txBody>
      </p:sp>
      <p:sp>
        <p:nvSpPr>
          <p:cNvPr id="687226" name="Line 122"/>
          <p:cNvSpPr>
            <a:spLocks noChangeShapeType="1"/>
          </p:cNvSpPr>
          <p:nvPr/>
        </p:nvSpPr>
        <p:spPr bwMode="auto">
          <a:xfrm>
            <a:off x="495300" y="4191000"/>
            <a:ext cx="342900" cy="0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NZ"/>
          </a:p>
        </p:txBody>
      </p:sp>
      <p:sp>
        <p:nvSpPr>
          <p:cNvPr id="687227" name="Line 123"/>
          <p:cNvSpPr>
            <a:spLocks noChangeShapeType="1"/>
          </p:cNvSpPr>
          <p:nvPr/>
        </p:nvSpPr>
        <p:spPr bwMode="auto">
          <a:xfrm rot="5400000">
            <a:off x="5803106" y="1969294"/>
            <a:ext cx="280988" cy="0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NZ"/>
          </a:p>
        </p:txBody>
      </p:sp>
      <p:sp>
        <p:nvSpPr>
          <p:cNvPr id="23" name="Oval 22"/>
          <p:cNvSpPr/>
          <p:nvPr/>
        </p:nvSpPr>
        <p:spPr>
          <a:xfrm>
            <a:off x="5715000" y="4038600"/>
            <a:ext cx="609600" cy="3810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33400" y="5634038"/>
            <a:ext cx="6553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Move across the row to the column under 0.04</a:t>
            </a:r>
            <a:endParaRPr lang="en-US"/>
          </a:p>
        </p:txBody>
      </p:sp>
      <p:pic>
        <p:nvPicPr>
          <p:cNvPr id="6247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133600"/>
            <a:ext cx="62944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9DD85D-FD76-406B-BD87-5440E0BB91B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87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7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8671E-6 L 3.33333E-6 -0.27733 " pathEditMode="relative" rAng="0" ptsTypes="AA">
                                      <p:cBhvr>
                                        <p:cTn id="17" dur="2000" spd="-100000" fill="hold"/>
                                        <p:tgtEl>
                                          <p:spTgt spid="687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87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8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333 -0.00254 L -3.33333E-6 -4.67529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87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223" grpId="0" build="allAtOnce"/>
      <p:bldP spid="687224" grpId="0"/>
      <p:bldP spid="687226" grpId="0" animBg="1"/>
      <p:bldP spid="687226" grpId="1" animBg="1"/>
      <p:bldP spid="687227" grpId="0" animBg="1"/>
      <p:bldP spid="687227" grpId="1" animBg="1"/>
      <p:bldP spid="23" grpId="0" animBg="1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02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1938" y="4427538"/>
            <a:ext cx="2978150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Finding Areas Under the Standard Normal Curve</a:t>
            </a:r>
          </a:p>
        </p:txBody>
      </p:sp>
      <p:sp>
        <p:nvSpPr>
          <p:cNvPr id="64516" name="Content Placeholder 1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67000"/>
          </a:xfrm>
        </p:spPr>
        <p:txBody>
          <a:bodyPr/>
          <a:lstStyle/>
          <a:p>
            <a:pPr marL="457200" indent="-457200" eaLnBrk="1" hangingPunct="1">
              <a:lnSpc>
                <a:spcPct val="95000"/>
              </a:lnSpc>
              <a:spcBef>
                <a:spcPct val="15000"/>
              </a:spcBef>
              <a:buFontTx/>
              <a:buAutoNum type="arabicPeriod"/>
            </a:pPr>
            <a:r>
              <a:rPr lang="en-US" smtClean="0"/>
              <a:t>Sketch the standard normal curve and shade the appropriate area under the curve.</a:t>
            </a:r>
          </a:p>
          <a:p>
            <a:pPr marL="457200" indent="-457200" eaLnBrk="1" hangingPunct="1">
              <a:lnSpc>
                <a:spcPct val="95000"/>
              </a:lnSpc>
              <a:spcBef>
                <a:spcPct val="15000"/>
              </a:spcBef>
              <a:buFontTx/>
              <a:buAutoNum type="arabicPeriod"/>
            </a:pPr>
            <a:r>
              <a:rPr lang="en-US" smtClean="0"/>
              <a:t>Find the area by following the directions for each case shown.</a:t>
            </a:r>
          </a:p>
          <a:p>
            <a:pPr marL="914400" lvl="1" indent="-457200" eaLnBrk="1" hangingPunct="1">
              <a:lnSpc>
                <a:spcPct val="95000"/>
              </a:lnSpc>
              <a:spcBef>
                <a:spcPct val="15000"/>
              </a:spcBef>
              <a:buFontTx/>
              <a:buAutoNum type="alphaLcPeriod"/>
            </a:pPr>
            <a:r>
              <a:rPr lang="en-US" smtClean="0"/>
              <a:t>To find the area to the </a:t>
            </a:r>
            <a:r>
              <a:rPr lang="en-US" i="1" smtClean="0"/>
              <a:t>left</a:t>
            </a:r>
            <a:r>
              <a:rPr lang="en-US" smtClean="0"/>
              <a:t> of </a:t>
            </a:r>
            <a:r>
              <a:rPr lang="en-US" i="1" smtClean="0"/>
              <a:t>z</a:t>
            </a:r>
            <a:r>
              <a:rPr lang="en-US" smtClean="0"/>
              <a:t>, find the area that corresponds to </a:t>
            </a:r>
            <a:r>
              <a:rPr lang="en-US" i="1" smtClean="0"/>
              <a:t>z</a:t>
            </a:r>
            <a:r>
              <a:rPr lang="en-US" smtClean="0"/>
              <a:t> in the Standard Normal Table.</a:t>
            </a:r>
          </a:p>
        </p:txBody>
      </p:sp>
      <p:sp>
        <p:nvSpPr>
          <p:cNvPr id="63493" name="Text Box 3"/>
          <p:cNvSpPr txBox="1">
            <a:spLocks noChangeArrowheads="1"/>
          </p:cNvSpPr>
          <p:nvPr/>
        </p:nvSpPr>
        <p:spPr bwMode="auto">
          <a:xfrm>
            <a:off x="304800" y="1303338"/>
            <a:ext cx="8458200" cy="49926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914400" lvl="1" indent="-457200">
              <a:lnSpc>
                <a:spcPct val="95000"/>
              </a:lnSpc>
              <a:spcBef>
                <a:spcPct val="15000"/>
              </a:spcBef>
              <a:buFontTx/>
              <a:buAutoNum type="alphaLcPeriod"/>
            </a:pPr>
            <a:endParaRPr lang="en-US">
              <a:latin typeface="Times New Roman" pitchFamily="18" charset="0"/>
            </a:endParaRPr>
          </a:p>
          <a:p>
            <a:pPr marL="914400" lvl="1" indent="-457200">
              <a:lnSpc>
                <a:spcPct val="95000"/>
              </a:lnSpc>
              <a:spcBef>
                <a:spcPct val="15000"/>
              </a:spcBef>
            </a:pPr>
            <a:endParaRPr lang="en-US">
              <a:latin typeface="Times New Roman" pitchFamily="18" charset="0"/>
            </a:endParaRP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676400" y="5845175"/>
            <a:ext cx="3048000" cy="708025"/>
            <a:chOff x="1676400" y="5845314"/>
            <a:chExt cx="3048000" cy="707886"/>
          </a:xfrm>
        </p:grpSpPr>
        <p:sp>
          <p:nvSpPr>
            <p:cNvPr id="22" name="TextBox 21"/>
            <p:cNvSpPr txBox="1"/>
            <p:nvPr/>
          </p:nvSpPr>
          <p:spPr>
            <a:xfrm>
              <a:off x="1676400" y="5845314"/>
              <a:ext cx="28956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76225" indent="-276225">
                <a:buFont typeface="+mj-lt"/>
                <a:buAutoNum type="arabicPeriod"/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cs typeface="+mn-cs"/>
                </a:rPr>
                <a:t>Use the table to find the area for the </a:t>
              </a:r>
              <a:r>
                <a:rPr lang="en-US" sz="2000" i="1" dirty="0">
                  <a:solidFill>
                    <a:schemeClr val="accent2"/>
                  </a:solidFill>
                  <a:latin typeface="+mn-lt"/>
                  <a:cs typeface="+mn-cs"/>
                </a:rPr>
                <a:t>z</a:t>
              </a:r>
              <a:r>
                <a:rPr lang="en-US" sz="2000" dirty="0">
                  <a:solidFill>
                    <a:schemeClr val="accent2"/>
                  </a:solidFill>
                  <a:latin typeface="+mn-lt"/>
                  <a:cs typeface="+mn-cs"/>
                </a:rPr>
                <a:t>-score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4495800" y="5894517"/>
              <a:ext cx="228600" cy="201572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295400" y="4267200"/>
            <a:ext cx="2895600" cy="914400"/>
            <a:chOff x="1295400" y="4267200"/>
            <a:chExt cx="2895600" cy="914400"/>
          </a:xfrm>
        </p:grpSpPr>
        <p:sp>
          <p:nvSpPr>
            <p:cNvPr id="24" name="TextBox 23"/>
            <p:cNvSpPr txBox="1"/>
            <p:nvPr/>
          </p:nvSpPr>
          <p:spPr>
            <a:xfrm>
              <a:off x="1295400" y="4267200"/>
              <a:ext cx="2743200" cy="7080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457200" indent="-457200">
                <a:buFont typeface="+mj-lt"/>
                <a:buAutoNum type="arabicPeriod" startAt="2"/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cs typeface="+mn-cs"/>
                </a:rPr>
                <a:t>The area to the left of </a:t>
              </a:r>
              <a:r>
                <a:rPr lang="en-US" sz="2000" i="1" dirty="0">
                  <a:solidFill>
                    <a:schemeClr val="accent2"/>
                  </a:solidFill>
                  <a:latin typeface="+mn-lt"/>
                  <a:cs typeface="+mn-cs"/>
                </a:rPr>
                <a:t>z</a:t>
              </a:r>
              <a:r>
                <a:rPr lang="en-US" sz="2000" dirty="0">
                  <a:solidFill>
                    <a:schemeClr val="accent2"/>
                  </a:solidFill>
                  <a:latin typeface="+mn-lt"/>
                  <a:cs typeface="+mn-cs"/>
                </a:rPr>
                <a:t> = 1.23 is 0.8907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3581400" y="4876800"/>
              <a:ext cx="609600" cy="304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EFE8E0-8FEF-4D3D-A553-887F75FC497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352800"/>
            <a:ext cx="3683000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Finding Areas Under the Standard Normal Curve</a:t>
            </a:r>
          </a:p>
        </p:txBody>
      </p:sp>
      <p:sp>
        <p:nvSpPr>
          <p:cNvPr id="64516" name="Content Placeholder 2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47800"/>
          </a:xfrm>
        </p:spPr>
        <p:txBody>
          <a:bodyPr/>
          <a:lstStyle/>
          <a:p>
            <a:pPr marL="914400" lvl="1" indent="-457200" eaLnBrk="1" hangingPunct="1">
              <a:spcBef>
                <a:spcPct val="25000"/>
              </a:spcBef>
              <a:buFontTx/>
              <a:buAutoNum type="alphaLcPeriod" startAt="2"/>
            </a:pPr>
            <a:r>
              <a:rPr lang="en-US" smtClean="0"/>
              <a:t>To find the area to the </a:t>
            </a:r>
            <a:r>
              <a:rPr lang="en-US" i="1" smtClean="0"/>
              <a:t>right</a:t>
            </a:r>
            <a:r>
              <a:rPr lang="en-US" smtClean="0"/>
              <a:t> of </a:t>
            </a:r>
            <a:r>
              <a:rPr lang="en-US" i="1" smtClean="0"/>
              <a:t>z</a:t>
            </a:r>
            <a:r>
              <a:rPr lang="en-US" smtClean="0"/>
              <a:t>, use the Standard Normal Table to find the area that corresponds to </a:t>
            </a:r>
            <a:r>
              <a:rPr lang="en-US" i="1" smtClean="0"/>
              <a:t>z</a:t>
            </a:r>
            <a:r>
              <a:rPr lang="en-US" smtClean="0"/>
              <a:t>.  Then subtract the area from 1.</a:t>
            </a:r>
          </a:p>
          <a:p>
            <a:pPr eaLnBrk="1" hangingPunct="1"/>
            <a:endParaRPr lang="en-US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953000" y="3381375"/>
            <a:ext cx="3124200" cy="1549400"/>
            <a:chOff x="3660" y="2025"/>
            <a:chExt cx="1476" cy="976"/>
          </a:xfrm>
        </p:grpSpPr>
        <p:sp>
          <p:nvSpPr>
            <p:cNvPr id="64526" name="Text Box 6"/>
            <p:cNvSpPr txBox="1">
              <a:spLocks noChangeArrowheads="1"/>
            </p:cNvSpPr>
            <p:nvPr/>
          </p:nvSpPr>
          <p:spPr bwMode="auto">
            <a:xfrm>
              <a:off x="3660" y="2025"/>
              <a:ext cx="1476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76225" indent="-276225">
                <a:buFont typeface="Arial" charset="0"/>
                <a:buAutoNum type="arabicPeriod" startAt="3"/>
              </a:pPr>
              <a:r>
                <a:rPr lang="en-US" sz="2000">
                  <a:solidFill>
                    <a:schemeClr val="accent2"/>
                  </a:solidFill>
                  <a:latin typeface="Times New Roman" pitchFamily="18" charset="0"/>
                </a:rPr>
                <a:t>Subtract to find the area to the right of </a:t>
              </a:r>
              <a:r>
                <a:rPr lang="en-US" sz="2000" i="1">
                  <a:solidFill>
                    <a:schemeClr val="accent2"/>
                  </a:solidFill>
                  <a:latin typeface="Times New Roman" pitchFamily="18" charset="0"/>
                </a:rPr>
                <a:t>z</a:t>
              </a:r>
              <a:r>
                <a:rPr lang="en-US" sz="2000">
                  <a:solidFill>
                    <a:schemeClr val="accent2"/>
                  </a:solidFill>
                  <a:latin typeface="Times New Roman" pitchFamily="18" charset="0"/>
                </a:rPr>
                <a:t> = 1.23:              1 </a:t>
              </a:r>
              <a:r>
                <a:rPr lang="en-US" sz="2000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</a:t>
              </a:r>
              <a:r>
                <a:rPr lang="en-US" sz="2000">
                  <a:solidFill>
                    <a:schemeClr val="accent2"/>
                  </a:solidFill>
                  <a:latin typeface="Times New Roman" pitchFamily="18" charset="0"/>
                </a:rPr>
                <a:t> 0.8907  = 0.1093.</a:t>
              </a:r>
            </a:p>
          </p:txBody>
        </p:sp>
        <p:sp>
          <p:nvSpPr>
            <p:cNvPr id="64527" name="Line 7"/>
            <p:cNvSpPr>
              <a:spLocks noChangeShapeType="1"/>
            </p:cNvSpPr>
            <p:nvPr/>
          </p:nvSpPr>
          <p:spPr bwMode="auto">
            <a:xfrm flipH="1">
              <a:off x="3696" y="2617"/>
              <a:ext cx="24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</p:grpSp>
      <p:grpSp>
        <p:nvGrpSpPr>
          <p:cNvPr id="64518" name="Group 9"/>
          <p:cNvGrpSpPr>
            <a:grpSpLocks/>
          </p:cNvGrpSpPr>
          <p:nvPr/>
        </p:nvGrpSpPr>
        <p:grpSpPr bwMode="auto">
          <a:xfrm>
            <a:off x="2362200" y="5387975"/>
            <a:ext cx="2971800" cy="936625"/>
            <a:chOff x="2016" y="3289"/>
            <a:chExt cx="1872" cy="590"/>
          </a:xfrm>
        </p:grpSpPr>
        <p:sp>
          <p:nvSpPr>
            <p:cNvPr id="64524" name="Text Box 10"/>
            <p:cNvSpPr txBox="1">
              <a:spLocks noChangeArrowheads="1"/>
            </p:cNvSpPr>
            <p:nvPr/>
          </p:nvSpPr>
          <p:spPr bwMode="auto">
            <a:xfrm>
              <a:off x="2016" y="3433"/>
              <a:ext cx="187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33363" indent="-233363">
                <a:buFont typeface="Arial" charset="0"/>
                <a:buAutoNum type="arabicPeriod"/>
              </a:pPr>
              <a:r>
                <a:rPr lang="en-US" sz="2000">
                  <a:solidFill>
                    <a:schemeClr val="accent2"/>
                  </a:solidFill>
                  <a:latin typeface="Times New Roman" pitchFamily="18" charset="0"/>
                </a:rPr>
                <a:t>Use the table to find the area for the </a:t>
              </a:r>
              <a:r>
                <a:rPr lang="en-US" sz="2000" i="1">
                  <a:solidFill>
                    <a:schemeClr val="accent2"/>
                  </a:solidFill>
                  <a:latin typeface="Times New Roman" pitchFamily="18" charset="0"/>
                </a:rPr>
                <a:t>z</a:t>
              </a:r>
              <a:r>
                <a:rPr lang="en-US" sz="2000">
                  <a:solidFill>
                    <a:schemeClr val="accent2"/>
                  </a:solidFill>
                  <a:latin typeface="Times New Roman" pitchFamily="18" charset="0"/>
                </a:rPr>
                <a:t>-score.</a:t>
              </a:r>
            </a:p>
          </p:txBody>
        </p:sp>
        <p:sp>
          <p:nvSpPr>
            <p:cNvPr id="64525" name="Line 11"/>
            <p:cNvSpPr>
              <a:spLocks noChangeShapeType="1"/>
            </p:cNvSpPr>
            <p:nvPr/>
          </p:nvSpPr>
          <p:spPr bwMode="auto">
            <a:xfrm flipV="1">
              <a:off x="3264" y="3289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676400" y="3429000"/>
            <a:ext cx="2514600" cy="1295400"/>
            <a:chOff x="1676400" y="3429000"/>
            <a:chExt cx="2514600" cy="1295400"/>
          </a:xfrm>
        </p:grpSpPr>
        <p:sp>
          <p:nvSpPr>
            <p:cNvPr id="64522" name="Text Box 13"/>
            <p:cNvSpPr txBox="1">
              <a:spLocks noChangeArrowheads="1"/>
            </p:cNvSpPr>
            <p:nvPr/>
          </p:nvSpPr>
          <p:spPr bwMode="auto">
            <a:xfrm>
              <a:off x="1676400" y="3429000"/>
              <a:ext cx="2057634" cy="101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76225" indent="-276225">
                <a:buFont typeface="Arial" charset="0"/>
                <a:buAutoNum type="arabicPeriod" startAt="2"/>
              </a:pPr>
              <a:r>
                <a:rPr lang="en-US" sz="2000">
                  <a:solidFill>
                    <a:schemeClr val="accent2"/>
                  </a:solidFill>
                  <a:latin typeface="Times New Roman" pitchFamily="18" charset="0"/>
                </a:rPr>
                <a:t>The area to the left of </a:t>
              </a:r>
              <a:r>
                <a:rPr lang="en-US" sz="2000" i="1">
                  <a:solidFill>
                    <a:schemeClr val="accent2"/>
                  </a:solidFill>
                  <a:latin typeface="Times New Roman" pitchFamily="18" charset="0"/>
                </a:rPr>
                <a:t>z</a:t>
              </a:r>
              <a:r>
                <a:rPr lang="en-US" sz="2000">
                  <a:solidFill>
                    <a:schemeClr val="accent2"/>
                  </a:solidFill>
                  <a:latin typeface="Times New Roman" pitchFamily="18" charset="0"/>
                </a:rPr>
                <a:t> = 1.23 is 0.8907.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rot="10800000">
              <a:off x="3200400" y="4267200"/>
              <a:ext cx="9906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3FD57C-8971-4C68-8ED3-94C1AA1CEA1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Section </a:t>
            </a:r>
            <a:r>
              <a:rPr lang="en-US" dirty="0" smtClean="0"/>
              <a:t>1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Introduction to Normal Distributions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0C1C52-1D8D-48B8-A4DB-C5C20CF35D1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3581400"/>
            <a:ext cx="40513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3743325" y="4516438"/>
          <a:ext cx="555625" cy="12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3325" y="4516438"/>
                        <a:ext cx="555625" cy="122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Finding Areas Under the Standard Normal Curve</a:t>
            </a:r>
          </a:p>
        </p:txBody>
      </p:sp>
      <p:sp>
        <p:nvSpPr>
          <p:cNvPr id="3077" name="Content Placeholder 3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pPr marL="914400" lvl="1" indent="-457200" eaLnBrk="1" hangingPunct="1">
              <a:spcBef>
                <a:spcPct val="25000"/>
              </a:spcBef>
              <a:buFontTx/>
              <a:buAutoNum type="alphaLcPeriod" startAt="3"/>
            </a:pPr>
            <a:r>
              <a:rPr lang="en-US" smtClean="0"/>
              <a:t>To find the area </a:t>
            </a:r>
            <a:r>
              <a:rPr lang="en-US" i="1" smtClean="0"/>
              <a:t>between</a:t>
            </a:r>
            <a:r>
              <a:rPr lang="en-US" smtClean="0"/>
              <a:t> two </a:t>
            </a:r>
            <a:r>
              <a:rPr lang="en-US" i="1" smtClean="0"/>
              <a:t>z</a:t>
            </a:r>
            <a:r>
              <a:rPr lang="en-US" smtClean="0"/>
              <a:t>-scores, find the area corresponding to each </a:t>
            </a:r>
            <a:r>
              <a:rPr lang="en-US" i="1" smtClean="0"/>
              <a:t>z</a:t>
            </a:r>
            <a:r>
              <a:rPr lang="en-US" smtClean="0"/>
              <a:t>-score in the Standard Normal Table.  Then subtract the smaller area from the larger area.</a:t>
            </a:r>
          </a:p>
          <a:p>
            <a:pPr eaLnBrk="1" hangingPunct="1"/>
            <a:endParaRPr lang="en-US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495800" y="3543300"/>
            <a:ext cx="4191000" cy="1323975"/>
            <a:chOff x="3300" y="2064"/>
            <a:chExt cx="1980" cy="834"/>
          </a:xfrm>
        </p:grpSpPr>
        <p:sp>
          <p:nvSpPr>
            <p:cNvPr id="3094" name="Text Box 6"/>
            <p:cNvSpPr txBox="1">
              <a:spLocks noChangeArrowheads="1"/>
            </p:cNvSpPr>
            <p:nvPr/>
          </p:nvSpPr>
          <p:spPr bwMode="auto">
            <a:xfrm>
              <a:off x="3696" y="2064"/>
              <a:ext cx="1584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76225" indent="-276225">
                <a:buFont typeface="Arial" charset="0"/>
                <a:buAutoNum type="arabicPeriod" startAt="4"/>
              </a:pPr>
              <a:r>
                <a:rPr lang="en-US" sz="2000">
                  <a:solidFill>
                    <a:schemeClr val="accent2"/>
                  </a:solidFill>
                  <a:latin typeface="Times New Roman" pitchFamily="18" charset="0"/>
                </a:rPr>
                <a:t>Subtract to find the area of the region between the two </a:t>
              </a:r>
              <a:r>
                <a:rPr lang="en-US" sz="2000" i="1">
                  <a:solidFill>
                    <a:schemeClr val="accent2"/>
                  </a:solidFill>
                  <a:latin typeface="Times New Roman" pitchFamily="18" charset="0"/>
                </a:rPr>
                <a:t>z</a:t>
              </a:r>
              <a:r>
                <a:rPr lang="en-US" sz="2000">
                  <a:solidFill>
                    <a:schemeClr val="accent2"/>
                  </a:solidFill>
                  <a:latin typeface="Times New Roman" pitchFamily="18" charset="0"/>
                </a:rPr>
                <a:t>-scores:                         0.8907 </a:t>
              </a:r>
              <a:r>
                <a:rPr lang="en-US" sz="2000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</a:t>
              </a:r>
              <a:r>
                <a:rPr lang="en-US" sz="2000">
                  <a:solidFill>
                    <a:schemeClr val="accent2"/>
                  </a:solidFill>
                  <a:latin typeface="Times New Roman" pitchFamily="18" charset="0"/>
                </a:rPr>
                <a:t> 0.2266 = 0.6641.</a:t>
              </a:r>
            </a:p>
          </p:txBody>
        </p:sp>
        <p:sp>
          <p:nvSpPr>
            <p:cNvPr id="3095" name="Line 7"/>
            <p:cNvSpPr>
              <a:spLocks noChangeShapeType="1"/>
            </p:cNvSpPr>
            <p:nvPr/>
          </p:nvSpPr>
          <p:spPr bwMode="auto">
            <a:xfrm flipH="1">
              <a:off x="3300" y="2400"/>
              <a:ext cx="3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762000" y="4508500"/>
            <a:ext cx="2514600" cy="1016000"/>
            <a:chOff x="480" y="2672"/>
            <a:chExt cx="1584" cy="640"/>
          </a:xfrm>
        </p:grpSpPr>
        <p:sp>
          <p:nvSpPr>
            <p:cNvPr id="3092" name="Text Box 14"/>
            <p:cNvSpPr txBox="1">
              <a:spLocks noChangeArrowheads="1"/>
            </p:cNvSpPr>
            <p:nvPr/>
          </p:nvSpPr>
          <p:spPr bwMode="auto">
            <a:xfrm>
              <a:off x="480" y="2672"/>
              <a:ext cx="1388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76225" indent="-276225">
                <a:buFont typeface="Arial" charset="0"/>
                <a:buAutoNum type="arabicPeriod" startAt="3"/>
              </a:pPr>
              <a:r>
                <a:rPr lang="en-US" sz="2000">
                  <a:solidFill>
                    <a:schemeClr val="accent2"/>
                  </a:solidFill>
                  <a:latin typeface="Times New Roman" pitchFamily="18" charset="0"/>
                </a:rPr>
                <a:t>The area to the left of </a:t>
              </a:r>
              <a:r>
                <a:rPr lang="en-US" sz="2000" i="1">
                  <a:solidFill>
                    <a:schemeClr val="accent2"/>
                  </a:solidFill>
                  <a:latin typeface="Times New Roman" pitchFamily="18" charset="0"/>
                </a:rPr>
                <a:t>z</a:t>
              </a:r>
              <a:r>
                <a:rPr lang="en-US" sz="2000">
                  <a:solidFill>
                    <a:schemeClr val="accent2"/>
                  </a:solidFill>
                  <a:latin typeface="Times New Roman" pitchFamily="18" charset="0"/>
                </a:rPr>
                <a:t> = </a:t>
              </a:r>
              <a:r>
                <a:rPr lang="en-US" sz="2000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0.75</a:t>
              </a:r>
              <a:r>
                <a:rPr lang="en-US" sz="2000">
                  <a:solidFill>
                    <a:schemeClr val="accent2"/>
                  </a:solidFill>
                  <a:latin typeface="Times New Roman" pitchFamily="18" charset="0"/>
                </a:rPr>
                <a:t> is 0.2266.</a:t>
              </a:r>
            </a:p>
          </p:txBody>
        </p:sp>
        <p:sp>
          <p:nvSpPr>
            <p:cNvPr id="3093" name="Line 15"/>
            <p:cNvSpPr>
              <a:spLocks noChangeShapeType="1"/>
            </p:cNvSpPr>
            <p:nvPr/>
          </p:nvSpPr>
          <p:spPr bwMode="auto">
            <a:xfrm>
              <a:off x="1536" y="3072"/>
              <a:ext cx="52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735138" y="3467100"/>
            <a:ext cx="2227262" cy="1295400"/>
            <a:chOff x="1411" y="1824"/>
            <a:chExt cx="1199" cy="816"/>
          </a:xfrm>
        </p:grpSpPr>
        <p:grpSp>
          <p:nvGrpSpPr>
            <p:cNvPr id="3088" name="Group 17"/>
            <p:cNvGrpSpPr>
              <a:grpSpLocks/>
            </p:cNvGrpSpPr>
            <p:nvPr/>
          </p:nvGrpSpPr>
          <p:grpSpPr bwMode="auto">
            <a:xfrm>
              <a:off x="1411" y="1824"/>
              <a:ext cx="1199" cy="816"/>
              <a:chOff x="1171" y="2496"/>
              <a:chExt cx="1199" cy="816"/>
            </a:xfrm>
          </p:grpSpPr>
          <p:sp>
            <p:nvSpPr>
              <p:cNvPr id="3090" name="Text Box 18"/>
              <p:cNvSpPr txBox="1">
                <a:spLocks noChangeArrowheads="1"/>
              </p:cNvSpPr>
              <p:nvPr/>
            </p:nvSpPr>
            <p:spPr bwMode="auto">
              <a:xfrm>
                <a:off x="1171" y="2496"/>
                <a:ext cx="1199" cy="6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76225" indent="-276225">
                  <a:buFont typeface="Arial" charset="0"/>
                  <a:buAutoNum type="arabicPeriod" startAt="2"/>
                </a:pPr>
                <a:r>
                  <a:rPr lang="en-US" sz="2000">
                    <a:solidFill>
                      <a:schemeClr val="accent2"/>
                    </a:solidFill>
                    <a:latin typeface="Times New Roman" pitchFamily="18" charset="0"/>
                  </a:rPr>
                  <a:t>The area to the left of </a:t>
                </a:r>
                <a:r>
                  <a:rPr lang="en-US" sz="2000" i="1">
                    <a:solidFill>
                      <a:schemeClr val="accent2"/>
                    </a:solidFill>
                    <a:latin typeface="Times New Roman" pitchFamily="18" charset="0"/>
                  </a:rPr>
                  <a:t>z</a:t>
                </a:r>
                <a:r>
                  <a:rPr lang="en-US" sz="2000">
                    <a:solidFill>
                      <a:schemeClr val="accent2"/>
                    </a:solidFill>
                    <a:latin typeface="Times New Roman" pitchFamily="18" charset="0"/>
                  </a:rPr>
                  <a:t> = 1.23  is 0.8907.</a:t>
                </a:r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>
                <a:off x="1968" y="2928"/>
                <a:ext cx="197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NZ"/>
              </a:p>
            </p:txBody>
          </p:sp>
        </p:grpSp>
        <p:sp>
          <p:nvSpPr>
            <p:cNvPr id="3089" name="Line 20"/>
            <p:cNvSpPr>
              <a:spLocks noChangeShapeType="1"/>
            </p:cNvSpPr>
            <p:nvPr/>
          </p:nvSpPr>
          <p:spPr bwMode="auto">
            <a:xfrm>
              <a:off x="2304" y="2256"/>
              <a:ext cx="30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</p:grpSp>
      <p:grpSp>
        <p:nvGrpSpPr>
          <p:cNvPr id="3081" name="Group 38"/>
          <p:cNvGrpSpPr>
            <a:grpSpLocks/>
          </p:cNvGrpSpPr>
          <p:nvPr/>
        </p:nvGrpSpPr>
        <p:grpSpPr bwMode="auto">
          <a:xfrm>
            <a:off x="1981200" y="5753100"/>
            <a:ext cx="3276600" cy="800100"/>
            <a:chOff x="1981200" y="5638800"/>
            <a:chExt cx="3276600" cy="800100"/>
          </a:xfrm>
        </p:grpSpPr>
        <p:grpSp>
          <p:nvGrpSpPr>
            <p:cNvPr id="3084" name="Group 10"/>
            <p:cNvGrpSpPr>
              <a:grpSpLocks/>
            </p:cNvGrpSpPr>
            <p:nvPr/>
          </p:nvGrpSpPr>
          <p:grpSpPr bwMode="auto">
            <a:xfrm>
              <a:off x="1981200" y="5654675"/>
              <a:ext cx="3276600" cy="784225"/>
              <a:chOff x="1488" y="3264"/>
              <a:chExt cx="2428" cy="494"/>
            </a:xfrm>
          </p:grpSpPr>
          <p:sp>
            <p:nvSpPr>
              <p:cNvPr id="3086" name="Text Box 11"/>
              <p:cNvSpPr txBox="1">
                <a:spLocks noChangeArrowheads="1"/>
              </p:cNvSpPr>
              <p:nvPr/>
            </p:nvSpPr>
            <p:spPr bwMode="auto">
              <a:xfrm>
                <a:off x="1488" y="3312"/>
                <a:ext cx="2428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76225" indent="-276225">
                  <a:buFont typeface="Arial" charset="0"/>
                  <a:buAutoNum type="arabicPeriod"/>
                </a:pPr>
                <a:r>
                  <a:rPr lang="en-US" sz="2000">
                    <a:solidFill>
                      <a:schemeClr val="accent2"/>
                    </a:solidFill>
                    <a:latin typeface="Times New Roman" pitchFamily="18" charset="0"/>
                  </a:rPr>
                  <a:t>Use the table to find the area for the </a:t>
                </a:r>
                <a:r>
                  <a:rPr lang="en-US" sz="2000" i="1">
                    <a:solidFill>
                      <a:schemeClr val="accent2"/>
                    </a:solidFill>
                    <a:latin typeface="Times New Roman" pitchFamily="18" charset="0"/>
                  </a:rPr>
                  <a:t>z</a:t>
                </a:r>
                <a:r>
                  <a:rPr lang="en-US" sz="2000">
                    <a:solidFill>
                      <a:schemeClr val="accent2"/>
                    </a:solidFill>
                    <a:latin typeface="Times New Roman" pitchFamily="18" charset="0"/>
                  </a:rPr>
                  <a:t>-scores.</a:t>
                </a:r>
              </a:p>
            </p:txBody>
          </p:sp>
          <p:sp>
            <p:nvSpPr>
              <p:cNvPr id="3087" name="Line 12"/>
              <p:cNvSpPr>
                <a:spLocks noChangeShapeType="1"/>
              </p:cNvSpPr>
              <p:nvPr/>
            </p:nvSpPr>
            <p:spPr bwMode="auto">
              <a:xfrm flipV="1">
                <a:off x="3408" y="3264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NZ"/>
              </a:p>
            </p:txBody>
          </p:sp>
        </p:grpSp>
        <p:cxnSp>
          <p:nvCxnSpPr>
            <p:cNvPr id="38" name="Straight Connector 37"/>
            <p:cNvCxnSpPr/>
            <p:nvPr/>
          </p:nvCxnSpPr>
          <p:spPr>
            <a:xfrm rot="16200000" flipV="1">
              <a:off x="3771900" y="5676900"/>
              <a:ext cx="152400" cy="76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00DFB9-EFBE-4F22-9661-EDBC4774118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>
          <a:xfrm>
            <a:off x="1857375" y="3502025"/>
            <a:ext cx="1733550" cy="1273175"/>
          </a:xfrm>
          <a:custGeom>
            <a:avLst/>
            <a:gdLst>
              <a:gd name="connsiteX0" fmla="*/ 0 w 1733909"/>
              <a:gd name="connsiteY0" fmla="*/ 1207698 h 1224951"/>
              <a:gd name="connsiteX1" fmla="*/ 414068 w 1733909"/>
              <a:gd name="connsiteY1" fmla="*/ 1164566 h 1224951"/>
              <a:gd name="connsiteX2" fmla="*/ 707366 w 1733909"/>
              <a:gd name="connsiteY2" fmla="*/ 1052422 h 1224951"/>
              <a:gd name="connsiteX3" fmla="*/ 1086928 w 1733909"/>
              <a:gd name="connsiteY3" fmla="*/ 854015 h 1224951"/>
              <a:gd name="connsiteX4" fmla="*/ 1388853 w 1733909"/>
              <a:gd name="connsiteY4" fmla="*/ 577969 h 1224951"/>
              <a:gd name="connsiteX5" fmla="*/ 1578634 w 1733909"/>
              <a:gd name="connsiteY5" fmla="*/ 276045 h 1224951"/>
              <a:gd name="connsiteX6" fmla="*/ 1716656 w 1733909"/>
              <a:gd name="connsiteY6" fmla="*/ 0 h 1224951"/>
              <a:gd name="connsiteX7" fmla="*/ 1733909 w 1733909"/>
              <a:gd name="connsiteY7" fmla="*/ 1224951 h 1224951"/>
              <a:gd name="connsiteX8" fmla="*/ 0 w 1733909"/>
              <a:gd name="connsiteY8" fmla="*/ 1207698 h 1224951"/>
              <a:gd name="connsiteX0" fmla="*/ 0 w 1733909"/>
              <a:gd name="connsiteY0" fmla="*/ 1207698 h 1224951"/>
              <a:gd name="connsiteX1" fmla="*/ 414068 w 1733909"/>
              <a:gd name="connsiteY1" fmla="*/ 1164566 h 1224951"/>
              <a:gd name="connsiteX2" fmla="*/ 707366 w 1733909"/>
              <a:gd name="connsiteY2" fmla="*/ 1052422 h 1224951"/>
              <a:gd name="connsiteX3" fmla="*/ 707366 w 1733909"/>
              <a:gd name="connsiteY3" fmla="*/ 1035169 h 1224951"/>
              <a:gd name="connsiteX4" fmla="*/ 1086928 w 1733909"/>
              <a:gd name="connsiteY4" fmla="*/ 854015 h 1224951"/>
              <a:gd name="connsiteX5" fmla="*/ 1388853 w 1733909"/>
              <a:gd name="connsiteY5" fmla="*/ 577969 h 1224951"/>
              <a:gd name="connsiteX6" fmla="*/ 1578634 w 1733909"/>
              <a:gd name="connsiteY6" fmla="*/ 276045 h 1224951"/>
              <a:gd name="connsiteX7" fmla="*/ 1716656 w 1733909"/>
              <a:gd name="connsiteY7" fmla="*/ 0 h 1224951"/>
              <a:gd name="connsiteX8" fmla="*/ 1733909 w 1733909"/>
              <a:gd name="connsiteY8" fmla="*/ 1224951 h 1224951"/>
              <a:gd name="connsiteX9" fmla="*/ 0 w 1733909"/>
              <a:gd name="connsiteY9" fmla="*/ 1207698 h 1224951"/>
              <a:gd name="connsiteX0" fmla="*/ 0 w 1733909"/>
              <a:gd name="connsiteY0" fmla="*/ 1207698 h 1224951"/>
              <a:gd name="connsiteX1" fmla="*/ 414068 w 1733909"/>
              <a:gd name="connsiteY1" fmla="*/ 1164566 h 1224951"/>
              <a:gd name="connsiteX2" fmla="*/ 707366 w 1733909"/>
              <a:gd name="connsiteY2" fmla="*/ 1052422 h 1224951"/>
              <a:gd name="connsiteX3" fmla="*/ 707366 w 1733909"/>
              <a:gd name="connsiteY3" fmla="*/ 1035169 h 1224951"/>
              <a:gd name="connsiteX4" fmla="*/ 1086928 w 1733909"/>
              <a:gd name="connsiteY4" fmla="*/ 854015 h 1224951"/>
              <a:gd name="connsiteX5" fmla="*/ 1388853 w 1733909"/>
              <a:gd name="connsiteY5" fmla="*/ 577969 h 1224951"/>
              <a:gd name="connsiteX6" fmla="*/ 1578634 w 1733909"/>
              <a:gd name="connsiteY6" fmla="*/ 276045 h 1224951"/>
              <a:gd name="connsiteX7" fmla="*/ 1716656 w 1733909"/>
              <a:gd name="connsiteY7" fmla="*/ 0 h 1224951"/>
              <a:gd name="connsiteX8" fmla="*/ 1733909 w 1733909"/>
              <a:gd name="connsiteY8" fmla="*/ 1224951 h 1224951"/>
              <a:gd name="connsiteX9" fmla="*/ 0 w 1733909"/>
              <a:gd name="connsiteY9" fmla="*/ 1207698 h 1224951"/>
              <a:gd name="connsiteX0" fmla="*/ 0 w 1733909"/>
              <a:gd name="connsiteY0" fmla="*/ 1207698 h 1224951"/>
              <a:gd name="connsiteX1" fmla="*/ 414068 w 1733909"/>
              <a:gd name="connsiteY1" fmla="*/ 1164566 h 1224951"/>
              <a:gd name="connsiteX2" fmla="*/ 707366 w 1733909"/>
              <a:gd name="connsiteY2" fmla="*/ 1052422 h 1224951"/>
              <a:gd name="connsiteX3" fmla="*/ 1086928 w 1733909"/>
              <a:gd name="connsiteY3" fmla="*/ 854015 h 1224951"/>
              <a:gd name="connsiteX4" fmla="*/ 1388853 w 1733909"/>
              <a:gd name="connsiteY4" fmla="*/ 577969 h 1224951"/>
              <a:gd name="connsiteX5" fmla="*/ 1578634 w 1733909"/>
              <a:gd name="connsiteY5" fmla="*/ 276045 h 1224951"/>
              <a:gd name="connsiteX6" fmla="*/ 1716656 w 1733909"/>
              <a:gd name="connsiteY6" fmla="*/ 0 h 1224951"/>
              <a:gd name="connsiteX7" fmla="*/ 1733909 w 1733909"/>
              <a:gd name="connsiteY7" fmla="*/ 1224951 h 1224951"/>
              <a:gd name="connsiteX8" fmla="*/ 0 w 1733909"/>
              <a:gd name="connsiteY8" fmla="*/ 1207698 h 1224951"/>
              <a:gd name="connsiteX0" fmla="*/ 0 w 1733909"/>
              <a:gd name="connsiteY0" fmla="*/ 1207698 h 1224951"/>
              <a:gd name="connsiteX1" fmla="*/ 414068 w 1733909"/>
              <a:gd name="connsiteY1" fmla="*/ 1164566 h 1224951"/>
              <a:gd name="connsiteX2" fmla="*/ 1086928 w 1733909"/>
              <a:gd name="connsiteY2" fmla="*/ 854015 h 1224951"/>
              <a:gd name="connsiteX3" fmla="*/ 1388853 w 1733909"/>
              <a:gd name="connsiteY3" fmla="*/ 577969 h 1224951"/>
              <a:gd name="connsiteX4" fmla="*/ 1578634 w 1733909"/>
              <a:gd name="connsiteY4" fmla="*/ 276045 h 1224951"/>
              <a:gd name="connsiteX5" fmla="*/ 1716656 w 1733909"/>
              <a:gd name="connsiteY5" fmla="*/ 0 h 1224951"/>
              <a:gd name="connsiteX6" fmla="*/ 1733909 w 1733909"/>
              <a:gd name="connsiteY6" fmla="*/ 1224951 h 1224951"/>
              <a:gd name="connsiteX7" fmla="*/ 0 w 1733909"/>
              <a:gd name="connsiteY7" fmla="*/ 1207698 h 1224951"/>
              <a:gd name="connsiteX0" fmla="*/ 0 w 1733909"/>
              <a:gd name="connsiteY0" fmla="*/ 1207698 h 1224951"/>
              <a:gd name="connsiteX1" fmla="*/ 414068 w 1733909"/>
              <a:gd name="connsiteY1" fmla="*/ 1164566 h 1224951"/>
              <a:gd name="connsiteX2" fmla="*/ 750498 w 1733909"/>
              <a:gd name="connsiteY2" fmla="*/ 1043796 h 1224951"/>
              <a:gd name="connsiteX3" fmla="*/ 1086928 w 1733909"/>
              <a:gd name="connsiteY3" fmla="*/ 854015 h 1224951"/>
              <a:gd name="connsiteX4" fmla="*/ 1388853 w 1733909"/>
              <a:gd name="connsiteY4" fmla="*/ 577969 h 1224951"/>
              <a:gd name="connsiteX5" fmla="*/ 1578634 w 1733909"/>
              <a:gd name="connsiteY5" fmla="*/ 276045 h 1224951"/>
              <a:gd name="connsiteX6" fmla="*/ 1716656 w 1733909"/>
              <a:gd name="connsiteY6" fmla="*/ 0 h 1224951"/>
              <a:gd name="connsiteX7" fmla="*/ 1733909 w 1733909"/>
              <a:gd name="connsiteY7" fmla="*/ 1224951 h 1224951"/>
              <a:gd name="connsiteX8" fmla="*/ 0 w 1733909"/>
              <a:gd name="connsiteY8" fmla="*/ 1207698 h 1224951"/>
              <a:gd name="connsiteX0" fmla="*/ 0 w 1733909"/>
              <a:gd name="connsiteY0" fmla="*/ 1207698 h 1224951"/>
              <a:gd name="connsiteX1" fmla="*/ 414068 w 1733909"/>
              <a:gd name="connsiteY1" fmla="*/ 1164566 h 1224951"/>
              <a:gd name="connsiteX2" fmla="*/ 750498 w 1733909"/>
              <a:gd name="connsiteY2" fmla="*/ 1043796 h 1224951"/>
              <a:gd name="connsiteX3" fmla="*/ 1086928 w 1733909"/>
              <a:gd name="connsiteY3" fmla="*/ 854015 h 1224951"/>
              <a:gd name="connsiteX4" fmla="*/ 1388853 w 1733909"/>
              <a:gd name="connsiteY4" fmla="*/ 577969 h 1224951"/>
              <a:gd name="connsiteX5" fmla="*/ 1578634 w 1733909"/>
              <a:gd name="connsiteY5" fmla="*/ 276045 h 1224951"/>
              <a:gd name="connsiteX6" fmla="*/ 1716656 w 1733909"/>
              <a:gd name="connsiteY6" fmla="*/ 0 h 1224951"/>
              <a:gd name="connsiteX7" fmla="*/ 1733909 w 1733909"/>
              <a:gd name="connsiteY7" fmla="*/ 1224951 h 1224951"/>
              <a:gd name="connsiteX8" fmla="*/ 0 w 1733909"/>
              <a:gd name="connsiteY8" fmla="*/ 1207698 h 1224951"/>
              <a:gd name="connsiteX0" fmla="*/ 0 w 1733909"/>
              <a:gd name="connsiteY0" fmla="*/ 1207698 h 1224951"/>
              <a:gd name="connsiteX1" fmla="*/ 414068 w 1733909"/>
              <a:gd name="connsiteY1" fmla="*/ 1164566 h 1224951"/>
              <a:gd name="connsiteX2" fmla="*/ 750498 w 1733909"/>
              <a:gd name="connsiteY2" fmla="*/ 1043796 h 1224951"/>
              <a:gd name="connsiteX3" fmla="*/ 1086928 w 1733909"/>
              <a:gd name="connsiteY3" fmla="*/ 854015 h 1224951"/>
              <a:gd name="connsiteX4" fmla="*/ 1388853 w 1733909"/>
              <a:gd name="connsiteY4" fmla="*/ 577969 h 1224951"/>
              <a:gd name="connsiteX5" fmla="*/ 1578634 w 1733909"/>
              <a:gd name="connsiteY5" fmla="*/ 276045 h 1224951"/>
              <a:gd name="connsiteX6" fmla="*/ 1716656 w 1733909"/>
              <a:gd name="connsiteY6" fmla="*/ 0 h 1224951"/>
              <a:gd name="connsiteX7" fmla="*/ 1733909 w 1733909"/>
              <a:gd name="connsiteY7" fmla="*/ 1224951 h 1224951"/>
              <a:gd name="connsiteX8" fmla="*/ 0 w 1733909"/>
              <a:gd name="connsiteY8" fmla="*/ 1207698 h 1224951"/>
              <a:gd name="connsiteX0" fmla="*/ 0 w 1733909"/>
              <a:gd name="connsiteY0" fmla="*/ 1207698 h 1224951"/>
              <a:gd name="connsiteX1" fmla="*/ 414068 w 1733909"/>
              <a:gd name="connsiteY1" fmla="*/ 1164566 h 1224951"/>
              <a:gd name="connsiteX2" fmla="*/ 750498 w 1733909"/>
              <a:gd name="connsiteY2" fmla="*/ 1043796 h 1224951"/>
              <a:gd name="connsiteX3" fmla="*/ 936445 w 1733909"/>
              <a:gd name="connsiteY3" fmla="*/ 954177 h 1224951"/>
              <a:gd name="connsiteX4" fmla="*/ 1086928 w 1733909"/>
              <a:gd name="connsiteY4" fmla="*/ 854015 h 1224951"/>
              <a:gd name="connsiteX5" fmla="*/ 1388853 w 1733909"/>
              <a:gd name="connsiteY5" fmla="*/ 577969 h 1224951"/>
              <a:gd name="connsiteX6" fmla="*/ 1578634 w 1733909"/>
              <a:gd name="connsiteY6" fmla="*/ 276045 h 1224951"/>
              <a:gd name="connsiteX7" fmla="*/ 1716656 w 1733909"/>
              <a:gd name="connsiteY7" fmla="*/ 0 h 1224951"/>
              <a:gd name="connsiteX8" fmla="*/ 1733909 w 1733909"/>
              <a:gd name="connsiteY8" fmla="*/ 1224951 h 1224951"/>
              <a:gd name="connsiteX9" fmla="*/ 0 w 1733909"/>
              <a:gd name="connsiteY9" fmla="*/ 1207698 h 1224951"/>
              <a:gd name="connsiteX0" fmla="*/ 0 w 1733909"/>
              <a:gd name="connsiteY0" fmla="*/ 1207698 h 1224951"/>
              <a:gd name="connsiteX1" fmla="*/ 414068 w 1733909"/>
              <a:gd name="connsiteY1" fmla="*/ 1164566 h 1224951"/>
              <a:gd name="connsiteX2" fmla="*/ 750498 w 1733909"/>
              <a:gd name="connsiteY2" fmla="*/ 1043796 h 1224951"/>
              <a:gd name="connsiteX3" fmla="*/ 936445 w 1733909"/>
              <a:gd name="connsiteY3" fmla="*/ 954177 h 1224951"/>
              <a:gd name="connsiteX4" fmla="*/ 1086928 w 1733909"/>
              <a:gd name="connsiteY4" fmla="*/ 854015 h 1224951"/>
              <a:gd name="connsiteX5" fmla="*/ 1388853 w 1733909"/>
              <a:gd name="connsiteY5" fmla="*/ 577969 h 1224951"/>
              <a:gd name="connsiteX6" fmla="*/ 1578634 w 1733909"/>
              <a:gd name="connsiteY6" fmla="*/ 276045 h 1224951"/>
              <a:gd name="connsiteX7" fmla="*/ 1716656 w 1733909"/>
              <a:gd name="connsiteY7" fmla="*/ 0 h 1224951"/>
              <a:gd name="connsiteX8" fmla="*/ 1733909 w 1733909"/>
              <a:gd name="connsiteY8" fmla="*/ 1224951 h 1224951"/>
              <a:gd name="connsiteX9" fmla="*/ 0 w 1733909"/>
              <a:gd name="connsiteY9" fmla="*/ 1207698 h 1224951"/>
              <a:gd name="connsiteX0" fmla="*/ 0 w 1733909"/>
              <a:gd name="connsiteY0" fmla="*/ 1207698 h 1224951"/>
              <a:gd name="connsiteX1" fmla="*/ 414068 w 1733909"/>
              <a:gd name="connsiteY1" fmla="*/ 1164566 h 1224951"/>
              <a:gd name="connsiteX2" fmla="*/ 750498 w 1733909"/>
              <a:gd name="connsiteY2" fmla="*/ 1043796 h 1224951"/>
              <a:gd name="connsiteX3" fmla="*/ 936445 w 1733909"/>
              <a:gd name="connsiteY3" fmla="*/ 954177 h 1224951"/>
              <a:gd name="connsiteX4" fmla="*/ 1086928 w 1733909"/>
              <a:gd name="connsiteY4" fmla="*/ 854015 h 1224951"/>
              <a:gd name="connsiteX5" fmla="*/ 1388853 w 1733909"/>
              <a:gd name="connsiteY5" fmla="*/ 577969 h 1224951"/>
              <a:gd name="connsiteX6" fmla="*/ 1578634 w 1733909"/>
              <a:gd name="connsiteY6" fmla="*/ 276045 h 1224951"/>
              <a:gd name="connsiteX7" fmla="*/ 1716656 w 1733909"/>
              <a:gd name="connsiteY7" fmla="*/ 0 h 1224951"/>
              <a:gd name="connsiteX8" fmla="*/ 1733909 w 1733909"/>
              <a:gd name="connsiteY8" fmla="*/ 1224951 h 1224951"/>
              <a:gd name="connsiteX9" fmla="*/ 0 w 1733909"/>
              <a:gd name="connsiteY9" fmla="*/ 1207698 h 1224951"/>
              <a:gd name="connsiteX0" fmla="*/ 0 w 1733909"/>
              <a:gd name="connsiteY0" fmla="*/ 1207698 h 1224951"/>
              <a:gd name="connsiteX1" fmla="*/ 414068 w 1733909"/>
              <a:gd name="connsiteY1" fmla="*/ 1164566 h 1224951"/>
              <a:gd name="connsiteX2" fmla="*/ 750498 w 1733909"/>
              <a:gd name="connsiteY2" fmla="*/ 1043796 h 1224951"/>
              <a:gd name="connsiteX3" fmla="*/ 936445 w 1733909"/>
              <a:gd name="connsiteY3" fmla="*/ 954177 h 1224951"/>
              <a:gd name="connsiteX4" fmla="*/ 1086928 w 1733909"/>
              <a:gd name="connsiteY4" fmla="*/ 854015 h 1224951"/>
              <a:gd name="connsiteX5" fmla="*/ 1388853 w 1733909"/>
              <a:gd name="connsiteY5" fmla="*/ 577969 h 1224951"/>
              <a:gd name="connsiteX6" fmla="*/ 1578634 w 1733909"/>
              <a:gd name="connsiteY6" fmla="*/ 276045 h 1224951"/>
              <a:gd name="connsiteX7" fmla="*/ 1716656 w 1733909"/>
              <a:gd name="connsiteY7" fmla="*/ 0 h 1224951"/>
              <a:gd name="connsiteX8" fmla="*/ 1733909 w 1733909"/>
              <a:gd name="connsiteY8" fmla="*/ 1224951 h 1224951"/>
              <a:gd name="connsiteX9" fmla="*/ 0 w 1733909"/>
              <a:gd name="connsiteY9" fmla="*/ 1207698 h 1224951"/>
              <a:gd name="connsiteX0" fmla="*/ 0 w 1733909"/>
              <a:gd name="connsiteY0" fmla="*/ 1207698 h 1224951"/>
              <a:gd name="connsiteX1" fmla="*/ 414068 w 1733909"/>
              <a:gd name="connsiteY1" fmla="*/ 1164566 h 1224951"/>
              <a:gd name="connsiteX2" fmla="*/ 750498 w 1733909"/>
              <a:gd name="connsiteY2" fmla="*/ 1043796 h 1224951"/>
              <a:gd name="connsiteX3" fmla="*/ 936445 w 1733909"/>
              <a:gd name="connsiteY3" fmla="*/ 954177 h 1224951"/>
              <a:gd name="connsiteX4" fmla="*/ 1086928 w 1733909"/>
              <a:gd name="connsiteY4" fmla="*/ 854015 h 1224951"/>
              <a:gd name="connsiteX5" fmla="*/ 1388853 w 1733909"/>
              <a:gd name="connsiteY5" fmla="*/ 577969 h 1224951"/>
              <a:gd name="connsiteX6" fmla="*/ 1578634 w 1733909"/>
              <a:gd name="connsiteY6" fmla="*/ 276045 h 1224951"/>
              <a:gd name="connsiteX7" fmla="*/ 1716656 w 1733909"/>
              <a:gd name="connsiteY7" fmla="*/ 0 h 1224951"/>
              <a:gd name="connsiteX8" fmla="*/ 1733909 w 1733909"/>
              <a:gd name="connsiteY8" fmla="*/ 1224951 h 1224951"/>
              <a:gd name="connsiteX9" fmla="*/ 0 w 1733909"/>
              <a:gd name="connsiteY9" fmla="*/ 1207698 h 1224951"/>
              <a:gd name="connsiteX0" fmla="*/ 0 w 1733909"/>
              <a:gd name="connsiteY0" fmla="*/ 1207698 h 1224951"/>
              <a:gd name="connsiteX1" fmla="*/ 414068 w 1733909"/>
              <a:gd name="connsiteY1" fmla="*/ 1164566 h 1224951"/>
              <a:gd name="connsiteX2" fmla="*/ 750498 w 1733909"/>
              <a:gd name="connsiteY2" fmla="*/ 1043796 h 1224951"/>
              <a:gd name="connsiteX3" fmla="*/ 936445 w 1733909"/>
              <a:gd name="connsiteY3" fmla="*/ 954177 h 1224951"/>
              <a:gd name="connsiteX4" fmla="*/ 1086928 w 1733909"/>
              <a:gd name="connsiteY4" fmla="*/ 854015 h 1224951"/>
              <a:gd name="connsiteX5" fmla="*/ 1388853 w 1733909"/>
              <a:gd name="connsiteY5" fmla="*/ 577969 h 1224951"/>
              <a:gd name="connsiteX6" fmla="*/ 1578634 w 1733909"/>
              <a:gd name="connsiteY6" fmla="*/ 276045 h 1224951"/>
              <a:gd name="connsiteX7" fmla="*/ 1716656 w 1733909"/>
              <a:gd name="connsiteY7" fmla="*/ 0 h 1224951"/>
              <a:gd name="connsiteX8" fmla="*/ 1733909 w 1733909"/>
              <a:gd name="connsiteY8" fmla="*/ 1224951 h 1224951"/>
              <a:gd name="connsiteX9" fmla="*/ 0 w 1733909"/>
              <a:gd name="connsiteY9" fmla="*/ 1207698 h 1224951"/>
              <a:gd name="connsiteX0" fmla="*/ 0 w 1733909"/>
              <a:gd name="connsiteY0" fmla="*/ 1207698 h 1224951"/>
              <a:gd name="connsiteX1" fmla="*/ 414068 w 1733909"/>
              <a:gd name="connsiteY1" fmla="*/ 1164566 h 1224951"/>
              <a:gd name="connsiteX2" fmla="*/ 750498 w 1733909"/>
              <a:gd name="connsiteY2" fmla="*/ 1043796 h 1224951"/>
              <a:gd name="connsiteX3" fmla="*/ 936445 w 1733909"/>
              <a:gd name="connsiteY3" fmla="*/ 954177 h 1224951"/>
              <a:gd name="connsiteX4" fmla="*/ 1086928 w 1733909"/>
              <a:gd name="connsiteY4" fmla="*/ 854015 h 1224951"/>
              <a:gd name="connsiteX5" fmla="*/ 1388853 w 1733909"/>
              <a:gd name="connsiteY5" fmla="*/ 577969 h 1224951"/>
              <a:gd name="connsiteX6" fmla="*/ 1578634 w 1733909"/>
              <a:gd name="connsiteY6" fmla="*/ 276045 h 1224951"/>
              <a:gd name="connsiteX7" fmla="*/ 1716656 w 1733909"/>
              <a:gd name="connsiteY7" fmla="*/ 0 h 1224951"/>
              <a:gd name="connsiteX8" fmla="*/ 1733909 w 1733909"/>
              <a:gd name="connsiteY8" fmla="*/ 1224951 h 1224951"/>
              <a:gd name="connsiteX9" fmla="*/ 0 w 1733909"/>
              <a:gd name="connsiteY9" fmla="*/ 1207698 h 1224951"/>
              <a:gd name="connsiteX0" fmla="*/ 0 w 1733909"/>
              <a:gd name="connsiteY0" fmla="*/ 1207698 h 1224951"/>
              <a:gd name="connsiteX1" fmla="*/ 414068 w 1733909"/>
              <a:gd name="connsiteY1" fmla="*/ 1164566 h 1224951"/>
              <a:gd name="connsiteX2" fmla="*/ 750498 w 1733909"/>
              <a:gd name="connsiteY2" fmla="*/ 1043796 h 1224951"/>
              <a:gd name="connsiteX3" fmla="*/ 936445 w 1733909"/>
              <a:gd name="connsiteY3" fmla="*/ 954177 h 1224951"/>
              <a:gd name="connsiteX4" fmla="*/ 1086928 w 1733909"/>
              <a:gd name="connsiteY4" fmla="*/ 854015 h 1224951"/>
              <a:gd name="connsiteX5" fmla="*/ 1388853 w 1733909"/>
              <a:gd name="connsiteY5" fmla="*/ 577969 h 1224951"/>
              <a:gd name="connsiteX6" fmla="*/ 1578634 w 1733909"/>
              <a:gd name="connsiteY6" fmla="*/ 276045 h 1224951"/>
              <a:gd name="connsiteX7" fmla="*/ 1716656 w 1733909"/>
              <a:gd name="connsiteY7" fmla="*/ 0 h 1224951"/>
              <a:gd name="connsiteX8" fmla="*/ 1733909 w 1733909"/>
              <a:gd name="connsiteY8" fmla="*/ 1224951 h 1224951"/>
              <a:gd name="connsiteX9" fmla="*/ 0 w 1733909"/>
              <a:gd name="connsiteY9" fmla="*/ 1207698 h 1224951"/>
              <a:gd name="connsiteX0" fmla="*/ 0 w 1733909"/>
              <a:gd name="connsiteY0" fmla="*/ 1207698 h 1224951"/>
              <a:gd name="connsiteX1" fmla="*/ 414068 w 1733909"/>
              <a:gd name="connsiteY1" fmla="*/ 1164566 h 1224951"/>
              <a:gd name="connsiteX2" fmla="*/ 750498 w 1733909"/>
              <a:gd name="connsiteY2" fmla="*/ 1043796 h 1224951"/>
              <a:gd name="connsiteX3" fmla="*/ 936445 w 1733909"/>
              <a:gd name="connsiteY3" fmla="*/ 954177 h 1224951"/>
              <a:gd name="connsiteX4" fmla="*/ 1086928 w 1733909"/>
              <a:gd name="connsiteY4" fmla="*/ 854015 h 1224951"/>
              <a:gd name="connsiteX5" fmla="*/ 1388853 w 1733909"/>
              <a:gd name="connsiteY5" fmla="*/ 577969 h 1224951"/>
              <a:gd name="connsiteX6" fmla="*/ 1578634 w 1733909"/>
              <a:gd name="connsiteY6" fmla="*/ 276045 h 1224951"/>
              <a:gd name="connsiteX7" fmla="*/ 1716656 w 1733909"/>
              <a:gd name="connsiteY7" fmla="*/ 0 h 1224951"/>
              <a:gd name="connsiteX8" fmla="*/ 1733909 w 1733909"/>
              <a:gd name="connsiteY8" fmla="*/ 1224951 h 1224951"/>
              <a:gd name="connsiteX9" fmla="*/ 0 w 1733909"/>
              <a:gd name="connsiteY9" fmla="*/ 1207698 h 1224951"/>
              <a:gd name="connsiteX0" fmla="*/ 0 w 1733909"/>
              <a:gd name="connsiteY0" fmla="*/ 1207698 h 1224951"/>
              <a:gd name="connsiteX1" fmla="*/ 414068 w 1733909"/>
              <a:gd name="connsiteY1" fmla="*/ 1164566 h 1224951"/>
              <a:gd name="connsiteX2" fmla="*/ 750498 w 1733909"/>
              <a:gd name="connsiteY2" fmla="*/ 1043796 h 1224951"/>
              <a:gd name="connsiteX3" fmla="*/ 936445 w 1733909"/>
              <a:gd name="connsiteY3" fmla="*/ 954177 h 1224951"/>
              <a:gd name="connsiteX4" fmla="*/ 1086928 w 1733909"/>
              <a:gd name="connsiteY4" fmla="*/ 854015 h 1224951"/>
              <a:gd name="connsiteX5" fmla="*/ 1388853 w 1733909"/>
              <a:gd name="connsiteY5" fmla="*/ 577969 h 1224951"/>
              <a:gd name="connsiteX6" fmla="*/ 1578634 w 1733909"/>
              <a:gd name="connsiteY6" fmla="*/ 276045 h 1224951"/>
              <a:gd name="connsiteX7" fmla="*/ 1716656 w 1733909"/>
              <a:gd name="connsiteY7" fmla="*/ 0 h 1224951"/>
              <a:gd name="connsiteX8" fmla="*/ 1733909 w 1733909"/>
              <a:gd name="connsiteY8" fmla="*/ 1224951 h 1224951"/>
              <a:gd name="connsiteX9" fmla="*/ 0 w 1733909"/>
              <a:gd name="connsiteY9" fmla="*/ 1207698 h 1224951"/>
              <a:gd name="connsiteX0" fmla="*/ 0 w 1733909"/>
              <a:gd name="connsiteY0" fmla="*/ 1207698 h 1224951"/>
              <a:gd name="connsiteX1" fmla="*/ 414068 w 1733909"/>
              <a:gd name="connsiteY1" fmla="*/ 1164566 h 1224951"/>
              <a:gd name="connsiteX2" fmla="*/ 750498 w 1733909"/>
              <a:gd name="connsiteY2" fmla="*/ 1043796 h 1224951"/>
              <a:gd name="connsiteX3" fmla="*/ 936445 w 1733909"/>
              <a:gd name="connsiteY3" fmla="*/ 954177 h 1224951"/>
              <a:gd name="connsiteX4" fmla="*/ 1086928 w 1733909"/>
              <a:gd name="connsiteY4" fmla="*/ 854015 h 1224951"/>
              <a:gd name="connsiteX5" fmla="*/ 1388853 w 1733909"/>
              <a:gd name="connsiteY5" fmla="*/ 577969 h 1224951"/>
              <a:gd name="connsiteX6" fmla="*/ 1578634 w 1733909"/>
              <a:gd name="connsiteY6" fmla="*/ 276045 h 1224951"/>
              <a:gd name="connsiteX7" fmla="*/ 1716656 w 1733909"/>
              <a:gd name="connsiteY7" fmla="*/ 0 h 1224951"/>
              <a:gd name="connsiteX8" fmla="*/ 1733909 w 1733909"/>
              <a:gd name="connsiteY8" fmla="*/ 1224951 h 1224951"/>
              <a:gd name="connsiteX9" fmla="*/ 0 w 1733909"/>
              <a:gd name="connsiteY9" fmla="*/ 1207698 h 1224951"/>
              <a:gd name="connsiteX0" fmla="*/ 0 w 1733909"/>
              <a:gd name="connsiteY0" fmla="*/ 1207698 h 1273084"/>
              <a:gd name="connsiteX1" fmla="*/ 414068 w 1733909"/>
              <a:gd name="connsiteY1" fmla="*/ 1164566 h 1273084"/>
              <a:gd name="connsiteX2" fmla="*/ 750498 w 1733909"/>
              <a:gd name="connsiteY2" fmla="*/ 1043796 h 1273084"/>
              <a:gd name="connsiteX3" fmla="*/ 936445 w 1733909"/>
              <a:gd name="connsiteY3" fmla="*/ 954177 h 1273084"/>
              <a:gd name="connsiteX4" fmla="*/ 1086928 w 1733909"/>
              <a:gd name="connsiteY4" fmla="*/ 854015 h 1273084"/>
              <a:gd name="connsiteX5" fmla="*/ 1388853 w 1733909"/>
              <a:gd name="connsiteY5" fmla="*/ 577969 h 1273084"/>
              <a:gd name="connsiteX6" fmla="*/ 1578634 w 1733909"/>
              <a:gd name="connsiteY6" fmla="*/ 276045 h 1273084"/>
              <a:gd name="connsiteX7" fmla="*/ 1716656 w 1733909"/>
              <a:gd name="connsiteY7" fmla="*/ 0 h 1273084"/>
              <a:gd name="connsiteX8" fmla="*/ 1733909 w 1733909"/>
              <a:gd name="connsiteY8" fmla="*/ 1224951 h 1273084"/>
              <a:gd name="connsiteX9" fmla="*/ 0 w 1733909"/>
              <a:gd name="connsiteY9" fmla="*/ 1207698 h 1273084"/>
              <a:gd name="connsiteX0" fmla="*/ 0 w 1733909"/>
              <a:gd name="connsiteY0" fmla="*/ 1207698 h 1273084"/>
              <a:gd name="connsiteX1" fmla="*/ 414068 w 1733909"/>
              <a:gd name="connsiteY1" fmla="*/ 1164566 h 1273084"/>
              <a:gd name="connsiteX2" fmla="*/ 750498 w 1733909"/>
              <a:gd name="connsiteY2" fmla="*/ 1043796 h 1273084"/>
              <a:gd name="connsiteX3" fmla="*/ 936445 w 1733909"/>
              <a:gd name="connsiteY3" fmla="*/ 954177 h 1273084"/>
              <a:gd name="connsiteX4" fmla="*/ 1086928 w 1733909"/>
              <a:gd name="connsiteY4" fmla="*/ 854015 h 1273084"/>
              <a:gd name="connsiteX5" fmla="*/ 1388853 w 1733909"/>
              <a:gd name="connsiteY5" fmla="*/ 577969 h 1273084"/>
              <a:gd name="connsiteX6" fmla="*/ 1578634 w 1733909"/>
              <a:gd name="connsiteY6" fmla="*/ 276045 h 1273084"/>
              <a:gd name="connsiteX7" fmla="*/ 1716656 w 1733909"/>
              <a:gd name="connsiteY7" fmla="*/ 0 h 1273084"/>
              <a:gd name="connsiteX8" fmla="*/ 1733909 w 1733909"/>
              <a:gd name="connsiteY8" fmla="*/ 1224951 h 1273084"/>
              <a:gd name="connsiteX9" fmla="*/ 0 w 1733909"/>
              <a:gd name="connsiteY9" fmla="*/ 1207698 h 1273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33909" h="1273084">
                <a:moveTo>
                  <a:pt x="0" y="1207698"/>
                </a:moveTo>
                <a:cubicBezTo>
                  <a:pt x="24054" y="1249643"/>
                  <a:pt x="212545" y="1204343"/>
                  <a:pt x="414068" y="1164566"/>
                </a:cubicBezTo>
                <a:cubicBezTo>
                  <a:pt x="653451" y="1080099"/>
                  <a:pt x="550653" y="1102743"/>
                  <a:pt x="750498" y="1043796"/>
                </a:cubicBezTo>
                <a:cubicBezTo>
                  <a:pt x="932811" y="951581"/>
                  <a:pt x="689873" y="1074707"/>
                  <a:pt x="936445" y="954177"/>
                </a:cubicBezTo>
                <a:cubicBezTo>
                  <a:pt x="1132217" y="839997"/>
                  <a:pt x="865477" y="986566"/>
                  <a:pt x="1086928" y="854015"/>
                </a:cubicBezTo>
                <a:cubicBezTo>
                  <a:pt x="1333620" y="635000"/>
                  <a:pt x="1288211" y="669984"/>
                  <a:pt x="1388853" y="577969"/>
                </a:cubicBezTo>
                <a:lnTo>
                  <a:pt x="1578634" y="276045"/>
                </a:lnTo>
                <a:lnTo>
                  <a:pt x="1716656" y="0"/>
                </a:lnTo>
                <a:lnTo>
                  <a:pt x="1733909" y="1224951"/>
                </a:lnTo>
                <a:cubicBezTo>
                  <a:pt x="1155939" y="1219200"/>
                  <a:pt x="579295" y="1273084"/>
                  <a:pt x="0" y="1207698"/>
                </a:cubicBezTo>
                <a:close/>
              </a:path>
            </a:pathLst>
          </a:custGeom>
          <a:solidFill>
            <a:srgbClr val="71ADD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3"/>
                </a:solidFill>
              </a:rPr>
              <a:t>Example: Finding Area Under the Standard Normal Curve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Find the area under the standard normal curve to the left of </a:t>
            </a:r>
            <a:r>
              <a:rPr lang="en-US" i="1" dirty="0" smtClean="0"/>
              <a:t>z</a:t>
            </a:r>
            <a:r>
              <a:rPr lang="en-US" dirty="0" smtClean="0"/>
              <a:t> = </a:t>
            </a:r>
            <a:r>
              <a:rPr lang="en-US" dirty="0" smtClean="0">
                <a:sym typeface="Symbol" pitchFamily="18" charset="2"/>
              </a:rPr>
              <a:t>-0.99.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97348" name="Rectangle 4"/>
          <p:cNvSpPr>
            <a:spLocks noChangeArrowheads="1"/>
          </p:cNvSpPr>
          <p:nvPr/>
        </p:nvSpPr>
        <p:spPr bwMode="auto">
          <a:xfrm>
            <a:off x="914400" y="5334000"/>
            <a:ext cx="7315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</a:rPr>
              <a:t>From the Standard Normal Table, the area is equal to 0.1611.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447800" y="2613025"/>
            <a:ext cx="6248400" cy="2568575"/>
            <a:chOff x="1447800" y="2613580"/>
            <a:chExt cx="6248400" cy="2568020"/>
          </a:xfrm>
        </p:grpSpPr>
        <p:sp>
          <p:nvSpPr>
            <p:cNvPr id="65549" name="Line 8"/>
            <p:cNvSpPr>
              <a:spLocks noChangeShapeType="1"/>
            </p:cNvSpPr>
            <p:nvPr/>
          </p:nvSpPr>
          <p:spPr bwMode="auto">
            <a:xfrm>
              <a:off x="1447800" y="4736068"/>
              <a:ext cx="57912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65550" name="Rectangle 9"/>
            <p:cNvSpPr>
              <a:spLocks noChangeArrowheads="1"/>
            </p:cNvSpPr>
            <p:nvPr/>
          </p:nvSpPr>
          <p:spPr bwMode="auto">
            <a:xfrm>
              <a:off x="3170940" y="4812268"/>
              <a:ext cx="71526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  <a:sym typeface="Symbol" pitchFamily="18" charset="2"/>
                </a:rPr>
                <a:t>0.99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65551" name="Rectangle 10"/>
            <p:cNvSpPr>
              <a:spLocks noChangeArrowheads="1"/>
            </p:cNvSpPr>
            <p:nvPr/>
          </p:nvSpPr>
          <p:spPr bwMode="auto">
            <a:xfrm>
              <a:off x="4095480" y="4812268"/>
              <a:ext cx="3577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 0</a:t>
              </a:r>
            </a:p>
          </p:txBody>
        </p:sp>
        <p:sp>
          <p:nvSpPr>
            <p:cNvPr id="65552" name="Line 11"/>
            <p:cNvSpPr>
              <a:spLocks noChangeShapeType="1"/>
            </p:cNvSpPr>
            <p:nvPr/>
          </p:nvSpPr>
          <p:spPr bwMode="auto">
            <a:xfrm>
              <a:off x="3581400" y="4682093"/>
              <a:ext cx="0" cy="200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65553" name="Line 12"/>
            <p:cNvSpPr>
              <a:spLocks noChangeShapeType="1"/>
            </p:cNvSpPr>
            <p:nvPr/>
          </p:nvSpPr>
          <p:spPr bwMode="auto">
            <a:xfrm>
              <a:off x="4289425" y="4650343"/>
              <a:ext cx="0" cy="200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65554" name="Text Box 13"/>
            <p:cNvSpPr txBox="1">
              <a:spLocks noChangeArrowheads="1"/>
            </p:cNvSpPr>
            <p:nvPr/>
          </p:nvSpPr>
          <p:spPr bwMode="auto">
            <a:xfrm>
              <a:off x="7243762" y="4564558"/>
              <a:ext cx="4524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1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65555" name="Freeform 14"/>
            <p:cNvSpPr>
              <a:spLocks/>
            </p:cNvSpPr>
            <p:nvPr/>
          </p:nvSpPr>
          <p:spPr bwMode="auto">
            <a:xfrm>
              <a:off x="1600200" y="2613580"/>
              <a:ext cx="5318125" cy="2122488"/>
            </a:xfrm>
            <a:custGeom>
              <a:avLst/>
              <a:gdLst>
                <a:gd name="T0" fmla="*/ 0 w 3350"/>
                <a:gd name="T1" fmla="*/ 2147483647 h 1271"/>
                <a:gd name="T2" fmla="*/ 2147483647 w 3350"/>
                <a:gd name="T3" fmla="*/ 2147483647 h 1271"/>
                <a:gd name="T4" fmla="*/ 2147483647 w 3350"/>
                <a:gd name="T5" fmla="*/ 2147483647 h 1271"/>
                <a:gd name="T6" fmla="*/ 2147483647 w 3350"/>
                <a:gd name="T7" fmla="*/ 2147483647 h 1271"/>
                <a:gd name="T8" fmla="*/ 2147483647 w 3350"/>
                <a:gd name="T9" fmla="*/ 2147483647 h 1271"/>
                <a:gd name="T10" fmla="*/ 2147483647 w 3350"/>
                <a:gd name="T11" fmla="*/ 2147483647 h 1271"/>
                <a:gd name="T12" fmla="*/ 2147483647 w 3350"/>
                <a:gd name="T13" fmla="*/ 2147483647 h 1271"/>
                <a:gd name="T14" fmla="*/ 2147483647 w 3350"/>
                <a:gd name="T15" fmla="*/ 2147483647 h 1271"/>
                <a:gd name="T16" fmla="*/ 2147483647 w 3350"/>
                <a:gd name="T17" fmla="*/ 2147483647 h 1271"/>
                <a:gd name="T18" fmla="*/ 2147483647 w 3350"/>
                <a:gd name="T19" fmla="*/ 2147483647 h 1271"/>
                <a:gd name="T20" fmla="*/ 2147483647 w 3350"/>
                <a:gd name="T21" fmla="*/ 2147483647 h 1271"/>
                <a:gd name="T22" fmla="*/ 2147483647 w 3350"/>
                <a:gd name="T23" fmla="*/ 2147483647 h 1271"/>
                <a:gd name="T24" fmla="*/ 2147483647 w 3350"/>
                <a:gd name="T25" fmla="*/ 2147483647 h 1271"/>
                <a:gd name="T26" fmla="*/ 2147483647 w 3350"/>
                <a:gd name="T27" fmla="*/ 2147483647 h 1271"/>
                <a:gd name="T28" fmla="*/ 2147483647 w 3350"/>
                <a:gd name="T29" fmla="*/ 2147483647 h 1271"/>
                <a:gd name="T30" fmla="*/ 2147483647 w 3350"/>
                <a:gd name="T31" fmla="*/ 2147483647 h 1271"/>
                <a:gd name="T32" fmla="*/ 2147483647 w 3350"/>
                <a:gd name="T33" fmla="*/ 2147483647 h 1271"/>
                <a:gd name="T34" fmla="*/ 2147483647 w 3350"/>
                <a:gd name="T35" fmla="*/ 2147483647 h 1271"/>
                <a:gd name="T36" fmla="*/ 2147483647 w 3350"/>
                <a:gd name="T37" fmla="*/ 2147483647 h 1271"/>
                <a:gd name="T38" fmla="*/ 2147483647 w 3350"/>
                <a:gd name="T39" fmla="*/ 2147483647 h 1271"/>
                <a:gd name="T40" fmla="*/ 2147483647 w 3350"/>
                <a:gd name="T41" fmla="*/ 2147483647 h 1271"/>
                <a:gd name="T42" fmla="*/ 2147483647 w 3350"/>
                <a:gd name="T43" fmla="*/ 2147483647 h 1271"/>
                <a:gd name="T44" fmla="*/ 2147483647 w 3350"/>
                <a:gd name="T45" fmla="*/ 2147483647 h 1271"/>
                <a:gd name="T46" fmla="*/ 2147483647 w 3350"/>
                <a:gd name="T47" fmla="*/ 2147483647 h 1271"/>
                <a:gd name="T48" fmla="*/ 2147483647 w 3350"/>
                <a:gd name="T49" fmla="*/ 2147483647 h 1271"/>
                <a:gd name="T50" fmla="*/ 2147483647 w 3350"/>
                <a:gd name="T51" fmla="*/ 2147483647 h 1271"/>
                <a:gd name="T52" fmla="*/ 2147483647 w 3350"/>
                <a:gd name="T53" fmla="*/ 2147483647 h 1271"/>
                <a:gd name="T54" fmla="*/ 2147483647 w 3350"/>
                <a:gd name="T55" fmla="*/ 2147483647 h 1271"/>
                <a:gd name="T56" fmla="*/ 2147483647 w 3350"/>
                <a:gd name="T57" fmla="*/ 2147483647 h 1271"/>
                <a:gd name="T58" fmla="*/ 2147483647 w 3350"/>
                <a:gd name="T59" fmla="*/ 2147483647 h 1271"/>
                <a:gd name="T60" fmla="*/ 2147483647 w 3350"/>
                <a:gd name="T61" fmla="*/ 2147483647 h 1271"/>
                <a:gd name="T62" fmla="*/ 2147483647 w 3350"/>
                <a:gd name="T63" fmla="*/ 2147483647 h 1271"/>
                <a:gd name="T64" fmla="*/ 2147483647 w 3350"/>
                <a:gd name="T65" fmla="*/ 2147483647 h 1271"/>
                <a:gd name="T66" fmla="*/ 0 w 3350"/>
                <a:gd name="T67" fmla="*/ 2147483647 h 12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350"/>
                <a:gd name="T103" fmla="*/ 0 h 1271"/>
                <a:gd name="T104" fmla="*/ 3350 w 3350"/>
                <a:gd name="T105" fmla="*/ 1271 h 127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350" h="1271">
                  <a:moveTo>
                    <a:pt x="0" y="1271"/>
                  </a:moveTo>
                  <a:lnTo>
                    <a:pt x="69" y="1262"/>
                  </a:lnTo>
                  <a:lnTo>
                    <a:pt x="130" y="1257"/>
                  </a:lnTo>
                  <a:cubicBezTo>
                    <a:pt x="185" y="1251"/>
                    <a:pt x="321" y="1244"/>
                    <a:pt x="399" y="1229"/>
                  </a:cubicBezTo>
                  <a:cubicBezTo>
                    <a:pt x="476" y="1215"/>
                    <a:pt x="525" y="1198"/>
                    <a:pt x="594" y="1170"/>
                  </a:cubicBezTo>
                  <a:cubicBezTo>
                    <a:pt x="662" y="1142"/>
                    <a:pt x="753" y="1094"/>
                    <a:pt x="810" y="1061"/>
                  </a:cubicBezTo>
                  <a:cubicBezTo>
                    <a:pt x="868" y="1027"/>
                    <a:pt x="902" y="998"/>
                    <a:pt x="938" y="967"/>
                  </a:cubicBezTo>
                  <a:cubicBezTo>
                    <a:pt x="975" y="936"/>
                    <a:pt x="1005" y="902"/>
                    <a:pt x="1029" y="875"/>
                  </a:cubicBezTo>
                  <a:cubicBezTo>
                    <a:pt x="1053" y="848"/>
                    <a:pt x="1060" y="838"/>
                    <a:pt x="1083" y="804"/>
                  </a:cubicBezTo>
                  <a:lnTo>
                    <a:pt x="1172" y="667"/>
                  </a:lnTo>
                  <a:lnTo>
                    <a:pt x="1226" y="566"/>
                  </a:lnTo>
                  <a:lnTo>
                    <a:pt x="1278" y="456"/>
                  </a:lnTo>
                  <a:lnTo>
                    <a:pt x="1330" y="346"/>
                  </a:lnTo>
                  <a:lnTo>
                    <a:pt x="1395" y="223"/>
                  </a:lnTo>
                  <a:cubicBezTo>
                    <a:pt x="1421" y="181"/>
                    <a:pt x="1452" y="129"/>
                    <a:pt x="1483" y="95"/>
                  </a:cubicBezTo>
                  <a:cubicBezTo>
                    <a:pt x="1514" y="62"/>
                    <a:pt x="1550" y="38"/>
                    <a:pt x="1581" y="22"/>
                  </a:cubicBezTo>
                  <a:cubicBezTo>
                    <a:pt x="1612" y="7"/>
                    <a:pt x="1640" y="4"/>
                    <a:pt x="1671" y="2"/>
                  </a:cubicBezTo>
                  <a:cubicBezTo>
                    <a:pt x="1701" y="1"/>
                    <a:pt x="1731" y="0"/>
                    <a:pt x="1764" y="12"/>
                  </a:cubicBezTo>
                  <a:cubicBezTo>
                    <a:pt x="1798" y="24"/>
                    <a:pt x="1838" y="42"/>
                    <a:pt x="1871" y="76"/>
                  </a:cubicBezTo>
                  <a:cubicBezTo>
                    <a:pt x="1904" y="110"/>
                    <a:pt x="1926" y="155"/>
                    <a:pt x="1960" y="216"/>
                  </a:cubicBezTo>
                  <a:cubicBezTo>
                    <a:pt x="1994" y="277"/>
                    <a:pt x="2045" y="385"/>
                    <a:pt x="2072" y="443"/>
                  </a:cubicBezTo>
                  <a:cubicBezTo>
                    <a:pt x="2099" y="501"/>
                    <a:pt x="2100" y="514"/>
                    <a:pt x="2124" y="562"/>
                  </a:cubicBezTo>
                  <a:cubicBezTo>
                    <a:pt x="2148" y="610"/>
                    <a:pt x="2186" y="683"/>
                    <a:pt x="2214" y="730"/>
                  </a:cubicBezTo>
                  <a:lnTo>
                    <a:pt x="2293" y="845"/>
                  </a:lnTo>
                  <a:cubicBezTo>
                    <a:pt x="2315" y="876"/>
                    <a:pt x="2329" y="890"/>
                    <a:pt x="2349" y="911"/>
                  </a:cubicBezTo>
                  <a:cubicBezTo>
                    <a:pt x="2369" y="933"/>
                    <a:pt x="2384" y="949"/>
                    <a:pt x="2414" y="973"/>
                  </a:cubicBezTo>
                  <a:cubicBezTo>
                    <a:pt x="2444" y="998"/>
                    <a:pt x="2492" y="1037"/>
                    <a:pt x="2528" y="1061"/>
                  </a:cubicBezTo>
                  <a:lnTo>
                    <a:pt x="2630" y="1115"/>
                  </a:lnTo>
                  <a:lnTo>
                    <a:pt x="2735" y="1161"/>
                  </a:lnTo>
                  <a:lnTo>
                    <a:pt x="2839" y="1194"/>
                  </a:lnTo>
                  <a:cubicBezTo>
                    <a:pt x="2886" y="1207"/>
                    <a:pt x="2954" y="1229"/>
                    <a:pt x="3014" y="1240"/>
                  </a:cubicBezTo>
                  <a:cubicBezTo>
                    <a:pt x="3075" y="1251"/>
                    <a:pt x="3147" y="1253"/>
                    <a:pt x="3203" y="1257"/>
                  </a:cubicBezTo>
                  <a:lnTo>
                    <a:pt x="3350" y="1266"/>
                  </a:lnTo>
                  <a:lnTo>
                    <a:pt x="0" y="1271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524000" y="3962400"/>
            <a:ext cx="2057400" cy="461963"/>
            <a:chOff x="1524000" y="3962400"/>
            <a:chExt cx="2057400" cy="461665"/>
          </a:xfrm>
        </p:grpSpPr>
        <p:sp>
          <p:nvSpPr>
            <p:cNvPr id="18" name="TextBox 17"/>
            <p:cNvSpPr txBox="1"/>
            <p:nvPr/>
          </p:nvSpPr>
          <p:spPr>
            <a:xfrm>
              <a:off x="1676400" y="3962400"/>
              <a:ext cx="1295400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chemeClr val="accent2"/>
                  </a:solidFill>
                  <a:latin typeface="+mn-lt"/>
                  <a:cs typeface="+mn-cs"/>
                </a:rPr>
                <a:t>0.1611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1524000" y="4419305"/>
              <a:ext cx="2057400" cy="1587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685800" y="2667000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3"/>
                </a:solidFill>
                <a:latin typeface="+mn-lt"/>
                <a:cs typeface="+mn-cs"/>
              </a:rPr>
              <a:t>Solution: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5DF71C-59F0-4C24-9148-250CAC5CFDA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697348" grpId="0"/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3"/>
                </a:solidFill>
              </a:rPr>
              <a:t>Example: Finding Area Under the Standard Normal Curve</a:t>
            </a:r>
            <a:endParaRPr lang="en-US" dirty="0" smtClean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Find the area under the standard normal curve to the right of </a:t>
            </a:r>
            <a:r>
              <a:rPr lang="en-US" i="1" dirty="0" smtClean="0"/>
              <a:t>z</a:t>
            </a:r>
            <a:r>
              <a:rPr lang="en-US" dirty="0" smtClean="0"/>
              <a:t> = </a:t>
            </a:r>
            <a:r>
              <a:rPr lang="en-US" dirty="0" smtClean="0">
                <a:sym typeface="Symbol" pitchFamily="18" charset="2"/>
              </a:rPr>
              <a:t>1.06.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99396" name="Rectangle 4"/>
          <p:cNvSpPr>
            <a:spLocks noChangeArrowheads="1"/>
          </p:cNvSpPr>
          <p:nvPr/>
        </p:nvSpPr>
        <p:spPr bwMode="auto">
          <a:xfrm>
            <a:off x="457200" y="5410200"/>
            <a:ext cx="7848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</a:rPr>
              <a:t>From the Standard Normal Table, the area is equal to 0.1446.</a:t>
            </a:r>
          </a:p>
        </p:txBody>
      </p:sp>
      <p:sp>
        <p:nvSpPr>
          <p:cNvPr id="699398" name="Freeform 6"/>
          <p:cNvSpPr>
            <a:spLocks/>
          </p:cNvSpPr>
          <p:nvPr/>
        </p:nvSpPr>
        <p:spPr bwMode="auto">
          <a:xfrm>
            <a:off x="4940300" y="3759200"/>
            <a:ext cx="1903413" cy="1111250"/>
          </a:xfrm>
          <a:custGeom>
            <a:avLst/>
            <a:gdLst>
              <a:gd name="T0" fmla="*/ 2147483647 w 1199"/>
              <a:gd name="T1" fmla="*/ 2147483647 h 692"/>
              <a:gd name="T2" fmla="*/ 0 w 1199"/>
              <a:gd name="T3" fmla="*/ 0 h 692"/>
              <a:gd name="T4" fmla="*/ 2147483647 w 1199"/>
              <a:gd name="T5" fmla="*/ 2147483647 h 692"/>
              <a:gd name="T6" fmla="*/ 2147483647 w 1199"/>
              <a:gd name="T7" fmla="*/ 2147483647 h 692"/>
              <a:gd name="T8" fmla="*/ 2147483647 w 1199"/>
              <a:gd name="T9" fmla="*/ 2147483647 h 692"/>
              <a:gd name="T10" fmla="*/ 2147483647 w 1199"/>
              <a:gd name="T11" fmla="*/ 2147483647 h 692"/>
              <a:gd name="T12" fmla="*/ 2147483647 w 1199"/>
              <a:gd name="T13" fmla="*/ 2147483647 h 692"/>
              <a:gd name="T14" fmla="*/ 2147483647 w 1199"/>
              <a:gd name="T15" fmla="*/ 2147483647 h 692"/>
              <a:gd name="T16" fmla="*/ 2147483647 w 1199"/>
              <a:gd name="T17" fmla="*/ 2147483647 h 692"/>
              <a:gd name="T18" fmla="*/ 2147483647 w 1199"/>
              <a:gd name="T19" fmla="*/ 2147483647 h 692"/>
              <a:gd name="T20" fmla="*/ 2147483647 w 1199"/>
              <a:gd name="T21" fmla="*/ 2147483647 h 692"/>
              <a:gd name="T22" fmla="*/ 2147483647 w 1199"/>
              <a:gd name="T23" fmla="*/ 2147483647 h 692"/>
              <a:gd name="T24" fmla="*/ 2147483647 w 1199"/>
              <a:gd name="T25" fmla="*/ 2147483647 h 692"/>
              <a:gd name="T26" fmla="*/ 2147483647 w 1199"/>
              <a:gd name="T27" fmla="*/ 2147483647 h 692"/>
              <a:gd name="T28" fmla="*/ 2147483647 w 1199"/>
              <a:gd name="T29" fmla="*/ 2147483647 h 69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199"/>
              <a:gd name="T46" fmla="*/ 0 h 692"/>
              <a:gd name="T47" fmla="*/ 1199 w 1199"/>
              <a:gd name="T48" fmla="*/ 692 h 69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199" h="692">
                <a:moveTo>
                  <a:pt x="17" y="692"/>
                </a:moveTo>
                <a:lnTo>
                  <a:pt x="0" y="0"/>
                </a:lnTo>
                <a:lnTo>
                  <a:pt x="46" y="104"/>
                </a:lnTo>
                <a:lnTo>
                  <a:pt x="89" y="167"/>
                </a:lnTo>
                <a:lnTo>
                  <a:pt x="165" y="279"/>
                </a:lnTo>
                <a:lnTo>
                  <a:pt x="220" y="344"/>
                </a:lnTo>
                <a:lnTo>
                  <a:pt x="284" y="404"/>
                </a:lnTo>
                <a:lnTo>
                  <a:pt x="396" y="490"/>
                </a:lnTo>
                <a:lnTo>
                  <a:pt x="495" y="543"/>
                </a:lnTo>
                <a:lnTo>
                  <a:pt x="597" y="588"/>
                </a:lnTo>
                <a:lnTo>
                  <a:pt x="699" y="620"/>
                </a:lnTo>
                <a:lnTo>
                  <a:pt x="835" y="660"/>
                </a:lnTo>
                <a:lnTo>
                  <a:pt x="1055" y="683"/>
                </a:lnTo>
                <a:lnTo>
                  <a:pt x="1199" y="692"/>
                </a:lnTo>
                <a:lnTo>
                  <a:pt x="17" y="692"/>
                </a:lnTo>
                <a:close/>
              </a:path>
            </a:pathLst>
          </a:custGeom>
          <a:solidFill>
            <a:srgbClr val="71ADD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653088" y="3746500"/>
            <a:ext cx="3124200" cy="920750"/>
            <a:chOff x="3552" y="2396"/>
            <a:chExt cx="1968" cy="580"/>
          </a:xfrm>
        </p:grpSpPr>
        <p:sp>
          <p:nvSpPr>
            <p:cNvPr id="66581" name="Rectangle 11"/>
            <p:cNvSpPr>
              <a:spLocks noChangeArrowheads="1"/>
            </p:cNvSpPr>
            <p:nvPr/>
          </p:nvSpPr>
          <p:spPr bwMode="auto">
            <a:xfrm>
              <a:off x="3552" y="2396"/>
              <a:ext cx="19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</a:rPr>
                <a:t>1 </a:t>
              </a:r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 </a:t>
              </a:r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</a:rPr>
                <a:t>0.8554 = 0.1446</a:t>
              </a:r>
            </a:p>
          </p:txBody>
        </p:sp>
        <p:sp>
          <p:nvSpPr>
            <p:cNvPr id="66582" name="Line 12"/>
            <p:cNvSpPr>
              <a:spLocks noChangeShapeType="1"/>
            </p:cNvSpPr>
            <p:nvPr/>
          </p:nvSpPr>
          <p:spPr bwMode="auto">
            <a:xfrm flipH="1">
              <a:off x="3552" y="2640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219200" y="2762250"/>
            <a:ext cx="6438900" cy="2562225"/>
            <a:chOff x="768" y="1740"/>
            <a:chExt cx="4056" cy="1614"/>
          </a:xfrm>
        </p:grpSpPr>
        <p:sp>
          <p:nvSpPr>
            <p:cNvPr id="66574" name="Line 14"/>
            <p:cNvSpPr>
              <a:spLocks noChangeShapeType="1"/>
            </p:cNvSpPr>
            <p:nvPr/>
          </p:nvSpPr>
          <p:spPr bwMode="auto">
            <a:xfrm>
              <a:off x="768" y="3069"/>
              <a:ext cx="374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66575" name="Rectangle 15"/>
            <p:cNvSpPr>
              <a:spLocks noChangeArrowheads="1"/>
            </p:cNvSpPr>
            <p:nvPr/>
          </p:nvSpPr>
          <p:spPr bwMode="auto">
            <a:xfrm>
              <a:off x="2999" y="3121"/>
              <a:ext cx="37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1.06</a:t>
              </a:r>
            </a:p>
          </p:txBody>
        </p:sp>
        <p:sp>
          <p:nvSpPr>
            <p:cNvPr id="66576" name="Rectangle 16"/>
            <p:cNvSpPr>
              <a:spLocks noChangeArrowheads="1"/>
            </p:cNvSpPr>
            <p:nvPr/>
          </p:nvSpPr>
          <p:spPr bwMode="auto">
            <a:xfrm>
              <a:off x="2592" y="3121"/>
              <a:ext cx="18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66577" name="Line 17"/>
            <p:cNvSpPr>
              <a:spLocks noChangeShapeType="1"/>
            </p:cNvSpPr>
            <p:nvPr/>
          </p:nvSpPr>
          <p:spPr bwMode="auto">
            <a:xfrm>
              <a:off x="3127" y="3030"/>
              <a:ext cx="0" cy="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66578" name="Line 18"/>
            <p:cNvSpPr>
              <a:spLocks noChangeShapeType="1"/>
            </p:cNvSpPr>
            <p:nvPr/>
          </p:nvSpPr>
          <p:spPr bwMode="auto">
            <a:xfrm>
              <a:off x="2674" y="3030"/>
              <a:ext cx="0" cy="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66579" name="Text Box 19"/>
            <p:cNvSpPr txBox="1">
              <a:spLocks noChangeArrowheads="1"/>
            </p:cNvSpPr>
            <p:nvPr/>
          </p:nvSpPr>
          <p:spPr bwMode="auto">
            <a:xfrm>
              <a:off x="4536" y="2964"/>
              <a:ext cx="2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1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66580" name="Freeform 20"/>
            <p:cNvSpPr>
              <a:spLocks/>
            </p:cNvSpPr>
            <p:nvPr/>
          </p:nvSpPr>
          <p:spPr bwMode="auto">
            <a:xfrm>
              <a:off x="960" y="1740"/>
              <a:ext cx="3350" cy="1337"/>
            </a:xfrm>
            <a:custGeom>
              <a:avLst/>
              <a:gdLst>
                <a:gd name="T0" fmla="*/ 0 w 3350"/>
                <a:gd name="T1" fmla="*/ 3496 h 1271"/>
                <a:gd name="T2" fmla="*/ 69 w 3350"/>
                <a:gd name="T3" fmla="*/ 3471 h 1271"/>
                <a:gd name="T4" fmla="*/ 130 w 3350"/>
                <a:gd name="T5" fmla="*/ 3459 h 1271"/>
                <a:gd name="T6" fmla="*/ 399 w 3350"/>
                <a:gd name="T7" fmla="*/ 3382 h 1271"/>
                <a:gd name="T8" fmla="*/ 594 w 3350"/>
                <a:gd name="T9" fmla="*/ 3221 h 1271"/>
                <a:gd name="T10" fmla="*/ 810 w 3350"/>
                <a:gd name="T11" fmla="*/ 2920 h 1271"/>
                <a:gd name="T12" fmla="*/ 938 w 3350"/>
                <a:gd name="T13" fmla="*/ 2661 h 1271"/>
                <a:gd name="T14" fmla="*/ 1029 w 3350"/>
                <a:gd name="T15" fmla="*/ 2408 h 1271"/>
                <a:gd name="T16" fmla="*/ 1083 w 3350"/>
                <a:gd name="T17" fmla="*/ 2216 h 1271"/>
                <a:gd name="T18" fmla="*/ 1172 w 3350"/>
                <a:gd name="T19" fmla="*/ 1835 h 1271"/>
                <a:gd name="T20" fmla="*/ 1226 w 3350"/>
                <a:gd name="T21" fmla="*/ 1559 h 1271"/>
                <a:gd name="T22" fmla="*/ 1278 w 3350"/>
                <a:gd name="T23" fmla="*/ 1257 h 1271"/>
                <a:gd name="T24" fmla="*/ 1330 w 3350"/>
                <a:gd name="T25" fmla="*/ 952 h 1271"/>
                <a:gd name="T26" fmla="*/ 1395 w 3350"/>
                <a:gd name="T27" fmla="*/ 614 h 1271"/>
                <a:gd name="T28" fmla="*/ 1483 w 3350"/>
                <a:gd name="T29" fmla="*/ 262 h 1271"/>
                <a:gd name="T30" fmla="*/ 1581 w 3350"/>
                <a:gd name="T31" fmla="*/ 58 h 1271"/>
                <a:gd name="T32" fmla="*/ 1671 w 3350"/>
                <a:gd name="T33" fmla="*/ 2 h 1271"/>
                <a:gd name="T34" fmla="*/ 1764 w 3350"/>
                <a:gd name="T35" fmla="*/ 35 h 1271"/>
                <a:gd name="T36" fmla="*/ 1871 w 3350"/>
                <a:gd name="T37" fmla="*/ 209 h 1271"/>
                <a:gd name="T38" fmla="*/ 1960 w 3350"/>
                <a:gd name="T39" fmla="*/ 596 h 1271"/>
                <a:gd name="T40" fmla="*/ 2072 w 3350"/>
                <a:gd name="T41" fmla="*/ 1217 h 1271"/>
                <a:gd name="T42" fmla="*/ 2124 w 3350"/>
                <a:gd name="T43" fmla="*/ 1549 h 1271"/>
                <a:gd name="T44" fmla="*/ 2214 w 3350"/>
                <a:gd name="T45" fmla="*/ 2009 h 1271"/>
                <a:gd name="T46" fmla="*/ 2293 w 3350"/>
                <a:gd name="T47" fmla="*/ 2330 h 1271"/>
                <a:gd name="T48" fmla="*/ 2349 w 3350"/>
                <a:gd name="T49" fmla="*/ 2507 h 1271"/>
                <a:gd name="T50" fmla="*/ 2414 w 3350"/>
                <a:gd name="T51" fmla="*/ 2681 h 1271"/>
                <a:gd name="T52" fmla="*/ 2528 w 3350"/>
                <a:gd name="T53" fmla="*/ 2920 h 1271"/>
                <a:gd name="T54" fmla="*/ 2630 w 3350"/>
                <a:gd name="T55" fmla="*/ 3070 h 1271"/>
                <a:gd name="T56" fmla="*/ 2735 w 3350"/>
                <a:gd name="T57" fmla="*/ 3194 h 1271"/>
                <a:gd name="T58" fmla="*/ 2839 w 3350"/>
                <a:gd name="T59" fmla="*/ 3287 h 1271"/>
                <a:gd name="T60" fmla="*/ 3014 w 3350"/>
                <a:gd name="T61" fmla="*/ 3414 h 1271"/>
                <a:gd name="T62" fmla="*/ 3203 w 3350"/>
                <a:gd name="T63" fmla="*/ 3459 h 1271"/>
                <a:gd name="T64" fmla="*/ 3350 w 3350"/>
                <a:gd name="T65" fmla="*/ 3490 h 1271"/>
                <a:gd name="T66" fmla="*/ 0 w 3350"/>
                <a:gd name="T67" fmla="*/ 3496 h 12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350"/>
                <a:gd name="T103" fmla="*/ 0 h 1271"/>
                <a:gd name="T104" fmla="*/ 3350 w 3350"/>
                <a:gd name="T105" fmla="*/ 1271 h 127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350" h="1271">
                  <a:moveTo>
                    <a:pt x="0" y="1271"/>
                  </a:moveTo>
                  <a:lnTo>
                    <a:pt x="69" y="1262"/>
                  </a:lnTo>
                  <a:lnTo>
                    <a:pt x="130" y="1257"/>
                  </a:lnTo>
                  <a:cubicBezTo>
                    <a:pt x="185" y="1251"/>
                    <a:pt x="321" y="1244"/>
                    <a:pt x="399" y="1229"/>
                  </a:cubicBezTo>
                  <a:cubicBezTo>
                    <a:pt x="476" y="1215"/>
                    <a:pt x="525" y="1198"/>
                    <a:pt x="594" y="1170"/>
                  </a:cubicBezTo>
                  <a:cubicBezTo>
                    <a:pt x="662" y="1142"/>
                    <a:pt x="753" y="1094"/>
                    <a:pt x="810" y="1061"/>
                  </a:cubicBezTo>
                  <a:cubicBezTo>
                    <a:pt x="868" y="1027"/>
                    <a:pt x="902" y="998"/>
                    <a:pt x="938" y="967"/>
                  </a:cubicBezTo>
                  <a:cubicBezTo>
                    <a:pt x="975" y="936"/>
                    <a:pt x="1005" y="902"/>
                    <a:pt x="1029" y="875"/>
                  </a:cubicBezTo>
                  <a:cubicBezTo>
                    <a:pt x="1053" y="848"/>
                    <a:pt x="1060" y="838"/>
                    <a:pt x="1083" y="804"/>
                  </a:cubicBezTo>
                  <a:lnTo>
                    <a:pt x="1172" y="667"/>
                  </a:lnTo>
                  <a:lnTo>
                    <a:pt x="1226" y="566"/>
                  </a:lnTo>
                  <a:lnTo>
                    <a:pt x="1278" y="456"/>
                  </a:lnTo>
                  <a:lnTo>
                    <a:pt x="1330" y="346"/>
                  </a:lnTo>
                  <a:lnTo>
                    <a:pt x="1395" y="223"/>
                  </a:lnTo>
                  <a:cubicBezTo>
                    <a:pt x="1421" y="181"/>
                    <a:pt x="1452" y="129"/>
                    <a:pt x="1483" y="95"/>
                  </a:cubicBezTo>
                  <a:cubicBezTo>
                    <a:pt x="1514" y="62"/>
                    <a:pt x="1550" y="38"/>
                    <a:pt x="1581" y="22"/>
                  </a:cubicBezTo>
                  <a:cubicBezTo>
                    <a:pt x="1612" y="7"/>
                    <a:pt x="1640" y="4"/>
                    <a:pt x="1671" y="2"/>
                  </a:cubicBezTo>
                  <a:cubicBezTo>
                    <a:pt x="1701" y="1"/>
                    <a:pt x="1731" y="0"/>
                    <a:pt x="1764" y="12"/>
                  </a:cubicBezTo>
                  <a:cubicBezTo>
                    <a:pt x="1798" y="24"/>
                    <a:pt x="1838" y="42"/>
                    <a:pt x="1871" y="76"/>
                  </a:cubicBezTo>
                  <a:cubicBezTo>
                    <a:pt x="1904" y="110"/>
                    <a:pt x="1926" y="155"/>
                    <a:pt x="1960" y="216"/>
                  </a:cubicBezTo>
                  <a:cubicBezTo>
                    <a:pt x="1994" y="277"/>
                    <a:pt x="2045" y="385"/>
                    <a:pt x="2072" y="443"/>
                  </a:cubicBezTo>
                  <a:cubicBezTo>
                    <a:pt x="2099" y="501"/>
                    <a:pt x="2100" y="514"/>
                    <a:pt x="2124" y="562"/>
                  </a:cubicBezTo>
                  <a:cubicBezTo>
                    <a:pt x="2148" y="610"/>
                    <a:pt x="2186" y="683"/>
                    <a:pt x="2214" y="730"/>
                  </a:cubicBezTo>
                  <a:lnTo>
                    <a:pt x="2293" y="845"/>
                  </a:lnTo>
                  <a:cubicBezTo>
                    <a:pt x="2315" y="876"/>
                    <a:pt x="2329" y="890"/>
                    <a:pt x="2349" y="911"/>
                  </a:cubicBezTo>
                  <a:cubicBezTo>
                    <a:pt x="2369" y="933"/>
                    <a:pt x="2384" y="949"/>
                    <a:pt x="2414" y="973"/>
                  </a:cubicBezTo>
                  <a:cubicBezTo>
                    <a:pt x="2444" y="998"/>
                    <a:pt x="2492" y="1037"/>
                    <a:pt x="2528" y="1061"/>
                  </a:cubicBezTo>
                  <a:lnTo>
                    <a:pt x="2630" y="1115"/>
                  </a:lnTo>
                  <a:lnTo>
                    <a:pt x="2735" y="1161"/>
                  </a:lnTo>
                  <a:lnTo>
                    <a:pt x="2839" y="1194"/>
                  </a:lnTo>
                  <a:cubicBezTo>
                    <a:pt x="2886" y="1207"/>
                    <a:pt x="2954" y="1229"/>
                    <a:pt x="3014" y="1240"/>
                  </a:cubicBezTo>
                  <a:cubicBezTo>
                    <a:pt x="3075" y="1251"/>
                    <a:pt x="3147" y="1253"/>
                    <a:pt x="3203" y="1257"/>
                  </a:cubicBezTo>
                  <a:lnTo>
                    <a:pt x="3350" y="1266"/>
                  </a:lnTo>
                  <a:lnTo>
                    <a:pt x="0" y="1271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85800" y="2667000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3"/>
                </a:solidFill>
                <a:latin typeface="+mn-lt"/>
                <a:cs typeface="+mn-cs"/>
              </a:rPr>
              <a:t>Solution: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362200" y="3805238"/>
            <a:ext cx="2590800" cy="461962"/>
            <a:chOff x="2362200" y="3805237"/>
            <a:chExt cx="2590800" cy="461963"/>
          </a:xfrm>
        </p:grpSpPr>
        <p:sp>
          <p:nvSpPr>
            <p:cNvPr id="66572" name="Rectangle 8"/>
            <p:cNvSpPr>
              <a:spLocks noChangeArrowheads="1"/>
            </p:cNvSpPr>
            <p:nvPr/>
          </p:nvSpPr>
          <p:spPr bwMode="auto">
            <a:xfrm>
              <a:off x="3313112" y="3805237"/>
              <a:ext cx="103028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</a:rPr>
                <a:t>0.8554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10800000">
              <a:off x="2362200" y="4191000"/>
              <a:ext cx="2590800" cy="1588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3CC90F6-E168-434C-A6EA-AE2F0FBC74B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9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396" grpId="0"/>
      <p:bldP spid="699398" grpId="0" animBg="1"/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10668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Find the area under the standard normal curve between </a:t>
            </a:r>
            <a:r>
              <a:rPr lang="en-US" i="1" dirty="0" smtClean="0"/>
              <a:t>z = </a:t>
            </a:r>
            <a:r>
              <a:rPr lang="en-US" dirty="0" smtClean="0">
                <a:sym typeface="Symbol" pitchFamily="18" charset="2"/>
              </a:rPr>
              <a:t>1.5 and </a:t>
            </a:r>
            <a:r>
              <a:rPr lang="en-US" i="1" dirty="0" smtClean="0"/>
              <a:t>z</a:t>
            </a:r>
            <a:r>
              <a:rPr lang="en-US" dirty="0" smtClean="0"/>
              <a:t> = </a:t>
            </a:r>
            <a:r>
              <a:rPr lang="en-US" dirty="0" smtClean="0">
                <a:sym typeface="Symbol" pitchFamily="18" charset="2"/>
              </a:rPr>
              <a:t>1.25.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3"/>
                </a:solidFill>
              </a:rPr>
              <a:t>Example: Finding Area Under the Standard Normal Curve</a:t>
            </a:r>
            <a:endParaRPr lang="en-US" dirty="0" smtClean="0"/>
          </a:p>
        </p:txBody>
      </p:sp>
      <p:sp>
        <p:nvSpPr>
          <p:cNvPr id="701444" name="Rectangle 4"/>
          <p:cNvSpPr>
            <a:spLocks noChangeArrowheads="1"/>
          </p:cNvSpPr>
          <p:nvPr/>
        </p:nvSpPr>
        <p:spPr bwMode="auto">
          <a:xfrm>
            <a:off x="457200" y="5446713"/>
            <a:ext cx="8001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</a:rPr>
              <a:t>From the Standard Normal Table, the area is equal to 0.8276.</a:t>
            </a:r>
          </a:p>
        </p:txBody>
      </p:sp>
      <p:sp>
        <p:nvSpPr>
          <p:cNvPr id="34" name="Freeform 33"/>
          <p:cNvSpPr/>
          <p:nvPr/>
        </p:nvSpPr>
        <p:spPr bwMode="auto">
          <a:xfrm>
            <a:off x="3276600" y="3048000"/>
            <a:ext cx="2008188" cy="1865313"/>
          </a:xfrm>
          <a:custGeom>
            <a:avLst/>
            <a:gdLst>
              <a:gd name="connsiteX0" fmla="*/ 0 w 2008949"/>
              <a:gd name="connsiteY0" fmla="*/ 0 h 673027"/>
              <a:gd name="connsiteX1" fmla="*/ 2008949 w 2008949"/>
              <a:gd name="connsiteY1" fmla="*/ 0 h 673027"/>
              <a:gd name="connsiteX2" fmla="*/ 2008949 w 2008949"/>
              <a:gd name="connsiteY2" fmla="*/ 673027 h 673027"/>
              <a:gd name="connsiteX3" fmla="*/ 0 w 2008949"/>
              <a:gd name="connsiteY3" fmla="*/ 673027 h 673027"/>
              <a:gd name="connsiteX4" fmla="*/ 0 w 2008949"/>
              <a:gd name="connsiteY4" fmla="*/ 0 h 673027"/>
              <a:gd name="connsiteX0" fmla="*/ 0 w 2008949"/>
              <a:gd name="connsiteY0" fmla="*/ 76200 h 673027"/>
              <a:gd name="connsiteX1" fmla="*/ 2008949 w 2008949"/>
              <a:gd name="connsiteY1" fmla="*/ 0 h 673027"/>
              <a:gd name="connsiteX2" fmla="*/ 2008949 w 2008949"/>
              <a:gd name="connsiteY2" fmla="*/ 673027 h 673027"/>
              <a:gd name="connsiteX3" fmla="*/ 0 w 2008949"/>
              <a:gd name="connsiteY3" fmla="*/ 673027 h 673027"/>
              <a:gd name="connsiteX4" fmla="*/ 0 w 2008949"/>
              <a:gd name="connsiteY4" fmla="*/ 76200 h 673027"/>
              <a:gd name="connsiteX0" fmla="*/ 0 w 2008949"/>
              <a:gd name="connsiteY0" fmla="*/ 152400 h 673027"/>
              <a:gd name="connsiteX1" fmla="*/ 2008949 w 2008949"/>
              <a:gd name="connsiteY1" fmla="*/ 0 h 673027"/>
              <a:gd name="connsiteX2" fmla="*/ 2008949 w 2008949"/>
              <a:gd name="connsiteY2" fmla="*/ 673027 h 673027"/>
              <a:gd name="connsiteX3" fmla="*/ 0 w 2008949"/>
              <a:gd name="connsiteY3" fmla="*/ 673027 h 673027"/>
              <a:gd name="connsiteX4" fmla="*/ 0 w 2008949"/>
              <a:gd name="connsiteY4" fmla="*/ 152400 h 673027"/>
              <a:gd name="connsiteX0" fmla="*/ 0 w 2008949"/>
              <a:gd name="connsiteY0" fmla="*/ 264718 h 785345"/>
              <a:gd name="connsiteX1" fmla="*/ 196887 w 2008949"/>
              <a:gd name="connsiteY1" fmla="*/ 0 h 785345"/>
              <a:gd name="connsiteX2" fmla="*/ 2008949 w 2008949"/>
              <a:gd name="connsiteY2" fmla="*/ 112318 h 785345"/>
              <a:gd name="connsiteX3" fmla="*/ 2008949 w 2008949"/>
              <a:gd name="connsiteY3" fmla="*/ 785345 h 785345"/>
              <a:gd name="connsiteX4" fmla="*/ 0 w 2008949"/>
              <a:gd name="connsiteY4" fmla="*/ 785345 h 785345"/>
              <a:gd name="connsiteX5" fmla="*/ 0 w 2008949"/>
              <a:gd name="connsiteY5" fmla="*/ 264718 h 785345"/>
              <a:gd name="connsiteX0" fmla="*/ 0 w 2008949"/>
              <a:gd name="connsiteY0" fmla="*/ 470854 h 991481"/>
              <a:gd name="connsiteX1" fmla="*/ 196887 w 2008949"/>
              <a:gd name="connsiteY1" fmla="*/ 206136 h 991481"/>
              <a:gd name="connsiteX2" fmla="*/ 353251 w 2008949"/>
              <a:gd name="connsiteY2" fmla="*/ 0 h 991481"/>
              <a:gd name="connsiteX3" fmla="*/ 2008949 w 2008949"/>
              <a:gd name="connsiteY3" fmla="*/ 318454 h 991481"/>
              <a:gd name="connsiteX4" fmla="*/ 2008949 w 2008949"/>
              <a:gd name="connsiteY4" fmla="*/ 991481 h 991481"/>
              <a:gd name="connsiteX5" fmla="*/ 0 w 2008949"/>
              <a:gd name="connsiteY5" fmla="*/ 991481 h 991481"/>
              <a:gd name="connsiteX6" fmla="*/ 0 w 2008949"/>
              <a:gd name="connsiteY6" fmla="*/ 470854 h 991481"/>
              <a:gd name="connsiteX0" fmla="*/ 0 w 2008949"/>
              <a:gd name="connsiteY0" fmla="*/ 797677 h 1318304"/>
              <a:gd name="connsiteX1" fmla="*/ 196887 w 2008949"/>
              <a:gd name="connsiteY1" fmla="*/ 532959 h 1318304"/>
              <a:gd name="connsiteX2" fmla="*/ 353251 w 2008949"/>
              <a:gd name="connsiteY2" fmla="*/ 326823 h 1318304"/>
              <a:gd name="connsiteX3" fmla="*/ 529876 w 2008949"/>
              <a:gd name="connsiteY3" fmla="*/ 0 h 1318304"/>
              <a:gd name="connsiteX4" fmla="*/ 2008949 w 2008949"/>
              <a:gd name="connsiteY4" fmla="*/ 645277 h 1318304"/>
              <a:gd name="connsiteX5" fmla="*/ 2008949 w 2008949"/>
              <a:gd name="connsiteY5" fmla="*/ 1318304 h 1318304"/>
              <a:gd name="connsiteX6" fmla="*/ 0 w 2008949"/>
              <a:gd name="connsiteY6" fmla="*/ 1318304 h 1318304"/>
              <a:gd name="connsiteX7" fmla="*/ 0 w 2008949"/>
              <a:gd name="connsiteY7" fmla="*/ 797677 h 1318304"/>
              <a:gd name="connsiteX0" fmla="*/ 0 w 2008949"/>
              <a:gd name="connsiteY0" fmla="*/ 1024956 h 1545583"/>
              <a:gd name="connsiteX1" fmla="*/ 196887 w 2008949"/>
              <a:gd name="connsiteY1" fmla="*/ 760238 h 1545583"/>
              <a:gd name="connsiteX2" fmla="*/ 353251 w 2008949"/>
              <a:gd name="connsiteY2" fmla="*/ 554102 h 1545583"/>
              <a:gd name="connsiteX3" fmla="*/ 529876 w 2008949"/>
              <a:gd name="connsiteY3" fmla="*/ 227279 h 1545583"/>
              <a:gd name="connsiteX4" fmla="*/ 654527 w 2008949"/>
              <a:gd name="connsiteY4" fmla="*/ 0 h 1545583"/>
              <a:gd name="connsiteX5" fmla="*/ 2008949 w 2008949"/>
              <a:gd name="connsiteY5" fmla="*/ 872556 h 1545583"/>
              <a:gd name="connsiteX6" fmla="*/ 2008949 w 2008949"/>
              <a:gd name="connsiteY6" fmla="*/ 1545583 h 1545583"/>
              <a:gd name="connsiteX7" fmla="*/ 0 w 2008949"/>
              <a:gd name="connsiteY7" fmla="*/ 1545583 h 1545583"/>
              <a:gd name="connsiteX8" fmla="*/ 0 w 2008949"/>
              <a:gd name="connsiteY8" fmla="*/ 1024956 h 1545583"/>
              <a:gd name="connsiteX0" fmla="*/ 0 w 2008949"/>
              <a:gd name="connsiteY0" fmla="*/ 1222722 h 1743349"/>
              <a:gd name="connsiteX1" fmla="*/ 196887 w 2008949"/>
              <a:gd name="connsiteY1" fmla="*/ 958004 h 1743349"/>
              <a:gd name="connsiteX2" fmla="*/ 353251 w 2008949"/>
              <a:gd name="connsiteY2" fmla="*/ 751868 h 1743349"/>
              <a:gd name="connsiteX3" fmla="*/ 529876 w 2008949"/>
              <a:gd name="connsiteY3" fmla="*/ 425045 h 1743349"/>
              <a:gd name="connsiteX4" fmla="*/ 654527 w 2008949"/>
              <a:gd name="connsiteY4" fmla="*/ 197766 h 1743349"/>
              <a:gd name="connsiteX5" fmla="*/ 834236 w 2008949"/>
              <a:gd name="connsiteY5" fmla="*/ 0 h 1743349"/>
              <a:gd name="connsiteX6" fmla="*/ 2008949 w 2008949"/>
              <a:gd name="connsiteY6" fmla="*/ 1070322 h 1743349"/>
              <a:gd name="connsiteX7" fmla="*/ 2008949 w 2008949"/>
              <a:gd name="connsiteY7" fmla="*/ 1743349 h 1743349"/>
              <a:gd name="connsiteX8" fmla="*/ 0 w 2008949"/>
              <a:gd name="connsiteY8" fmla="*/ 1743349 h 1743349"/>
              <a:gd name="connsiteX9" fmla="*/ 0 w 2008949"/>
              <a:gd name="connsiteY9" fmla="*/ 1222722 h 1743349"/>
              <a:gd name="connsiteX0" fmla="*/ 0 w 2008949"/>
              <a:gd name="connsiteY0" fmla="*/ 1271173 h 1791800"/>
              <a:gd name="connsiteX1" fmla="*/ 196887 w 2008949"/>
              <a:gd name="connsiteY1" fmla="*/ 1006455 h 1791800"/>
              <a:gd name="connsiteX2" fmla="*/ 353251 w 2008949"/>
              <a:gd name="connsiteY2" fmla="*/ 800319 h 1791800"/>
              <a:gd name="connsiteX3" fmla="*/ 529876 w 2008949"/>
              <a:gd name="connsiteY3" fmla="*/ 473496 h 1791800"/>
              <a:gd name="connsiteX4" fmla="*/ 654527 w 2008949"/>
              <a:gd name="connsiteY4" fmla="*/ 246217 h 1791800"/>
              <a:gd name="connsiteX5" fmla="*/ 834236 w 2008949"/>
              <a:gd name="connsiteY5" fmla="*/ 48451 h 1791800"/>
              <a:gd name="connsiteX6" fmla="*/ 1044777 w 2008949"/>
              <a:gd name="connsiteY6" fmla="*/ 0 h 1791800"/>
              <a:gd name="connsiteX7" fmla="*/ 2008949 w 2008949"/>
              <a:gd name="connsiteY7" fmla="*/ 1118773 h 1791800"/>
              <a:gd name="connsiteX8" fmla="*/ 2008949 w 2008949"/>
              <a:gd name="connsiteY8" fmla="*/ 1791800 h 1791800"/>
              <a:gd name="connsiteX9" fmla="*/ 0 w 2008949"/>
              <a:gd name="connsiteY9" fmla="*/ 1791800 h 1791800"/>
              <a:gd name="connsiteX10" fmla="*/ 0 w 2008949"/>
              <a:gd name="connsiteY10" fmla="*/ 1271173 h 1791800"/>
              <a:gd name="connsiteX0" fmla="*/ 0 w 2008949"/>
              <a:gd name="connsiteY0" fmla="*/ 1271173 h 1791800"/>
              <a:gd name="connsiteX1" fmla="*/ 196887 w 2008949"/>
              <a:gd name="connsiteY1" fmla="*/ 1006455 h 1791800"/>
              <a:gd name="connsiteX2" fmla="*/ 353251 w 2008949"/>
              <a:gd name="connsiteY2" fmla="*/ 800319 h 1791800"/>
              <a:gd name="connsiteX3" fmla="*/ 529876 w 2008949"/>
              <a:gd name="connsiteY3" fmla="*/ 473496 h 1791800"/>
              <a:gd name="connsiteX4" fmla="*/ 654527 w 2008949"/>
              <a:gd name="connsiteY4" fmla="*/ 246217 h 1791800"/>
              <a:gd name="connsiteX5" fmla="*/ 834236 w 2008949"/>
              <a:gd name="connsiteY5" fmla="*/ 48451 h 1791800"/>
              <a:gd name="connsiteX6" fmla="*/ 1044777 w 2008949"/>
              <a:gd name="connsiteY6" fmla="*/ 0 h 1791800"/>
              <a:gd name="connsiteX7" fmla="*/ 1250032 w 2008949"/>
              <a:gd name="connsiteY7" fmla="*/ 4404 h 1791800"/>
              <a:gd name="connsiteX8" fmla="*/ 2008949 w 2008949"/>
              <a:gd name="connsiteY8" fmla="*/ 1118773 h 1791800"/>
              <a:gd name="connsiteX9" fmla="*/ 2008949 w 2008949"/>
              <a:gd name="connsiteY9" fmla="*/ 1791800 h 1791800"/>
              <a:gd name="connsiteX10" fmla="*/ 0 w 2008949"/>
              <a:gd name="connsiteY10" fmla="*/ 1791800 h 1791800"/>
              <a:gd name="connsiteX11" fmla="*/ 0 w 2008949"/>
              <a:gd name="connsiteY11" fmla="*/ 1271173 h 1791800"/>
              <a:gd name="connsiteX0" fmla="*/ 0 w 2008949"/>
              <a:gd name="connsiteY0" fmla="*/ 1271173 h 1791800"/>
              <a:gd name="connsiteX1" fmla="*/ 196887 w 2008949"/>
              <a:gd name="connsiteY1" fmla="*/ 1006455 h 1791800"/>
              <a:gd name="connsiteX2" fmla="*/ 353251 w 2008949"/>
              <a:gd name="connsiteY2" fmla="*/ 800319 h 1791800"/>
              <a:gd name="connsiteX3" fmla="*/ 529876 w 2008949"/>
              <a:gd name="connsiteY3" fmla="*/ 473496 h 1791800"/>
              <a:gd name="connsiteX4" fmla="*/ 654527 w 2008949"/>
              <a:gd name="connsiteY4" fmla="*/ 246217 h 1791800"/>
              <a:gd name="connsiteX5" fmla="*/ 834236 w 2008949"/>
              <a:gd name="connsiteY5" fmla="*/ 48451 h 1791800"/>
              <a:gd name="connsiteX6" fmla="*/ 1044777 w 2008949"/>
              <a:gd name="connsiteY6" fmla="*/ 0 h 1791800"/>
              <a:gd name="connsiteX7" fmla="*/ 1250032 w 2008949"/>
              <a:gd name="connsiteY7" fmla="*/ 4404 h 1791800"/>
              <a:gd name="connsiteX8" fmla="*/ 1369398 w 2008949"/>
              <a:gd name="connsiteY8" fmla="*/ 199089 h 1791800"/>
              <a:gd name="connsiteX9" fmla="*/ 2008949 w 2008949"/>
              <a:gd name="connsiteY9" fmla="*/ 1118773 h 1791800"/>
              <a:gd name="connsiteX10" fmla="*/ 2008949 w 2008949"/>
              <a:gd name="connsiteY10" fmla="*/ 1791800 h 1791800"/>
              <a:gd name="connsiteX11" fmla="*/ 0 w 2008949"/>
              <a:gd name="connsiteY11" fmla="*/ 1791800 h 1791800"/>
              <a:gd name="connsiteX12" fmla="*/ 0 w 2008949"/>
              <a:gd name="connsiteY12" fmla="*/ 1271173 h 1791800"/>
              <a:gd name="connsiteX0" fmla="*/ 0 w 2008949"/>
              <a:gd name="connsiteY0" fmla="*/ 1271173 h 1791800"/>
              <a:gd name="connsiteX1" fmla="*/ 196887 w 2008949"/>
              <a:gd name="connsiteY1" fmla="*/ 1006455 h 1791800"/>
              <a:gd name="connsiteX2" fmla="*/ 353251 w 2008949"/>
              <a:gd name="connsiteY2" fmla="*/ 800319 h 1791800"/>
              <a:gd name="connsiteX3" fmla="*/ 529876 w 2008949"/>
              <a:gd name="connsiteY3" fmla="*/ 473496 h 1791800"/>
              <a:gd name="connsiteX4" fmla="*/ 654527 w 2008949"/>
              <a:gd name="connsiteY4" fmla="*/ 246217 h 1791800"/>
              <a:gd name="connsiteX5" fmla="*/ 834236 w 2008949"/>
              <a:gd name="connsiteY5" fmla="*/ 48451 h 1791800"/>
              <a:gd name="connsiteX6" fmla="*/ 1044777 w 2008949"/>
              <a:gd name="connsiteY6" fmla="*/ 0 h 1791800"/>
              <a:gd name="connsiteX7" fmla="*/ 1250032 w 2008949"/>
              <a:gd name="connsiteY7" fmla="*/ 4404 h 1791800"/>
              <a:gd name="connsiteX8" fmla="*/ 1369398 w 2008949"/>
              <a:gd name="connsiteY8" fmla="*/ 199089 h 1791800"/>
              <a:gd name="connsiteX9" fmla="*/ 1445598 w 2008949"/>
              <a:gd name="connsiteY9" fmla="*/ 204374 h 1791800"/>
              <a:gd name="connsiteX10" fmla="*/ 2008949 w 2008949"/>
              <a:gd name="connsiteY10" fmla="*/ 1118773 h 1791800"/>
              <a:gd name="connsiteX11" fmla="*/ 2008949 w 2008949"/>
              <a:gd name="connsiteY11" fmla="*/ 1791800 h 1791800"/>
              <a:gd name="connsiteX12" fmla="*/ 0 w 2008949"/>
              <a:gd name="connsiteY12" fmla="*/ 1791800 h 1791800"/>
              <a:gd name="connsiteX13" fmla="*/ 0 w 2008949"/>
              <a:gd name="connsiteY13" fmla="*/ 1271173 h 1791800"/>
              <a:gd name="connsiteX0" fmla="*/ 0 w 2008949"/>
              <a:gd name="connsiteY0" fmla="*/ 1271173 h 1791800"/>
              <a:gd name="connsiteX1" fmla="*/ 196887 w 2008949"/>
              <a:gd name="connsiteY1" fmla="*/ 1006455 h 1791800"/>
              <a:gd name="connsiteX2" fmla="*/ 353251 w 2008949"/>
              <a:gd name="connsiteY2" fmla="*/ 800319 h 1791800"/>
              <a:gd name="connsiteX3" fmla="*/ 529876 w 2008949"/>
              <a:gd name="connsiteY3" fmla="*/ 473496 h 1791800"/>
              <a:gd name="connsiteX4" fmla="*/ 654527 w 2008949"/>
              <a:gd name="connsiteY4" fmla="*/ 246217 h 1791800"/>
              <a:gd name="connsiteX5" fmla="*/ 834236 w 2008949"/>
              <a:gd name="connsiteY5" fmla="*/ 48451 h 1791800"/>
              <a:gd name="connsiteX6" fmla="*/ 1044777 w 2008949"/>
              <a:gd name="connsiteY6" fmla="*/ 0 h 1791800"/>
              <a:gd name="connsiteX7" fmla="*/ 1250032 w 2008949"/>
              <a:gd name="connsiteY7" fmla="*/ 4404 h 1791800"/>
              <a:gd name="connsiteX8" fmla="*/ 1342970 w 2008949"/>
              <a:gd name="connsiteY8" fmla="*/ 135662 h 1791800"/>
              <a:gd name="connsiteX9" fmla="*/ 1369398 w 2008949"/>
              <a:gd name="connsiteY9" fmla="*/ 199089 h 1791800"/>
              <a:gd name="connsiteX10" fmla="*/ 1445598 w 2008949"/>
              <a:gd name="connsiteY10" fmla="*/ 204374 h 1791800"/>
              <a:gd name="connsiteX11" fmla="*/ 2008949 w 2008949"/>
              <a:gd name="connsiteY11" fmla="*/ 1118773 h 1791800"/>
              <a:gd name="connsiteX12" fmla="*/ 2008949 w 2008949"/>
              <a:gd name="connsiteY12" fmla="*/ 1791800 h 1791800"/>
              <a:gd name="connsiteX13" fmla="*/ 0 w 2008949"/>
              <a:gd name="connsiteY13" fmla="*/ 1791800 h 1791800"/>
              <a:gd name="connsiteX14" fmla="*/ 0 w 2008949"/>
              <a:gd name="connsiteY14" fmla="*/ 1271173 h 1791800"/>
              <a:gd name="connsiteX0" fmla="*/ 0 w 2008949"/>
              <a:gd name="connsiteY0" fmla="*/ 1271173 h 1791800"/>
              <a:gd name="connsiteX1" fmla="*/ 196887 w 2008949"/>
              <a:gd name="connsiteY1" fmla="*/ 1006455 h 1791800"/>
              <a:gd name="connsiteX2" fmla="*/ 353251 w 2008949"/>
              <a:gd name="connsiteY2" fmla="*/ 800319 h 1791800"/>
              <a:gd name="connsiteX3" fmla="*/ 529876 w 2008949"/>
              <a:gd name="connsiteY3" fmla="*/ 473496 h 1791800"/>
              <a:gd name="connsiteX4" fmla="*/ 654527 w 2008949"/>
              <a:gd name="connsiteY4" fmla="*/ 246217 h 1791800"/>
              <a:gd name="connsiteX5" fmla="*/ 834236 w 2008949"/>
              <a:gd name="connsiteY5" fmla="*/ 48451 h 1791800"/>
              <a:gd name="connsiteX6" fmla="*/ 1044777 w 2008949"/>
              <a:gd name="connsiteY6" fmla="*/ 0 h 1791800"/>
              <a:gd name="connsiteX7" fmla="*/ 1250032 w 2008949"/>
              <a:gd name="connsiteY7" fmla="*/ 4404 h 1791800"/>
              <a:gd name="connsiteX8" fmla="*/ 1342970 w 2008949"/>
              <a:gd name="connsiteY8" fmla="*/ 135662 h 1791800"/>
              <a:gd name="connsiteX9" fmla="*/ 1369398 w 2008949"/>
              <a:gd name="connsiteY9" fmla="*/ 199089 h 1791800"/>
              <a:gd name="connsiteX10" fmla="*/ 1445598 w 2008949"/>
              <a:gd name="connsiteY10" fmla="*/ 204374 h 1791800"/>
              <a:gd name="connsiteX11" fmla="*/ 1786956 w 2008949"/>
              <a:gd name="connsiteY11" fmla="*/ 754072 h 1791800"/>
              <a:gd name="connsiteX12" fmla="*/ 2008949 w 2008949"/>
              <a:gd name="connsiteY12" fmla="*/ 1118773 h 1791800"/>
              <a:gd name="connsiteX13" fmla="*/ 2008949 w 2008949"/>
              <a:gd name="connsiteY13" fmla="*/ 1791800 h 1791800"/>
              <a:gd name="connsiteX14" fmla="*/ 0 w 2008949"/>
              <a:gd name="connsiteY14" fmla="*/ 1791800 h 1791800"/>
              <a:gd name="connsiteX15" fmla="*/ 0 w 2008949"/>
              <a:gd name="connsiteY15" fmla="*/ 1271173 h 1791800"/>
              <a:gd name="connsiteX0" fmla="*/ 0 w 2008949"/>
              <a:gd name="connsiteY0" fmla="*/ 1271173 h 1791800"/>
              <a:gd name="connsiteX1" fmla="*/ 196887 w 2008949"/>
              <a:gd name="connsiteY1" fmla="*/ 1006455 h 1791800"/>
              <a:gd name="connsiteX2" fmla="*/ 353251 w 2008949"/>
              <a:gd name="connsiteY2" fmla="*/ 800319 h 1791800"/>
              <a:gd name="connsiteX3" fmla="*/ 529876 w 2008949"/>
              <a:gd name="connsiteY3" fmla="*/ 473496 h 1791800"/>
              <a:gd name="connsiteX4" fmla="*/ 654527 w 2008949"/>
              <a:gd name="connsiteY4" fmla="*/ 246217 h 1791800"/>
              <a:gd name="connsiteX5" fmla="*/ 834236 w 2008949"/>
              <a:gd name="connsiteY5" fmla="*/ 48451 h 1791800"/>
              <a:gd name="connsiteX6" fmla="*/ 1044777 w 2008949"/>
              <a:gd name="connsiteY6" fmla="*/ 0 h 1791800"/>
              <a:gd name="connsiteX7" fmla="*/ 1250032 w 2008949"/>
              <a:gd name="connsiteY7" fmla="*/ 4404 h 1791800"/>
              <a:gd name="connsiteX8" fmla="*/ 1342970 w 2008949"/>
              <a:gd name="connsiteY8" fmla="*/ 135662 h 1791800"/>
              <a:gd name="connsiteX9" fmla="*/ 1369398 w 2008949"/>
              <a:gd name="connsiteY9" fmla="*/ 199089 h 1791800"/>
              <a:gd name="connsiteX10" fmla="*/ 1445598 w 2008949"/>
              <a:gd name="connsiteY10" fmla="*/ 204374 h 1791800"/>
              <a:gd name="connsiteX11" fmla="*/ 1786956 w 2008949"/>
              <a:gd name="connsiteY11" fmla="*/ 754072 h 1791800"/>
              <a:gd name="connsiteX12" fmla="*/ 2008949 w 2008949"/>
              <a:gd name="connsiteY12" fmla="*/ 1118773 h 1791800"/>
              <a:gd name="connsiteX13" fmla="*/ 2008949 w 2008949"/>
              <a:gd name="connsiteY13" fmla="*/ 1791800 h 1791800"/>
              <a:gd name="connsiteX14" fmla="*/ 0 w 2008949"/>
              <a:gd name="connsiteY14" fmla="*/ 1791800 h 1791800"/>
              <a:gd name="connsiteX15" fmla="*/ 0 w 2008949"/>
              <a:gd name="connsiteY15" fmla="*/ 1271173 h 1791800"/>
              <a:gd name="connsiteX0" fmla="*/ 0 w 2008949"/>
              <a:gd name="connsiteY0" fmla="*/ 1271173 h 1791800"/>
              <a:gd name="connsiteX1" fmla="*/ 196887 w 2008949"/>
              <a:gd name="connsiteY1" fmla="*/ 1006455 h 1791800"/>
              <a:gd name="connsiteX2" fmla="*/ 353251 w 2008949"/>
              <a:gd name="connsiteY2" fmla="*/ 800319 h 1791800"/>
              <a:gd name="connsiteX3" fmla="*/ 529876 w 2008949"/>
              <a:gd name="connsiteY3" fmla="*/ 473496 h 1791800"/>
              <a:gd name="connsiteX4" fmla="*/ 654527 w 2008949"/>
              <a:gd name="connsiteY4" fmla="*/ 246217 h 1791800"/>
              <a:gd name="connsiteX5" fmla="*/ 834236 w 2008949"/>
              <a:gd name="connsiteY5" fmla="*/ 48451 h 1791800"/>
              <a:gd name="connsiteX6" fmla="*/ 1044777 w 2008949"/>
              <a:gd name="connsiteY6" fmla="*/ 0 h 1791800"/>
              <a:gd name="connsiteX7" fmla="*/ 1250032 w 2008949"/>
              <a:gd name="connsiteY7" fmla="*/ 4404 h 1791800"/>
              <a:gd name="connsiteX8" fmla="*/ 1342970 w 2008949"/>
              <a:gd name="connsiteY8" fmla="*/ 135662 h 1791800"/>
              <a:gd name="connsiteX9" fmla="*/ 1369398 w 2008949"/>
              <a:gd name="connsiteY9" fmla="*/ 199089 h 1791800"/>
              <a:gd name="connsiteX10" fmla="*/ 1445598 w 2008949"/>
              <a:gd name="connsiteY10" fmla="*/ 204374 h 1791800"/>
              <a:gd name="connsiteX11" fmla="*/ 1786956 w 2008949"/>
              <a:gd name="connsiteY11" fmla="*/ 754072 h 1791800"/>
              <a:gd name="connsiteX12" fmla="*/ 2008949 w 2008949"/>
              <a:gd name="connsiteY12" fmla="*/ 1118773 h 1791800"/>
              <a:gd name="connsiteX13" fmla="*/ 2008949 w 2008949"/>
              <a:gd name="connsiteY13" fmla="*/ 1791800 h 1791800"/>
              <a:gd name="connsiteX14" fmla="*/ 0 w 2008949"/>
              <a:gd name="connsiteY14" fmla="*/ 1791800 h 1791800"/>
              <a:gd name="connsiteX15" fmla="*/ 0 w 2008949"/>
              <a:gd name="connsiteY15" fmla="*/ 1271173 h 1791800"/>
              <a:gd name="connsiteX0" fmla="*/ 0 w 2008949"/>
              <a:gd name="connsiteY0" fmla="*/ 1271173 h 1791800"/>
              <a:gd name="connsiteX1" fmla="*/ 196887 w 2008949"/>
              <a:gd name="connsiteY1" fmla="*/ 1006455 h 1791800"/>
              <a:gd name="connsiteX2" fmla="*/ 353251 w 2008949"/>
              <a:gd name="connsiteY2" fmla="*/ 800319 h 1791800"/>
              <a:gd name="connsiteX3" fmla="*/ 529876 w 2008949"/>
              <a:gd name="connsiteY3" fmla="*/ 473496 h 1791800"/>
              <a:gd name="connsiteX4" fmla="*/ 654527 w 2008949"/>
              <a:gd name="connsiteY4" fmla="*/ 246217 h 1791800"/>
              <a:gd name="connsiteX5" fmla="*/ 834236 w 2008949"/>
              <a:gd name="connsiteY5" fmla="*/ 48451 h 1791800"/>
              <a:gd name="connsiteX6" fmla="*/ 1044777 w 2008949"/>
              <a:gd name="connsiteY6" fmla="*/ 0 h 1791800"/>
              <a:gd name="connsiteX7" fmla="*/ 1250032 w 2008949"/>
              <a:gd name="connsiteY7" fmla="*/ 4404 h 1791800"/>
              <a:gd name="connsiteX8" fmla="*/ 1342970 w 2008949"/>
              <a:gd name="connsiteY8" fmla="*/ 135662 h 1791800"/>
              <a:gd name="connsiteX9" fmla="*/ 1369398 w 2008949"/>
              <a:gd name="connsiteY9" fmla="*/ 199089 h 1791800"/>
              <a:gd name="connsiteX10" fmla="*/ 1445598 w 2008949"/>
              <a:gd name="connsiteY10" fmla="*/ 204374 h 1791800"/>
              <a:gd name="connsiteX11" fmla="*/ 1786956 w 2008949"/>
              <a:gd name="connsiteY11" fmla="*/ 754072 h 1791800"/>
              <a:gd name="connsiteX12" fmla="*/ 2008949 w 2008949"/>
              <a:gd name="connsiteY12" fmla="*/ 1118773 h 1791800"/>
              <a:gd name="connsiteX13" fmla="*/ 2008949 w 2008949"/>
              <a:gd name="connsiteY13" fmla="*/ 1791800 h 1791800"/>
              <a:gd name="connsiteX14" fmla="*/ 0 w 2008949"/>
              <a:gd name="connsiteY14" fmla="*/ 1791800 h 1791800"/>
              <a:gd name="connsiteX15" fmla="*/ 0 w 2008949"/>
              <a:gd name="connsiteY15" fmla="*/ 1271173 h 1791800"/>
              <a:gd name="connsiteX0" fmla="*/ 0 w 2008949"/>
              <a:gd name="connsiteY0" fmla="*/ 1271173 h 1791800"/>
              <a:gd name="connsiteX1" fmla="*/ 196887 w 2008949"/>
              <a:gd name="connsiteY1" fmla="*/ 1006455 h 1791800"/>
              <a:gd name="connsiteX2" fmla="*/ 353251 w 2008949"/>
              <a:gd name="connsiteY2" fmla="*/ 800319 h 1791800"/>
              <a:gd name="connsiteX3" fmla="*/ 529876 w 2008949"/>
              <a:gd name="connsiteY3" fmla="*/ 473496 h 1791800"/>
              <a:gd name="connsiteX4" fmla="*/ 654527 w 2008949"/>
              <a:gd name="connsiteY4" fmla="*/ 246217 h 1791800"/>
              <a:gd name="connsiteX5" fmla="*/ 834236 w 2008949"/>
              <a:gd name="connsiteY5" fmla="*/ 48451 h 1791800"/>
              <a:gd name="connsiteX6" fmla="*/ 1044777 w 2008949"/>
              <a:gd name="connsiteY6" fmla="*/ 0 h 1791800"/>
              <a:gd name="connsiteX7" fmla="*/ 1250032 w 2008949"/>
              <a:gd name="connsiteY7" fmla="*/ 4404 h 1791800"/>
              <a:gd name="connsiteX8" fmla="*/ 1342970 w 2008949"/>
              <a:gd name="connsiteY8" fmla="*/ 135662 h 1791800"/>
              <a:gd name="connsiteX9" fmla="*/ 1369398 w 2008949"/>
              <a:gd name="connsiteY9" fmla="*/ 199089 h 1791800"/>
              <a:gd name="connsiteX10" fmla="*/ 1445598 w 2008949"/>
              <a:gd name="connsiteY10" fmla="*/ 204374 h 1791800"/>
              <a:gd name="connsiteX11" fmla="*/ 1786956 w 2008949"/>
              <a:gd name="connsiteY11" fmla="*/ 754072 h 1791800"/>
              <a:gd name="connsiteX12" fmla="*/ 2008949 w 2008949"/>
              <a:gd name="connsiteY12" fmla="*/ 1118773 h 1791800"/>
              <a:gd name="connsiteX13" fmla="*/ 2008949 w 2008949"/>
              <a:gd name="connsiteY13" fmla="*/ 1791800 h 1791800"/>
              <a:gd name="connsiteX14" fmla="*/ 0 w 2008949"/>
              <a:gd name="connsiteY14" fmla="*/ 1791800 h 1791800"/>
              <a:gd name="connsiteX15" fmla="*/ 0 w 2008949"/>
              <a:gd name="connsiteY15" fmla="*/ 1271173 h 1791800"/>
              <a:gd name="connsiteX0" fmla="*/ 0 w 2008949"/>
              <a:gd name="connsiteY0" fmla="*/ 1271173 h 1791800"/>
              <a:gd name="connsiteX1" fmla="*/ 196887 w 2008949"/>
              <a:gd name="connsiteY1" fmla="*/ 1006455 h 1791800"/>
              <a:gd name="connsiteX2" fmla="*/ 353251 w 2008949"/>
              <a:gd name="connsiteY2" fmla="*/ 800319 h 1791800"/>
              <a:gd name="connsiteX3" fmla="*/ 529876 w 2008949"/>
              <a:gd name="connsiteY3" fmla="*/ 473496 h 1791800"/>
              <a:gd name="connsiteX4" fmla="*/ 654527 w 2008949"/>
              <a:gd name="connsiteY4" fmla="*/ 246217 h 1791800"/>
              <a:gd name="connsiteX5" fmla="*/ 834236 w 2008949"/>
              <a:gd name="connsiteY5" fmla="*/ 48451 h 1791800"/>
              <a:gd name="connsiteX6" fmla="*/ 1044777 w 2008949"/>
              <a:gd name="connsiteY6" fmla="*/ 0 h 1791800"/>
              <a:gd name="connsiteX7" fmla="*/ 1250032 w 2008949"/>
              <a:gd name="connsiteY7" fmla="*/ 4404 h 1791800"/>
              <a:gd name="connsiteX8" fmla="*/ 1342970 w 2008949"/>
              <a:gd name="connsiteY8" fmla="*/ 135662 h 1791800"/>
              <a:gd name="connsiteX9" fmla="*/ 1445598 w 2008949"/>
              <a:gd name="connsiteY9" fmla="*/ 204374 h 1791800"/>
              <a:gd name="connsiteX10" fmla="*/ 1786956 w 2008949"/>
              <a:gd name="connsiteY10" fmla="*/ 754072 h 1791800"/>
              <a:gd name="connsiteX11" fmla="*/ 2008949 w 2008949"/>
              <a:gd name="connsiteY11" fmla="*/ 1118773 h 1791800"/>
              <a:gd name="connsiteX12" fmla="*/ 2008949 w 2008949"/>
              <a:gd name="connsiteY12" fmla="*/ 1791800 h 1791800"/>
              <a:gd name="connsiteX13" fmla="*/ 0 w 2008949"/>
              <a:gd name="connsiteY13" fmla="*/ 1791800 h 1791800"/>
              <a:gd name="connsiteX14" fmla="*/ 0 w 2008949"/>
              <a:gd name="connsiteY14" fmla="*/ 1271173 h 1791800"/>
              <a:gd name="connsiteX0" fmla="*/ 0 w 2008949"/>
              <a:gd name="connsiteY0" fmla="*/ 1271173 h 1791800"/>
              <a:gd name="connsiteX1" fmla="*/ 196887 w 2008949"/>
              <a:gd name="connsiteY1" fmla="*/ 1006455 h 1791800"/>
              <a:gd name="connsiteX2" fmla="*/ 353251 w 2008949"/>
              <a:gd name="connsiteY2" fmla="*/ 800319 h 1791800"/>
              <a:gd name="connsiteX3" fmla="*/ 529876 w 2008949"/>
              <a:gd name="connsiteY3" fmla="*/ 473496 h 1791800"/>
              <a:gd name="connsiteX4" fmla="*/ 654527 w 2008949"/>
              <a:gd name="connsiteY4" fmla="*/ 246217 h 1791800"/>
              <a:gd name="connsiteX5" fmla="*/ 834236 w 2008949"/>
              <a:gd name="connsiteY5" fmla="*/ 48451 h 1791800"/>
              <a:gd name="connsiteX6" fmla="*/ 1044777 w 2008949"/>
              <a:gd name="connsiteY6" fmla="*/ 0 h 1791800"/>
              <a:gd name="connsiteX7" fmla="*/ 1250032 w 2008949"/>
              <a:gd name="connsiteY7" fmla="*/ 4404 h 1791800"/>
              <a:gd name="connsiteX8" fmla="*/ 1445598 w 2008949"/>
              <a:gd name="connsiteY8" fmla="*/ 204374 h 1791800"/>
              <a:gd name="connsiteX9" fmla="*/ 1786956 w 2008949"/>
              <a:gd name="connsiteY9" fmla="*/ 754072 h 1791800"/>
              <a:gd name="connsiteX10" fmla="*/ 2008949 w 2008949"/>
              <a:gd name="connsiteY10" fmla="*/ 1118773 h 1791800"/>
              <a:gd name="connsiteX11" fmla="*/ 2008949 w 2008949"/>
              <a:gd name="connsiteY11" fmla="*/ 1791800 h 1791800"/>
              <a:gd name="connsiteX12" fmla="*/ 0 w 2008949"/>
              <a:gd name="connsiteY12" fmla="*/ 1791800 h 1791800"/>
              <a:gd name="connsiteX13" fmla="*/ 0 w 2008949"/>
              <a:gd name="connsiteY13" fmla="*/ 1271173 h 1791800"/>
              <a:gd name="connsiteX0" fmla="*/ 0 w 2008949"/>
              <a:gd name="connsiteY0" fmla="*/ 1271173 h 1791800"/>
              <a:gd name="connsiteX1" fmla="*/ 196887 w 2008949"/>
              <a:gd name="connsiteY1" fmla="*/ 1006455 h 1791800"/>
              <a:gd name="connsiteX2" fmla="*/ 353251 w 2008949"/>
              <a:gd name="connsiteY2" fmla="*/ 800319 h 1791800"/>
              <a:gd name="connsiteX3" fmla="*/ 529876 w 2008949"/>
              <a:gd name="connsiteY3" fmla="*/ 473496 h 1791800"/>
              <a:gd name="connsiteX4" fmla="*/ 654527 w 2008949"/>
              <a:gd name="connsiteY4" fmla="*/ 246217 h 1791800"/>
              <a:gd name="connsiteX5" fmla="*/ 834236 w 2008949"/>
              <a:gd name="connsiteY5" fmla="*/ 48451 h 1791800"/>
              <a:gd name="connsiteX6" fmla="*/ 1044777 w 2008949"/>
              <a:gd name="connsiteY6" fmla="*/ 0 h 1791800"/>
              <a:gd name="connsiteX7" fmla="*/ 1250032 w 2008949"/>
              <a:gd name="connsiteY7" fmla="*/ 4404 h 1791800"/>
              <a:gd name="connsiteX8" fmla="*/ 1445598 w 2008949"/>
              <a:gd name="connsiteY8" fmla="*/ 204374 h 1791800"/>
              <a:gd name="connsiteX9" fmla="*/ 1786956 w 2008949"/>
              <a:gd name="connsiteY9" fmla="*/ 754072 h 1791800"/>
              <a:gd name="connsiteX10" fmla="*/ 2008949 w 2008949"/>
              <a:gd name="connsiteY10" fmla="*/ 1118773 h 1791800"/>
              <a:gd name="connsiteX11" fmla="*/ 2008949 w 2008949"/>
              <a:gd name="connsiteY11" fmla="*/ 1791800 h 1791800"/>
              <a:gd name="connsiteX12" fmla="*/ 0 w 2008949"/>
              <a:gd name="connsiteY12" fmla="*/ 1791800 h 1791800"/>
              <a:gd name="connsiteX13" fmla="*/ 0 w 2008949"/>
              <a:gd name="connsiteY13" fmla="*/ 1271173 h 1791800"/>
              <a:gd name="connsiteX0" fmla="*/ 0 w 2008949"/>
              <a:gd name="connsiteY0" fmla="*/ 1271173 h 1791800"/>
              <a:gd name="connsiteX1" fmla="*/ 196887 w 2008949"/>
              <a:gd name="connsiteY1" fmla="*/ 1006455 h 1791800"/>
              <a:gd name="connsiteX2" fmla="*/ 353251 w 2008949"/>
              <a:gd name="connsiteY2" fmla="*/ 800319 h 1791800"/>
              <a:gd name="connsiteX3" fmla="*/ 529876 w 2008949"/>
              <a:gd name="connsiteY3" fmla="*/ 473496 h 1791800"/>
              <a:gd name="connsiteX4" fmla="*/ 654527 w 2008949"/>
              <a:gd name="connsiteY4" fmla="*/ 246217 h 1791800"/>
              <a:gd name="connsiteX5" fmla="*/ 834236 w 2008949"/>
              <a:gd name="connsiteY5" fmla="*/ 48451 h 1791800"/>
              <a:gd name="connsiteX6" fmla="*/ 1044777 w 2008949"/>
              <a:gd name="connsiteY6" fmla="*/ 0 h 1791800"/>
              <a:gd name="connsiteX7" fmla="*/ 1250032 w 2008949"/>
              <a:gd name="connsiteY7" fmla="*/ 4404 h 1791800"/>
              <a:gd name="connsiteX8" fmla="*/ 1445598 w 2008949"/>
              <a:gd name="connsiteY8" fmla="*/ 204374 h 1791800"/>
              <a:gd name="connsiteX9" fmla="*/ 1786956 w 2008949"/>
              <a:gd name="connsiteY9" fmla="*/ 754072 h 1791800"/>
              <a:gd name="connsiteX10" fmla="*/ 2008949 w 2008949"/>
              <a:gd name="connsiteY10" fmla="*/ 1118773 h 1791800"/>
              <a:gd name="connsiteX11" fmla="*/ 2008949 w 2008949"/>
              <a:gd name="connsiteY11" fmla="*/ 1791800 h 1791800"/>
              <a:gd name="connsiteX12" fmla="*/ 0 w 2008949"/>
              <a:gd name="connsiteY12" fmla="*/ 1791800 h 1791800"/>
              <a:gd name="connsiteX13" fmla="*/ 0 w 2008949"/>
              <a:gd name="connsiteY13" fmla="*/ 1271173 h 1791800"/>
              <a:gd name="connsiteX0" fmla="*/ 0 w 2008949"/>
              <a:gd name="connsiteY0" fmla="*/ 1271173 h 1791800"/>
              <a:gd name="connsiteX1" fmla="*/ 196887 w 2008949"/>
              <a:gd name="connsiteY1" fmla="*/ 1006455 h 1791800"/>
              <a:gd name="connsiteX2" fmla="*/ 353251 w 2008949"/>
              <a:gd name="connsiteY2" fmla="*/ 800319 h 1791800"/>
              <a:gd name="connsiteX3" fmla="*/ 529876 w 2008949"/>
              <a:gd name="connsiteY3" fmla="*/ 473496 h 1791800"/>
              <a:gd name="connsiteX4" fmla="*/ 654527 w 2008949"/>
              <a:gd name="connsiteY4" fmla="*/ 246217 h 1791800"/>
              <a:gd name="connsiteX5" fmla="*/ 834236 w 2008949"/>
              <a:gd name="connsiteY5" fmla="*/ 48451 h 1791800"/>
              <a:gd name="connsiteX6" fmla="*/ 1044777 w 2008949"/>
              <a:gd name="connsiteY6" fmla="*/ 0 h 1791800"/>
              <a:gd name="connsiteX7" fmla="*/ 1250032 w 2008949"/>
              <a:gd name="connsiteY7" fmla="*/ 4404 h 1791800"/>
              <a:gd name="connsiteX8" fmla="*/ 1445598 w 2008949"/>
              <a:gd name="connsiteY8" fmla="*/ 204374 h 1791800"/>
              <a:gd name="connsiteX9" fmla="*/ 1786956 w 2008949"/>
              <a:gd name="connsiteY9" fmla="*/ 754072 h 1791800"/>
              <a:gd name="connsiteX10" fmla="*/ 2008949 w 2008949"/>
              <a:gd name="connsiteY10" fmla="*/ 1118773 h 1791800"/>
              <a:gd name="connsiteX11" fmla="*/ 2008949 w 2008949"/>
              <a:gd name="connsiteY11" fmla="*/ 1791800 h 1791800"/>
              <a:gd name="connsiteX12" fmla="*/ 0 w 2008949"/>
              <a:gd name="connsiteY12" fmla="*/ 1791800 h 1791800"/>
              <a:gd name="connsiteX13" fmla="*/ 0 w 2008949"/>
              <a:gd name="connsiteY13" fmla="*/ 1271173 h 1791800"/>
              <a:gd name="connsiteX0" fmla="*/ 0 w 2008949"/>
              <a:gd name="connsiteY0" fmla="*/ 1271173 h 1791800"/>
              <a:gd name="connsiteX1" fmla="*/ 196887 w 2008949"/>
              <a:gd name="connsiteY1" fmla="*/ 1006455 h 1791800"/>
              <a:gd name="connsiteX2" fmla="*/ 353251 w 2008949"/>
              <a:gd name="connsiteY2" fmla="*/ 800319 h 1791800"/>
              <a:gd name="connsiteX3" fmla="*/ 529876 w 2008949"/>
              <a:gd name="connsiteY3" fmla="*/ 473496 h 1791800"/>
              <a:gd name="connsiteX4" fmla="*/ 654527 w 2008949"/>
              <a:gd name="connsiteY4" fmla="*/ 246217 h 1791800"/>
              <a:gd name="connsiteX5" fmla="*/ 834236 w 2008949"/>
              <a:gd name="connsiteY5" fmla="*/ 48451 h 1791800"/>
              <a:gd name="connsiteX6" fmla="*/ 1044777 w 2008949"/>
              <a:gd name="connsiteY6" fmla="*/ 0 h 1791800"/>
              <a:gd name="connsiteX7" fmla="*/ 1250032 w 2008949"/>
              <a:gd name="connsiteY7" fmla="*/ 4404 h 1791800"/>
              <a:gd name="connsiteX8" fmla="*/ 1445598 w 2008949"/>
              <a:gd name="connsiteY8" fmla="*/ 204374 h 1791800"/>
              <a:gd name="connsiteX9" fmla="*/ 1786956 w 2008949"/>
              <a:gd name="connsiteY9" fmla="*/ 754072 h 1791800"/>
              <a:gd name="connsiteX10" fmla="*/ 2008949 w 2008949"/>
              <a:gd name="connsiteY10" fmla="*/ 1118773 h 1791800"/>
              <a:gd name="connsiteX11" fmla="*/ 2008949 w 2008949"/>
              <a:gd name="connsiteY11" fmla="*/ 1791800 h 1791800"/>
              <a:gd name="connsiteX12" fmla="*/ 0 w 2008949"/>
              <a:gd name="connsiteY12" fmla="*/ 1791800 h 1791800"/>
              <a:gd name="connsiteX13" fmla="*/ 0 w 2008949"/>
              <a:gd name="connsiteY13" fmla="*/ 1271173 h 1791800"/>
              <a:gd name="connsiteX0" fmla="*/ 0 w 2008949"/>
              <a:gd name="connsiteY0" fmla="*/ 1296427 h 1817054"/>
              <a:gd name="connsiteX1" fmla="*/ 196887 w 2008949"/>
              <a:gd name="connsiteY1" fmla="*/ 1031709 h 1817054"/>
              <a:gd name="connsiteX2" fmla="*/ 353251 w 2008949"/>
              <a:gd name="connsiteY2" fmla="*/ 825573 h 1817054"/>
              <a:gd name="connsiteX3" fmla="*/ 529876 w 2008949"/>
              <a:gd name="connsiteY3" fmla="*/ 498750 h 1817054"/>
              <a:gd name="connsiteX4" fmla="*/ 654527 w 2008949"/>
              <a:gd name="connsiteY4" fmla="*/ 271471 h 1817054"/>
              <a:gd name="connsiteX5" fmla="*/ 834236 w 2008949"/>
              <a:gd name="connsiteY5" fmla="*/ 73705 h 1817054"/>
              <a:gd name="connsiteX6" fmla="*/ 1044777 w 2008949"/>
              <a:gd name="connsiteY6" fmla="*/ 25254 h 1817054"/>
              <a:gd name="connsiteX7" fmla="*/ 1250032 w 2008949"/>
              <a:gd name="connsiteY7" fmla="*/ 29658 h 1817054"/>
              <a:gd name="connsiteX8" fmla="*/ 1445598 w 2008949"/>
              <a:gd name="connsiteY8" fmla="*/ 229628 h 1817054"/>
              <a:gd name="connsiteX9" fmla="*/ 1786956 w 2008949"/>
              <a:gd name="connsiteY9" fmla="*/ 779326 h 1817054"/>
              <a:gd name="connsiteX10" fmla="*/ 2008949 w 2008949"/>
              <a:gd name="connsiteY10" fmla="*/ 1144027 h 1817054"/>
              <a:gd name="connsiteX11" fmla="*/ 2008949 w 2008949"/>
              <a:gd name="connsiteY11" fmla="*/ 1817054 h 1817054"/>
              <a:gd name="connsiteX12" fmla="*/ 0 w 2008949"/>
              <a:gd name="connsiteY12" fmla="*/ 1817054 h 1817054"/>
              <a:gd name="connsiteX13" fmla="*/ 0 w 2008949"/>
              <a:gd name="connsiteY13" fmla="*/ 1296427 h 1817054"/>
              <a:gd name="connsiteX0" fmla="*/ 0 w 2008949"/>
              <a:gd name="connsiteY0" fmla="*/ 1308466 h 1829093"/>
              <a:gd name="connsiteX1" fmla="*/ 196887 w 2008949"/>
              <a:gd name="connsiteY1" fmla="*/ 1043748 h 1829093"/>
              <a:gd name="connsiteX2" fmla="*/ 353251 w 2008949"/>
              <a:gd name="connsiteY2" fmla="*/ 837612 h 1829093"/>
              <a:gd name="connsiteX3" fmla="*/ 529876 w 2008949"/>
              <a:gd name="connsiteY3" fmla="*/ 510789 h 1829093"/>
              <a:gd name="connsiteX4" fmla="*/ 654527 w 2008949"/>
              <a:gd name="connsiteY4" fmla="*/ 283510 h 1829093"/>
              <a:gd name="connsiteX5" fmla="*/ 834236 w 2008949"/>
              <a:gd name="connsiteY5" fmla="*/ 85744 h 1829093"/>
              <a:gd name="connsiteX6" fmla="*/ 1044777 w 2008949"/>
              <a:gd name="connsiteY6" fmla="*/ 37293 h 1829093"/>
              <a:gd name="connsiteX7" fmla="*/ 1250032 w 2008949"/>
              <a:gd name="connsiteY7" fmla="*/ 41697 h 1829093"/>
              <a:gd name="connsiteX8" fmla="*/ 1445598 w 2008949"/>
              <a:gd name="connsiteY8" fmla="*/ 241667 h 1829093"/>
              <a:gd name="connsiteX9" fmla="*/ 1786956 w 2008949"/>
              <a:gd name="connsiteY9" fmla="*/ 791365 h 1829093"/>
              <a:gd name="connsiteX10" fmla="*/ 2008949 w 2008949"/>
              <a:gd name="connsiteY10" fmla="*/ 1156066 h 1829093"/>
              <a:gd name="connsiteX11" fmla="*/ 2008949 w 2008949"/>
              <a:gd name="connsiteY11" fmla="*/ 1829093 h 1829093"/>
              <a:gd name="connsiteX12" fmla="*/ 0 w 2008949"/>
              <a:gd name="connsiteY12" fmla="*/ 1829093 h 1829093"/>
              <a:gd name="connsiteX13" fmla="*/ 0 w 2008949"/>
              <a:gd name="connsiteY13" fmla="*/ 1308466 h 1829093"/>
              <a:gd name="connsiteX0" fmla="*/ 0 w 2008949"/>
              <a:gd name="connsiteY0" fmla="*/ 1308466 h 1829093"/>
              <a:gd name="connsiteX1" fmla="*/ 196887 w 2008949"/>
              <a:gd name="connsiteY1" fmla="*/ 1043748 h 1829093"/>
              <a:gd name="connsiteX2" fmla="*/ 353251 w 2008949"/>
              <a:gd name="connsiteY2" fmla="*/ 837612 h 1829093"/>
              <a:gd name="connsiteX3" fmla="*/ 529876 w 2008949"/>
              <a:gd name="connsiteY3" fmla="*/ 510789 h 1829093"/>
              <a:gd name="connsiteX4" fmla="*/ 654527 w 2008949"/>
              <a:gd name="connsiteY4" fmla="*/ 283510 h 1829093"/>
              <a:gd name="connsiteX5" fmla="*/ 834236 w 2008949"/>
              <a:gd name="connsiteY5" fmla="*/ 85744 h 1829093"/>
              <a:gd name="connsiteX6" fmla="*/ 968577 w 2008949"/>
              <a:gd name="connsiteY6" fmla="*/ 37293 h 1829093"/>
              <a:gd name="connsiteX7" fmla="*/ 1250032 w 2008949"/>
              <a:gd name="connsiteY7" fmla="*/ 41697 h 1829093"/>
              <a:gd name="connsiteX8" fmla="*/ 1445598 w 2008949"/>
              <a:gd name="connsiteY8" fmla="*/ 241667 h 1829093"/>
              <a:gd name="connsiteX9" fmla="*/ 1786956 w 2008949"/>
              <a:gd name="connsiteY9" fmla="*/ 791365 h 1829093"/>
              <a:gd name="connsiteX10" fmla="*/ 2008949 w 2008949"/>
              <a:gd name="connsiteY10" fmla="*/ 1156066 h 1829093"/>
              <a:gd name="connsiteX11" fmla="*/ 2008949 w 2008949"/>
              <a:gd name="connsiteY11" fmla="*/ 1829093 h 1829093"/>
              <a:gd name="connsiteX12" fmla="*/ 0 w 2008949"/>
              <a:gd name="connsiteY12" fmla="*/ 1829093 h 1829093"/>
              <a:gd name="connsiteX13" fmla="*/ 0 w 2008949"/>
              <a:gd name="connsiteY13" fmla="*/ 1308466 h 1829093"/>
              <a:gd name="connsiteX0" fmla="*/ 0 w 2008949"/>
              <a:gd name="connsiteY0" fmla="*/ 1308466 h 1829093"/>
              <a:gd name="connsiteX1" fmla="*/ 196887 w 2008949"/>
              <a:gd name="connsiteY1" fmla="*/ 1043748 h 1829093"/>
              <a:gd name="connsiteX2" fmla="*/ 353251 w 2008949"/>
              <a:gd name="connsiteY2" fmla="*/ 837612 h 1829093"/>
              <a:gd name="connsiteX3" fmla="*/ 529876 w 2008949"/>
              <a:gd name="connsiteY3" fmla="*/ 510789 h 1829093"/>
              <a:gd name="connsiteX4" fmla="*/ 654527 w 2008949"/>
              <a:gd name="connsiteY4" fmla="*/ 283510 h 1829093"/>
              <a:gd name="connsiteX5" fmla="*/ 834236 w 2008949"/>
              <a:gd name="connsiteY5" fmla="*/ 85744 h 1829093"/>
              <a:gd name="connsiteX6" fmla="*/ 968577 w 2008949"/>
              <a:gd name="connsiteY6" fmla="*/ 37293 h 1829093"/>
              <a:gd name="connsiteX7" fmla="*/ 1250032 w 2008949"/>
              <a:gd name="connsiteY7" fmla="*/ 41697 h 1829093"/>
              <a:gd name="connsiteX8" fmla="*/ 1445598 w 2008949"/>
              <a:gd name="connsiteY8" fmla="*/ 241667 h 1829093"/>
              <a:gd name="connsiteX9" fmla="*/ 1786956 w 2008949"/>
              <a:gd name="connsiteY9" fmla="*/ 791365 h 1829093"/>
              <a:gd name="connsiteX10" fmla="*/ 2008949 w 2008949"/>
              <a:gd name="connsiteY10" fmla="*/ 1156066 h 1829093"/>
              <a:gd name="connsiteX11" fmla="*/ 2008949 w 2008949"/>
              <a:gd name="connsiteY11" fmla="*/ 1829093 h 1829093"/>
              <a:gd name="connsiteX12" fmla="*/ 0 w 2008949"/>
              <a:gd name="connsiteY12" fmla="*/ 1829093 h 1829093"/>
              <a:gd name="connsiteX13" fmla="*/ 0 w 2008949"/>
              <a:gd name="connsiteY13" fmla="*/ 1308466 h 1829093"/>
              <a:gd name="connsiteX0" fmla="*/ 0 w 2008949"/>
              <a:gd name="connsiteY0" fmla="*/ 1300244 h 1820871"/>
              <a:gd name="connsiteX1" fmla="*/ 196887 w 2008949"/>
              <a:gd name="connsiteY1" fmla="*/ 1035526 h 1820871"/>
              <a:gd name="connsiteX2" fmla="*/ 353251 w 2008949"/>
              <a:gd name="connsiteY2" fmla="*/ 829390 h 1820871"/>
              <a:gd name="connsiteX3" fmla="*/ 529876 w 2008949"/>
              <a:gd name="connsiteY3" fmla="*/ 502567 h 1820871"/>
              <a:gd name="connsiteX4" fmla="*/ 654527 w 2008949"/>
              <a:gd name="connsiteY4" fmla="*/ 275288 h 1820871"/>
              <a:gd name="connsiteX5" fmla="*/ 834236 w 2008949"/>
              <a:gd name="connsiteY5" fmla="*/ 77522 h 1820871"/>
              <a:gd name="connsiteX6" fmla="*/ 968577 w 2008949"/>
              <a:gd name="connsiteY6" fmla="*/ 29071 h 1820871"/>
              <a:gd name="connsiteX7" fmla="*/ 972982 w 2008949"/>
              <a:gd name="connsiteY7" fmla="*/ 32596 h 1820871"/>
              <a:gd name="connsiteX8" fmla="*/ 1250032 w 2008949"/>
              <a:gd name="connsiteY8" fmla="*/ 33475 h 1820871"/>
              <a:gd name="connsiteX9" fmla="*/ 1445598 w 2008949"/>
              <a:gd name="connsiteY9" fmla="*/ 233445 h 1820871"/>
              <a:gd name="connsiteX10" fmla="*/ 1786956 w 2008949"/>
              <a:gd name="connsiteY10" fmla="*/ 783143 h 1820871"/>
              <a:gd name="connsiteX11" fmla="*/ 2008949 w 2008949"/>
              <a:gd name="connsiteY11" fmla="*/ 1147844 h 1820871"/>
              <a:gd name="connsiteX12" fmla="*/ 2008949 w 2008949"/>
              <a:gd name="connsiteY12" fmla="*/ 1820871 h 1820871"/>
              <a:gd name="connsiteX13" fmla="*/ 0 w 2008949"/>
              <a:gd name="connsiteY13" fmla="*/ 1820871 h 1820871"/>
              <a:gd name="connsiteX14" fmla="*/ 0 w 2008949"/>
              <a:gd name="connsiteY14" fmla="*/ 1300244 h 1820871"/>
              <a:gd name="connsiteX0" fmla="*/ 0 w 2008949"/>
              <a:gd name="connsiteY0" fmla="*/ 1323734 h 1844361"/>
              <a:gd name="connsiteX1" fmla="*/ 196887 w 2008949"/>
              <a:gd name="connsiteY1" fmla="*/ 1059016 h 1844361"/>
              <a:gd name="connsiteX2" fmla="*/ 353251 w 2008949"/>
              <a:gd name="connsiteY2" fmla="*/ 852880 h 1844361"/>
              <a:gd name="connsiteX3" fmla="*/ 529876 w 2008949"/>
              <a:gd name="connsiteY3" fmla="*/ 526057 h 1844361"/>
              <a:gd name="connsiteX4" fmla="*/ 654527 w 2008949"/>
              <a:gd name="connsiteY4" fmla="*/ 298778 h 1844361"/>
              <a:gd name="connsiteX5" fmla="*/ 834236 w 2008949"/>
              <a:gd name="connsiteY5" fmla="*/ 101012 h 1844361"/>
              <a:gd name="connsiteX6" fmla="*/ 968577 w 2008949"/>
              <a:gd name="connsiteY6" fmla="*/ 52561 h 1844361"/>
              <a:gd name="connsiteX7" fmla="*/ 972982 w 2008949"/>
              <a:gd name="connsiteY7" fmla="*/ 56086 h 1844361"/>
              <a:gd name="connsiteX8" fmla="*/ 1250032 w 2008949"/>
              <a:gd name="connsiteY8" fmla="*/ 56965 h 1844361"/>
              <a:gd name="connsiteX9" fmla="*/ 1445598 w 2008949"/>
              <a:gd name="connsiteY9" fmla="*/ 256935 h 1844361"/>
              <a:gd name="connsiteX10" fmla="*/ 1786956 w 2008949"/>
              <a:gd name="connsiteY10" fmla="*/ 806633 h 1844361"/>
              <a:gd name="connsiteX11" fmla="*/ 2008949 w 2008949"/>
              <a:gd name="connsiteY11" fmla="*/ 1171334 h 1844361"/>
              <a:gd name="connsiteX12" fmla="*/ 2008949 w 2008949"/>
              <a:gd name="connsiteY12" fmla="*/ 1844361 h 1844361"/>
              <a:gd name="connsiteX13" fmla="*/ 0 w 2008949"/>
              <a:gd name="connsiteY13" fmla="*/ 1844361 h 1844361"/>
              <a:gd name="connsiteX14" fmla="*/ 0 w 2008949"/>
              <a:gd name="connsiteY14" fmla="*/ 1323734 h 1844361"/>
              <a:gd name="connsiteX0" fmla="*/ 0 w 2008949"/>
              <a:gd name="connsiteY0" fmla="*/ 1301125 h 1821752"/>
              <a:gd name="connsiteX1" fmla="*/ 196887 w 2008949"/>
              <a:gd name="connsiteY1" fmla="*/ 1036407 h 1821752"/>
              <a:gd name="connsiteX2" fmla="*/ 353251 w 2008949"/>
              <a:gd name="connsiteY2" fmla="*/ 830271 h 1821752"/>
              <a:gd name="connsiteX3" fmla="*/ 529876 w 2008949"/>
              <a:gd name="connsiteY3" fmla="*/ 503448 h 1821752"/>
              <a:gd name="connsiteX4" fmla="*/ 654527 w 2008949"/>
              <a:gd name="connsiteY4" fmla="*/ 276169 h 1821752"/>
              <a:gd name="connsiteX5" fmla="*/ 834236 w 2008949"/>
              <a:gd name="connsiteY5" fmla="*/ 78403 h 1821752"/>
              <a:gd name="connsiteX6" fmla="*/ 968577 w 2008949"/>
              <a:gd name="connsiteY6" fmla="*/ 29952 h 1821752"/>
              <a:gd name="connsiteX7" fmla="*/ 972982 w 2008949"/>
              <a:gd name="connsiteY7" fmla="*/ 33477 h 1821752"/>
              <a:gd name="connsiteX8" fmla="*/ 983553 w 2008949"/>
              <a:gd name="connsiteY8" fmla="*/ 28191 h 1821752"/>
              <a:gd name="connsiteX9" fmla="*/ 1250032 w 2008949"/>
              <a:gd name="connsiteY9" fmla="*/ 34356 h 1821752"/>
              <a:gd name="connsiteX10" fmla="*/ 1445598 w 2008949"/>
              <a:gd name="connsiteY10" fmla="*/ 234326 h 1821752"/>
              <a:gd name="connsiteX11" fmla="*/ 1786956 w 2008949"/>
              <a:gd name="connsiteY11" fmla="*/ 784024 h 1821752"/>
              <a:gd name="connsiteX12" fmla="*/ 2008949 w 2008949"/>
              <a:gd name="connsiteY12" fmla="*/ 1148725 h 1821752"/>
              <a:gd name="connsiteX13" fmla="*/ 2008949 w 2008949"/>
              <a:gd name="connsiteY13" fmla="*/ 1821752 h 1821752"/>
              <a:gd name="connsiteX14" fmla="*/ 0 w 2008949"/>
              <a:gd name="connsiteY14" fmla="*/ 1821752 h 1821752"/>
              <a:gd name="connsiteX15" fmla="*/ 0 w 2008949"/>
              <a:gd name="connsiteY15" fmla="*/ 1301125 h 1821752"/>
              <a:gd name="connsiteX0" fmla="*/ 0 w 2008949"/>
              <a:gd name="connsiteY0" fmla="*/ 1340179 h 1860806"/>
              <a:gd name="connsiteX1" fmla="*/ 196887 w 2008949"/>
              <a:gd name="connsiteY1" fmla="*/ 1075461 h 1860806"/>
              <a:gd name="connsiteX2" fmla="*/ 353251 w 2008949"/>
              <a:gd name="connsiteY2" fmla="*/ 869325 h 1860806"/>
              <a:gd name="connsiteX3" fmla="*/ 529876 w 2008949"/>
              <a:gd name="connsiteY3" fmla="*/ 542502 h 1860806"/>
              <a:gd name="connsiteX4" fmla="*/ 654527 w 2008949"/>
              <a:gd name="connsiteY4" fmla="*/ 315223 h 1860806"/>
              <a:gd name="connsiteX5" fmla="*/ 834236 w 2008949"/>
              <a:gd name="connsiteY5" fmla="*/ 117457 h 1860806"/>
              <a:gd name="connsiteX6" fmla="*/ 968577 w 2008949"/>
              <a:gd name="connsiteY6" fmla="*/ 69006 h 1860806"/>
              <a:gd name="connsiteX7" fmla="*/ 972982 w 2008949"/>
              <a:gd name="connsiteY7" fmla="*/ 72531 h 1860806"/>
              <a:gd name="connsiteX8" fmla="*/ 983553 w 2008949"/>
              <a:gd name="connsiteY8" fmla="*/ 67245 h 1860806"/>
              <a:gd name="connsiteX9" fmla="*/ 1250032 w 2008949"/>
              <a:gd name="connsiteY9" fmla="*/ 73410 h 1860806"/>
              <a:gd name="connsiteX10" fmla="*/ 1445598 w 2008949"/>
              <a:gd name="connsiteY10" fmla="*/ 273380 h 1860806"/>
              <a:gd name="connsiteX11" fmla="*/ 1786956 w 2008949"/>
              <a:gd name="connsiteY11" fmla="*/ 823078 h 1860806"/>
              <a:gd name="connsiteX12" fmla="*/ 2008949 w 2008949"/>
              <a:gd name="connsiteY12" fmla="*/ 1187779 h 1860806"/>
              <a:gd name="connsiteX13" fmla="*/ 2008949 w 2008949"/>
              <a:gd name="connsiteY13" fmla="*/ 1860806 h 1860806"/>
              <a:gd name="connsiteX14" fmla="*/ 0 w 2008949"/>
              <a:gd name="connsiteY14" fmla="*/ 1860806 h 1860806"/>
              <a:gd name="connsiteX15" fmla="*/ 0 w 2008949"/>
              <a:gd name="connsiteY15" fmla="*/ 1340179 h 1860806"/>
              <a:gd name="connsiteX0" fmla="*/ 0 w 2008949"/>
              <a:gd name="connsiteY0" fmla="*/ 1300244 h 1820871"/>
              <a:gd name="connsiteX1" fmla="*/ 196887 w 2008949"/>
              <a:gd name="connsiteY1" fmla="*/ 1035526 h 1820871"/>
              <a:gd name="connsiteX2" fmla="*/ 353251 w 2008949"/>
              <a:gd name="connsiteY2" fmla="*/ 829390 h 1820871"/>
              <a:gd name="connsiteX3" fmla="*/ 529876 w 2008949"/>
              <a:gd name="connsiteY3" fmla="*/ 502567 h 1820871"/>
              <a:gd name="connsiteX4" fmla="*/ 654527 w 2008949"/>
              <a:gd name="connsiteY4" fmla="*/ 275288 h 1820871"/>
              <a:gd name="connsiteX5" fmla="*/ 834236 w 2008949"/>
              <a:gd name="connsiteY5" fmla="*/ 77522 h 1820871"/>
              <a:gd name="connsiteX6" fmla="*/ 968577 w 2008949"/>
              <a:gd name="connsiteY6" fmla="*/ 29071 h 1820871"/>
              <a:gd name="connsiteX7" fmla="*/ 972982 w 2008949"/>
              <a:gd name="connsiteY7" fmla="*/ 32596 h 1820871"/>
              <a:gd name="connsiteX8" fmla="*/ 1250032 w 2008949"/>
              <a:gd name="connsiteY8" fmla="*/ 33475 h 1820871"/>
              <a:gd name="connsiteX9" fmla="*/ 1445598 w 2008949"/>
              <a:gd name="connsiteY9" fmla="*/ 233445 h 1820871"/>
              <a:gd name="connsiteX10" fmla="*/ 1786956 w 2008949"/>
              <a:gd name="connsiteY10" fmla="*/ 783143 h 1820871"/>
              <a:gd name="connsiteX11" fmla="*/ 2008949 w 2008949"/>
              <a:gd name="connsiteY11" fmla="*/ 1147844 h 1820871"/>
              <a:gd name="connsiteX12" fmla="*/ 2008949 w 2008949"/>
              <a:gd name="connsiteY12" fmla="*/ 1820871 h 1820871"/>
              <a:gd name="connsiteX13" fmla="*/ 0 w 2008949"/>
              <a:gd name="connsiteY13" fmla="*/ 1820871 h 1820871"/>
              <a:gd name="connsiteX14" fmla="*/ 0 w 2008949"/>
              <a:gd name="connsiteY14" fmla="*/ 1300244 h 1820871"/>
              <a:gd name="connsiteX0" fmla="*/ 0 w 2008949"/>
              <a:gd name="connsiteY0" fmla="*/ 1344876 h 1865503"/>
              <a:gd name="connsiteX1" fmla="*/ 196887 w 2008949"/>
              <a:gd name="connsiteY1" fmla="*/ 1080158 h 1865503"/>
              <a:gd name="connsiteX2" fmla="*/ 353251 w 2008949"/>
              <a:gd name="connsiteY2" fmla="*/ 874022 h 1865503"/>
              <a:gd name="connsiteX3" fmla="*/ 529876 w 2008949"/>
              <a:gd name="connsiteY3" fmla="*/ 547199 h 1865503"/>
              <a:gd name="connsiteX4" fmla="*/ 654527 w 2008949"/>
              <a:gd name="connsiteY4" fmla="*/ 319920 h 1865503"/>
              <a:gd name="connsiteX5" fmla="*/ 834236 w 2008949"/>
              <a:gd name="connsiteY5" fmla="*/ 122154 h 1865503"/>
              <a:gd name="connsiteX6" fmla="*/ 968577 w 2008949"/>
              <a:gd name="connsiteY6" fmla="*/ 73703 h 1865503"/>
              <a:gd name="connsiteX7" fmla="*/ 972982 w 2008949"/>
              <a:gd name="connsiteY7" fmla="*/ 77228 h 1865503"/>
              <a:gd name="connsiteX8" fmla="*/ 1250032 w 2008949"/>
              <a:gd name="connsiteY8" fmla="*/ 78107 h 1865503"/>
              <a:gd name="connsiteX9" fmla="*/ 1445598 w 2008949"/>
              <a:gd name="connsiteY9" fmla="*/ 278077 h 1865503"/>
              <a:gd name="connsiteX10" fmla="*/ 1786956 w 2008949"/>
              <a:gd name="connsiteY10" fmla="*/ 827775 h 1865503"/>
              <a:gd name="connsiteX11" fmla="*/ 2008949 w 2008949"/>
              <a:gd name="connsiteY11" fmla="*/ 1192476 h 1865503"/>
              <a:gd name="connsiteX12" fmla="*/ 2008949 w 2008949"/>
              <a:gd name="connsiteY12" fmla="*/ 1865503 h 1865503"/>
              <a:gd name="connsiteX13" fmla="*/ 0 w 2008949"/>
              <a:gd name="connsiteY13" fmla="*/ 1865503 h 1865503"/>
              <a:gd name="connsiteX14" fmla="*/ 0 w 2008949"/>
              <a:gd name="connsiteY14" fmla="*/ 1344876 h 1865503"/>
              <a:gd name="connsiteX0" fmla="*/ 0 w 2008949"/>
              <a:gd name="connsiteY0" fmla="*/ 1344876 h 1865503"/>
              <a:gd name="connsiteX1" fmla="*/ 196887 w 2008949"/>
              <a:gd name="connsiteY1" fmla="*/ 1080158 h 1865503"/>
              <a:gd name="connsiteX2" fmla="*/ 353251 w 2008949"/>
              <a:gd name="connsiteY2" fmla="*/ 874022 h 1865503"/>
              <a:gd name="connsiteX3" fmla="*/ 529876 w 2008949"/>
              <a:gd name="connsiteY3" fmla="*/ 547199 h 1865503"/>
              <a:gd name="connsiteX4" fmla="*/ 654527 w 2008949"/>
              <a:gd name="connsiteY4" fmla="*/ 319920 h 1865503"/>
              <a:gd name="connsiteX5" fmla="*/ 834236 w 2008949"/>
              <a:gd name="connsiteY5" fmla="*/ 122154 h 1865503"/>
              <a:gd name="connsiteX6" fmla="*/ 968577 w 2008949"/>
              <a:gd name="connsiteY6" fmla="*/ 73703 h 1865503"/>
              <a:gd name="connsiteX7" fmla="*/ 972982 w 2008949"/>
              <a:gd name="connsiteY7" fmla="*/ 77228 h 1865503"/>
              <a:gd name="connsiteX8" fmla="*/ 1250032 w 2008949"/>
              <a:gd name="connsiteY8" fmla="*/ 78107 h 1865503"/>
              <a:gd name="connsiteX9" fmla="*/ 1445598 w 2008949"/>
              <a:gd name="connsiteY9" fmla="*/ 278077 h 1865503"/>
              <a:gd name="connsiteX10" fmla="*/ 1786956 w 2008949"/>
              <a:gd name="connsiteY10" fmla="*/ 827775 h 1865503"/>
              <a:gd name="connsiteX11" fmla="*/ 2008949 w 2008949"/>
              <a:gd name="connsiteY11" fmla="*/ 1192476 h 1865503"/>
              <a:gd name="connsiteX12" fmla="*/ 2008949 w 2008949"/>
              <a:gd name="connsiteY12" fmla="*/ 1865503 h 1865503"/>
              <a:gd name="connsiteX13" fmla="*/ 0 w 2008949"/>
              <a:gd name="connsiteY13" fmla="*/ 1865503 h 1865503"/>
              <a:gd name="connsiteX14" fmla="*/ 0 w 2008949"/>
              <a:gd name="connsiteY14" fmla="*/ 1344876 h 1865503"/>
              <a:gd name="connsiteX0" fmla="*/ 0 w 2008949"/>
              <a:gd name="connsiteY0" fmla="*/ 1344876 h 1865503"/>
              <a:gd name="connsiteX1" fmla="*/ 196887 w 2008949"/>
              <a:gd name="connsiteY1" fmla="*/ 1080158 h 1865503"/>
              <a:gd name="connsiteX2" fmla="*/ 353251 w 2008949"/>
              <a:gd name="connsiteY2" fmla="*/ 874022 h 1865503"/>
              <a:gd name="connsiteX3" fmla="*/ 529876 w 2008949"/>
              <a:gd name="connsiteY3" fmla="*/ 547199 h 1865503"/>
              <a:gd name="connsiteX4" fmla="*/ 654527 w 2008949"/>
              <a:gd name="connsiteY4" fmla="*/ 319920 h 1865503"/>
              <a:gd name="connsiteX5" fmla="*/ 834236 w 2008949"/>
              <a:gd name="connsiteY5" fmla="*/ 122154 h 1865503"/>
              <a:gd name="connsiteX6" fmla="*/ 968577 w 2008949"/>
              <a:gd name="connsiteY6" fmla="*/ 73703 h 1865503"/>
              <a:gd name="connsiteX7" fmla="*/ 972982 w 2008949"/>
              <a:gd name="connsiteY7" fmla="*/ 77228 h 1865503"/>
              <a:gd name="connsiteX8" fmla="*/ 1250032 w 2008949"/>
              <a:gd name="connsiteY8" fmla="*/ 78107 h 1865503"/>
              <a:gd name="connsiteX9" fmla="*/ 1445598 w 2008949"/>
              <a:gd name="connsiteY9" fmla="*/ 278077 h 1865503"/>
              <a:gd name="connsiteX10" fmla="*/ 1786956 w 2008949"/>
              <a:gd name="connsiteY10" fmla="*/ 827775 h 1865503"/>
              <a:gd name="connsiteX11" fmla="*/ 2008949 w 2008949"/>
              <a:gd name="connsiteY11" fmla="*/ 1192476 h 1865503"/>
              <a:gd name="connsiteX12" fmla="*/ 2008949 w 2008949"/>
              <a:gd name="connsiteY12" fmla="*/ 1865503 h 1865503"/>
              <a:gd name="connsiteX13" fmla="*/ 0 w 2008949"/>
              <a:gd name="connsiteY13" fmla="*/ 1865503 h 1865503"/>
              <a:gd name="connsiteX14" fmla="*/ 0 w 2008949"/>
              <a:gd name="connsiteY14" fmla="*/ 1344876 h 1865503"/>
              <a:gd name="connsiteX0" fmla="*/ 0 w 2008949"/>
              <a:gd name="connsiteY0" fmla="*/ 1344876 h 1865503"/>
              <a:gd name="connsiteX1" fmla="*/ 196887 w 2008949"/>
              <a:gd name="connsiteY1" fmla="*/ 1080158 h 1865503"/>
              <a:gd name="connsiteX2" fmla="*/ 353251 w 2008949"/>
              <a:gd name="connsiteY2" fmla="*/ 874022 h 1865503"/>
              <a:gd name="connsiteX3" fmla="*/ 529876 w 2008949"/>
              <a:gd name="connsiteY3" fmla="*/ 547199 h 1865503"/>
              <a:gd name="connsiteX4" fmla="*/ 654527 w 2008949"/>
              <a:gd name="connsiteY4" fmla="*/ 319920 h 1865503"/>
              <a:gd name="connsiteX5" fmla="*/ 834236 w 2008949"/>
              <a:gd name="connsiteY5" fmla="*/ 122154 h 1865503"/>
              <a:gd name="connsiteX6" fmla="*/ 968577 w 2008949"/>
              <a:gd name="connsiteY6" fmla="*/ 73703 h 1865503"/>
              <a:gd name="connsiteX7" fmla="*/ 972982 w 2008949"/>
              <a:gd name="connsiteY7" fmla="*/ 77228 h 1865503"/>
              <a:gd name="connsiteX8" fmla="*/ 1250032 w 2008949"/>
              <a:gd name="connsiteY8" fmla="*/ 78107 h 1865503"/>
              <a:gd name="connsiteX9" fmla="*/ 1445598 w 2008949"/>
              <a:gd name="connsiteY9" fmla="*/ 278077 h 1865503"/>
              <a:gd name="connsiteX10" fmla="*/ 1446865 w 2008949"/>
              <a:gd name="connsiteY10" fmla="*/ 279795 h 1865503"/>
              <a:gd name="connsiteX11" fmla="*/ 1786956 w 2008949"/>
              <a:gd name="connsiteY11" fmla="*/ 827775 h 1865503"/>
              <a:gd name="connsiteX12" fmla="*/ 2008949 w 2008949"/>
              <a:gd name="connsiteY12" fmla="*/ 1192476 h 1865503"/>
              <a:gd name="connsiteX13" fmla="*/ 2008949 w 2008949"/>
              <a:gd name="connsiteY13" fmla="*/ 1865503 h 1865503"/>
              <a:gd name="connsiteX14" fmla="*/ 0 w 2008949"/>
              <a:gd name="connsiteY14" fmla="*/ 1865503 h 1865503"/>
              <a:gd name="connsiteX15" fmla="*/ 0 w 2008949"/>
              <a:gd name="connsiteY15" fmla="*/ 1344876 h 1865503"/>
              <a:gd name="connsiteX0" fmla="*/ 0 w 2008949"/>
              <a:gd name="connsiteY0" fmla="*/ 1344876 h 1865503"/>
              <a:gd name="connsiteX1" fmla="*/ 196887 w 2008949"/>
              <a:gd name="connsiteY1" fmla="*/ 1080158 h 1865503"/>
              <a:gd name="connsiteX2" fmla="*/ 353251 w 2008949"/>
              <a:gd name="connsiteY2" fmla="*/ 874022 h 1865503"/>
              <a:gd name="connsiteX3" fmla="*/ 529876 w 2008949"/>
              <a:gd name="connsiteY3" fmla="*/ 547199 h 1865503"/>
              <a:gd name="connsiteX4" fmla="*/ 654527 w 2008949"/>
              <a:gd name="connsiteY4" fmla="*/ 319920 h 1865503"/>
              <a:gd name="connsiteX5" fmla="*/ 834236 w 2008949"/>
              <a:gd name="connsiteY5" fmla="*/ 122154 h 1865503"/>
              <a:gd name="connsiteX6" fmla="*/ 968577 w 2008949"/>
              <a:gd name="connsiteY6" fmla="*/ 73703 h 1865503"/>
              <a:gd name="connsiteX7" fmla="*/ 972982 w 2008949"/>
              <a:gd name="connsiteY7" fmla="*/ 77228 h 1865503"/>
              <a:gd name="connsiteX8" fmla="*/ 1250032 w 2008949"/>
              <a:gd name="connsiteY8" fmla="*/ 78107 h 1865503"/>
              <a:gd name="connsiteX9" fmla="*/ 1445598 w 2008949"/>
              <a:gd name="connsiteY9" fmla="*/ 278077 h 1865503"/>
              <a:gd name="connsiteX10" fmla="*/ 1446865 w 2008949"/>
              <a:gd name="connsiteY10" fmla="*/ 279795 h 1865503"/>
              <a:gd name="connsiteX11" fmla="*/ 1786956 w 2008949"/>
              <a:gd name="connsiteY11" fmla="*/ 827775 h 1865503"/>
              <a:gd name="connsiteX12" fmla="*/ 2008949 w 2008949"/>
              <a:gd name="connsiteY12" fmla="*/ 1192476 h 1865503"/>
              <a:gd name="connsiteX13" fmla="*/ 2008949 w 2008949"/>
              <a:gd name="connsiteY13" fmla="*/ 1865503 h 1865503"/>
              <a:gd name="connsiteX14" fmla="*/ 0 w 2008949"/>
              <a:gd name="connsiteY14" fmla="*/ 1865503 h 1865503"/>
              <a:gd name="connsiteX15" fmla="*/ 0 w 2008949"/>
              <a:gd name="connsiteY15" fmla="*/ 1344876 h 1865503"/>
              <a:gd name="connsiteX0" fmla="*/ 0 w 2008949"/>
              <a:gd name="connsiteY0" fmla="*/ 1344876 h 1865503"/>
              <a:gd name="connsiteX1" fmla="*/ 196887 w 2008949"/>
              <a:gd name="connsiteY1" fmla="*/ 1080158 h 1865503"/>
              <a:gd name="connsiteX2" fmla="*/ 353251 w 2008949"/>
              <a:gd name="connsiteY2" fmla="*/ 874022 h 1865503"/>
              <a:gd name="connsiteX3" fmla="*/ 529876 w 2008949"/>
              <a:gd name="connsiteY3" fmla="*/ 547199 h 1865503"/>
              <a:gd name="connsiteX4" fmla="*/ 654527 w 2008949"/>
              <a:gd name="connsiteY4" fmla="*/ 319920 h 1865503"/>
              <a:gd name="connsiteX5" fmla="*/ 834236 w 2008949"/>
              <a:gd name="connsiteY5" fmla="*/ 122154 h 1865503"/>
              <a:gd name="connsiteX6" fmla="*/ 968577 w 2008949"/>
              <a:gd name="connsiteY6" fmla="*/ 73703 h 1865503"/>
              <a:gd name="connsiteX7" fmla="*/ 972982 w 2008949"/>
              <a:gd name="connsiteY7" fmla="*/ 77228 h 1865503"/>
              <a:gd name="connsiteX8" fmla="*/ 1250032 w 2008949"/>
              <a:gd name="connsiteY8" fmla="*/ 78107 h 1865503"/>
              <a:gd name="connsiteX9" fmla="*/ 1445598 w 2008949"/>
              <a:gd name="connsiteY9" fmla="*/ 278077 h 1865503"/>
              <a:gd name="connsiteX10" fmla="*/ 1446865 w 2008949"/>
              <a:gd name="connsiteY10" fmla="*/ 279795 h 1865503"/>
              <a:gd name="connsiteX11" fmla="*/ 1786956 w 2008949"/>
              <a:gd name="connsiteY11" fmla="*/ 827775 h 1865503"/>
              <a:gd name="connsiteX12" fmla="*/ 2008949 w 2008949"/>
              <a:gd name="connsiteY12" fmla="*/ 1192476 h 1865503"/>
              <a:gd name="connsiteX13" fmla="*/ 2008949 w 2008949"/>
              <a:gd name="connsiteY13" fmla="*/ 1865503 h 1865503"/>
              <a:gd name="connsiteX14" fmla="*/ 0 w 2008949"/>
              <a:gd name="connsiteY14" fmla="*/ 1865503 h 1865503"/>
              <a:gd name="connsiteX15" fmla="*/ 0 w 2008949"/>
              <a:gd name="connsiteY15" fmla="*/ 1344876 h 1865503"/>
              <a:gd name="connsiteX0" fmla="*/ 0 w 2008949"/>
              <a:gd name="connsiteY0" fmla="*/ 1344876 h 1865503"/>
              <a:gd name="connsiteX1" fmla="*/ 196887 w 2008949"/>
              <a:gd name="connsiteY1" fmla="*/ 1080158 h 1865503"/>
              <a:gd name="connsiteX2" fmla="*/ 353251 w 2008949"/>
              <a:gd name="connsiteY2" fmla="*/ 874022 h 1865503"/>
              <a:gd name="connsiteX3" fmla="*/ 529876 w 2008949"/>
              <a:gd name="connsiteY3" fmla="*/ 547199 h 1865503"/>
              <a:gd name="connsiteX4" fmla="*/ 654527 w 2008949"/>
              <a:gd name="connsiteY4" fmla="*/ 319920 h 1865503"/>
              <a:gd name="connsiteX5" fmla="*/ 834236 w 2008949"/>
              <a:gd name="connsiteY5" fmla="*/ 122154 h 1865503"/>
              <a:gd name="connsiteX6" fmla="*/ 968577 w 2008949"/>
              <a:gd name="connsiteY6" fmla="*/ 73703 h 1865503"/>
              <a:gd name="connsiteX7" fmla="*/ 972982 w 2008949"/>
              <a:gd name="connsiteY7" fmla="*/ 77228 h 1865503"/>
              <a:gd name="connsiteX8" fmla="*/ 1250032 w 2008949"/>
              <a:gd name="connsiteY8" fmla="*/ 78107 h 1865503"/>
              <a:gd name="connsiteX9" fmla="*/ 1445598 w 2008949"/>
              <a:gd name="connsiteY9" fmla="*/ 278077 h 1865503"/>
              <a:gd name="connsiteX10" fmla="*/ 1446865 w 2008949"/>
              <a:gd name="connsiteY10" fmla="*/ 279795 h 1865503"/>
              <a:gd name="connsiteX11" fmla="*/ 1786956 w 2008949"/>
              <a:gd name="connsiteY11" fmla="*/ 827775 h 1865503"/>
              <a:gd name="connsiteX12" fmla="*/ 2008949 w 2008949"/>
              <a:gd name="connsiteY12" fmla="*/ 1192476 h 1865503"/>
              <a:gd name="connsiteX13" fmla="*/ 2008949 w 2008949"/>
              <a:gd name="connsiteY13" fmla="*/ 1865503 h 1865503"/>
              <a:gd name="connsiteX14" fmla="*/ 0 w 2008949"/>
              <a:gd name="connsiteY14" fmla="*/ 1865503 h 1865503"/>
              <a:gd name="connsiteX15" fmla="*/ 0 w 2008949"/>
              <a:gd name="connsiteY15" fmla="*/ 1344876 h 1865503"/>
              <a:gd name="connsiteX0" fmla="*/ 0 w 2008949"/>
              <a:gd name="connsiteY0" fmla="*/ 1344876 h 1865503"/>
              <a:gd name="connsiteX1" fmla="*/ 196887 w 2008949"/>
              <a:gd name="connsiteY1" fmla="*/ 1080158 h 1865503"/>
              <a:gd name="connsiteX2" fmla="*/ 353251 w 2008949"/>
              <a:gd name="connsiteY2" fmla="*/ 874022 h 1865503"/>
              <a:gd name="connsiteX3" fmla="*/ 529876 w 2008949"/>
              <a:gd name="connsiteY3" fmla="*/ 547199 h 1865503"/>
              <a:gd name="connsiteX4" fmla="*/ 654527 w 2008949"/>
              <a:gd name="connsiteY4" fmla="*/ 319920 h 1865503"/>
              <a:gd name="connsiteX5" fmla="*/ 834236 w 2008949"/>
              <a:gd name="connsiteY5" fmla="*/ 122154 h 1865503"/>
              <a:gd name="connsiteX6" fmla="*/ 968577 w 2008949"/>
              <a:gd name="connsiteY6" fmla="*/ 73703 h 1865503"/>
              <a:gd name="connsiteX7" fmla="*/ 972982 w 2008949"/>
              <a:gd name="connsiteY7" fmla="*/ 77228 h 1865503"/>
              <a:gd name="connsiteX8" fmla="*/ 1250032 w 2008949"/>
              <a:gd name="connsiteY8" fmla="*/ 78107 h 1865503"/>
              <a:gd name="connsiteX9" fmla="*/ 1445598 w 2008949"/>
              <a:gd name="connsiteY9" fmla="*/ 278077 h 1865503"/>
              <a:gd name="connsiteX10" fmla="*/ 1786956 w 2008949"/>
              <a:gd name="connsiteY10" fmla="*/ 827775 h 1865503"/>
              <a:gd name="connsiteX11" fmla="*/ 2008949 w 2008949"/>
              <a:gd name="connsiteY11" fmla="*/ 1192476 h 1865503"/>
              <a:gd name="connsiteX12" fmla="*/ 2008949 w 2008949"/>
              <a:gd name="connsiteY12" fmla="*/ 1865503 h 1865503"/>
              <a:gd name="connsiteX13" fmla="*/ 0 w 2008949"/>
              <a:gd name="connsiteY13" fmla="*/ 1865503 h 1865503"/>
              <a:gd name="connsiteX14" fmla="*/ 0 w 2008949"/>
              <a:gd name="connsiteY14" fmla="*/ 1344876 h 1865503"/>
              <a:gd name="connsiteX0" fmla="*/ 0 w 2008949"/>
              <a:gd name="connsiteY0" fmla="*/ 1344876 h 1865503"/>
              <a:gd name="connsiteX1" fmla="*/ 196887 w 2008949"/>
              <a:gd name="connsiteY1" fmla="*/ 1080158 h 1865503"/>
              <a:gd name="connsiteX2" fmla="*/ 353251 w 2008949"/>
              <a:gd name="connsiteY2" fmla="*/ 874022 h 1865503"/>
              <a:gd name="connsiteX3" fmla="*/ 529876 w 2008949"/>
              <a:gd name="connsiteY3" fmla="*/ 547199 h 1865503"/>
              <a:gd name="connsiteX4" fmla="*/ 654527 w 2008949"/>
              <a:gd name="connsiteY4" fmla="*/ 319920 h 1865503"/>
              <a:gd name="connsiteX5" fmla="*/ 834236 w 2008949"/>
              <a:gd name="connsiteY5" fmla="*/ 122154 h 1865503"/>
              <a:gd name="connsiteX6" fmla="*/ 968577 w 2008949"/>
              <a:gd name="connsiteY6" fmla="*/ 73703 h 1865503"/>
              <a:gd name="connsiteX7" fmla="*/ 972982 w 2008949"/>
              <a:gd name="connsiteY7" fmla="*/ 77228 h 1865503"/>
              <a:gd name="connsiteX8" fmla="*/ 1250032 w 2008949"/>
              <a:gd name="connsiteY8" fmla="*/ 78107 h 1865503"/>
              <a:gd name="connsiteX9" fmla="*/ 1786956 w 2008949"/>
              <a:gd name="connsiteY9" fmla="*/ 827775 h 1865503"/>
              <a:gd name="connsiteX10" fmla="*/ 2008949 w 2008949"/>
              <a:gd name="connsiteY10" fmla="*/ 1192476 h 1865503"/>
              <a:gd name="connsiteX11" fmla="*/ 2008949 w 2008949"/>
              <a:gd name="connsiteY11" fmla="*/ 1865503 h 1865503"/>
              <a:gd name="connsiteX12" fmla="*/ 0 w 2008949"/>
              <a:gd name="connsiteY12" fmla="*/ 1865503 h 1865503"/>
              <a:gd name="connsiteX13" fmla="*/ 0 w 2008949"/>
              <a:gd name="connsiteY13" fmla="*/ 1344876 h 1865503"/>
              <a:gd name="connsiteX0" fmla="*/ 0 w 2008949"/>
              <a:gd name="connsiteY0" fmla="*/ 1344876 h 1865503"/>
              <a:gd name="connsiteX1" fmla="*/ 196887 w 2008949"/>
              <a:gd name="connsiteY1" fmla="*/ 1080158 h 1865503"/>
              <a:gd name="connsiteX2" fmla="*/ 353251 w 2008949"/>
              <a:gd name="connsiteY2" fmla="*/ 874022 h 1865503"/>
              <a:gd name="connsiteX3" fmla="*/ 529876 w 2008949"/>
              <a:gd name="connsiteY3" fmla="*/ 547199 h 1865503"/>
              <a:gd name="connsiteX4" fmla="*/ 654527 w 2008949"/>
              <a:gd name="connsiteY4" fmla="*/ 319920 h 1865503"/>
              <a:gd name="connsiteX5" fmla="*/ 834236 w 2008949"/>
              <a:gd name="connsiteY5" fmla="*/ 122154 h 1865503"/>
              <a:gd name="connsiteX6" fmla="*/ 968577 w 2008949"/>
              <a:gd name="connsiteY6" fmla="*/ 73703 h 1865503"/>
              <a:gd name="connsiteX7" fmla="*/ 972982 w 2008949"/>
              <a:gd name="connsiteY7" fmla="*/ 77228 h 1865503"/>
              <a:gd name="connsiteX8" fmla="*/ 1250032 w 2008949"/>
              <a:gd name="connsiteY8" fmla="*/ 78107 h 1865503"/>
              <a:gd name="connsiteX9" fmla="*/ 1514183 w 2008949"/>
              <a:gd name="connsiteY9" fmla="*/ 321401 h 1865503"/>
              <a:gd name="connsiteX10" fmla="*/ 1786956 w 2008949"/>
              <a:gd name="connsiteY10" fmla="*/ 827775 h 1865503"/>
              <a:gd name="connsiteX11" fmla="*/ 2008949 w 2008949"/>
              <a:gd name="connsiteY11" fmla="*/ 1192476 h 1865503"/>
              <a:gd name="connsiteX12" fmla="*/ 2008949 w 2008949"/>
              <a:gd name="connsiteY12" fmla="*/ 1865503 h 1865503"/>
              <a:gd name="connsiteX13" fmla="*/ 0 w 2008949"/>
              <a:gd name="connsiteY13" fmla="*/ 1865503 h 1865503"/>
              <a:gd name="connsiteX14" fmla="*/ 0 w 2008949"/>
              <a:gd name="connsiteY14" fmla="*/ 1344876 h 1865503"/>
              <a:gd name="connsiteX0" fmla="*/ 0 w 2008949"/>
              <a:gd name="connsiteY0" fmla="*/ 1344876 h 1865503"/>
              <a:gd name="connsiteX1" fmla="*/ 196887 w 2008949"/>
              <a:gd name="connsiteY1" fmla="*/ 1080158 h 1865503"/>
              <a:gd name="connsiteX2" fmla="*/ 353251 w 2008949"/>
              <a:gd name="connsiteY2" fmla="*/ 874022 h 1865503"/>
              <a:gd name="connsiteX3" fmla="*/ 529876 w 2008949"/>
              <a:gd name="connsiteY3" fmla="*/ 547199 h 1865503"/>
              <a:gd name="connsiteX4" fmla="*/ 654527 w 2008949"/>
              <a:gd name="connsiteY4" fmla="*/ 319920 h 1865503"/>
              <a:gd name="connsiteX5" fmla="*/ 834236 w 2008949"/>
              <a:gd name="connsiteY5" fmla="*/ 122154 h 1865503"/>
              <a:gd name="connsiteX6" fmla="*/ 968577 w 2008949"/>
              <a:gd name="connsiteY6" fmla="*/ 73703 h 1865503"/>
              <a:gd name="connsiteX7" fmla="*/ 972982 w 2008949"/>
              <a:gd name="connsiteY7" fmla="*/ 77228 h 1865503"/>
              <a:gd name="connsiteX8" fmla="*/ 1250032 w 2008949"/>
              <a:gd name="connsiteY8" fmla="*/ 78107 h 1865503"/>
              <a:gd name="connsiteX9" fmla="*/ 1514183 w 2008949"/>
              <a:gd name="connsiteY9" fmla="*/ 321401 h 1865503"/>
              <a:gd name="connsiteX10" fmla="*/ 1786956 w 2008949"/>
              <a:gd name="connsiteY10" fmla="*/ 827775 h 1865503"/>
              <a:gd name="connsiteX11" fmla="*/ 2008949 w 2008949"/>
              <a:gd name="connsiteY11" fmla="*/ 1192476 h 1865503"/>
              <a:gd name="connsiteX12" fmla="*/ 2008949 w 2008949"/>
              <a:gd name="connsiteY12" fmla="*/ 1865503 h 1865503"/>
              <a:gd name="connsiteX13" fmla="*/ 0 w 2008949"/>
              <a:gd name="connsiteY13" fmla="*/ 1865503 h 1865503"/>
              <a:gd name="connsiteX14" fmla="*/ 0 w 2008949"/>
              <a:gd name="connsiteY14" fmla="*/ 1344876 h 1865503"/>
              <a:gd name="connsiteX0" fmla="*/ 0 w 2008949"/>
              <a:gd name="connsiteY0" fmla="*/ 1344876 h 1865503"/>
              <a:gd name="connsiteX1" fmla="*/ 196887 w 2008949"/>
              <a:gd name="connsiteY1" fmla="*/ 1080158 h 1865503"/>
              <a:gd name="connsiteX2" fmla="*/ 353251 w 2008949"/>
              <a:gd name="connsiteY2" fmla="*/ 874022 h 1865503"/>
              <a:gd name="connsiteX3" fmla="*/ 529876 w 2008949"/>
              <a:gd name="connsiteY3" fmla="*/ 547199 h 1865503"/>
              <a:gd name="connsiteX4" fmla="*/ 654527 w 2008949"/>
              <a:gd name="connsiteY4" fmla="*/ 319920 h 1865503"/>
              <a:gd name="connsiteX5" fmla="*/ 834236 w 2008949"/>
              <a:gd name="connsiteY5" fmla="*/ 122154 h 1865503"/>
              <a:gd name="connsiteX6" fmla="*/ 968577 w 2008949"/>
              <a:gd name="connsiteY6" fmla="*/ 73703 h 1865503"/>
              <a:gd name="connsiteX7" fmla="*/ 972982 w 2008949"/>
              <a:gd name="connsiteY7" fmla="*/ 77228 h 1865503"/>
              <a:gd name="connsiteX8" fmla="*/ 1250032 w 2008949"/>
              <a:gd name="connsiteY8" fmla="*/ 78107 h 1865503"/>
              <a:gd name="connsiteX9" fmla="*/ 1514183 w 2008949"/>
              <a:gd name="connsiteY9" fmla="*/ 321401 h 1865503"/>
              <a:gd name="connsiteX10" fmla="*/ 1786956 w 2008949"/>
              <a:gd name="connsiteY10" fmla="*/ 827775 h 1865503"/>
              <a:gd name="connsiteX11" fmla="*/ 2008949 w 2008949"/>
              <a:gd name="connsiteY11" fmla="*/ 1192476 h 1865503"/>
              <a:gd name="connsiteX12" fmla="*/ 2008949 w 2008949"/>
              <a:gd name="connsiteY12" fmla="*/ 1865503 h 1865503"/>
              <a:gd name="connsiteX13" fmla="*/ 0 w 2008949"/>
              <a:gd name="connsiteY13" fmla="*/ 1865503 h 1865503"/>
              <a:gd name="connsiteX14" fmla="*/ 0 w 2008949"/>
              <a:gd name="connsiteY14" fmla="*/ 1344876 h 1865503"/>
              <a:gd name="connsiteX0" fmla="*/ 0 w 2008949"/>
              <a:gd name="connsiteY0" fmla="*/ 1344876 h 1865503"/>
              <a:gd name="connsiteX1" fmla="*/ 196887 w 2008949"/>
              <a:gd name="connsiteY1" fmla="*/ 1080158 h 1865503"/>
              <a:gd name="connsiteX2" fmla="*/ 353251 w 2008949"/>
              <a:gd name="connsiteY2" fmla="*/ 874022 h 1865503"/>
              <a:gd name="connsiteX3" fmla="*/ 529876 w 2008949"/>
              <a:gd name="connsiteY3" fmla="*/ 547199 h 1865503"/>
              <a:gd name="connsiteX4" fmla="*/ 654527 w 2008949"/>
              <a:gd name="connsiteY4" fmla="*/ 319920 h 1865503"/>
              <a:gd name="connsiteX5" fmla="*/ 834236 w 2008949"/>
              <a:gd name="connsiteY5" fmla="*/ 122154 h 1865503"/>
              <a:gd name="connsiteX6" fmla="*/ 968577 w 2008949"/>
              <a:gd name="connsiteY6" fmla="*/ 73703 h 1865503"/>
              <a:gd name="connsiteX7" fmla="*/ 972982 w 2008949"/>
              <a:gd name="connsiteY7" fmla="*/ 77228 h 1865503"/>
              <a:gd name="connsiteX8" fmla="*/ 1250032 w 2008949"/>
              <a:gd name="connsiteY8" fmla="*/ 78107 h 1865503"/>
              <a:gd name="connsiteX9" fmla="*/ 1514183 w 2008949"/>
              <a:gd name="connsiteY9" fmla="*/ 321401 h 1865503"/>
              <a:gd name="connsiteX10" fmla="*/ 1786956 w 2008949"/>
              <a:gd name="connsiteY10" fmla="*/ 827775 h 1865503"/>
              <a:gd name="connsiteX11" fmla="*/ 2008949 w 2008949"/>
              <a:gd name="connsiteY11" fmla="*/ 1192476 h 1865503"/>
              <a:gd name="connsiteX12" fmla="*/ 2008949 w 2008949"/>
              <a:gd name="connsiteY12" fmla="*/ 1865503 h 1865503"/>
              <a:gd name="connsiteX13" fmla="*/ 0 w 2008949"/>
              <a:gd name="connsiteY13" fmla="*/ 1865503 h 1865503"/>
              <a:gd name="connsiteX14" fmla="*/ 0 w 2008949"/>
              <a:gd name="connsiteY14" fmla="*/ 1344876 h 1865503"/>
              <a:gd name="connsiteX0" fmla="*/ 0 w 2008949"/>
              <a:gd name="connsiteY0" fmla="*/ 1344876 h 1865503"/>
              <a:gd name="connsiteX1" fmla="*/ 159007 w 2008949"/>
              <a:gd name="connsiteY1" fmla="*/ 1137418 h 1865503"/>
              <a:gd name="connsiteX2" fmla="*/ 353251 w 2008949"/>
              <a:gd name="connsiteY2" fmla="*/ 874022 h 1865503"/>
              <a:gd name="connsiteX3" fmla="*/ 529876 w 2008949"/>
              <a:gd name="connsiteY3" fmla="*/ 547199 h 1865503"/>
              <a:gd name="connsiteX4" fmla="*/ 654527 w 2008949"/>
              <a:gd name="connsiteY4" fmla="*/ 319920 h 1865503"/>
              <a:gd name="connsiteX5" fmla="*/ 834236 w 2008949"/>
              <a:gd name="connsiteY5" fmla="*/ 122154 h 1865503"/>
              <a:gd name="connsiteX6" fmla="*/ 968577 w 2008949"/>
              <a:gd name="connsiteY6" fmla="*/ 73703 h 1865503"/>
              <a:gd name="connsiteX7" fmla="*/ 972982 w 2008949"/>
              <a:gd name="connsiteY7" fmla="*/ 77228 h 1865503"/>
              <a:gd name="connsiteX8" fmla="*/ 1250032 w 2008949"/>
              <a:gd name="connsiteY8" fmla="*/ 78107 h 1865503"/>
              <a:gd name="connsiteX9" fmla="*/ 1514183 w 2008949"/>
              <a:gd name="connsiteY9" fmla="*/ 321401 h 1865503"/>
              <a:gd name="connsiteX10" fmla="*/ 1786956 w 2008949"/>
              <a:gd name="connsiteY10" fmla="*/ 827775 h 1865503"/>
              <a:gd name="connsiteX11" fmla="*/ 2008949 w 2008949"/>
              <a:gd name="connsiteY11" fmla="*/ 1192476 h 1865503"/>
              <a:gd name="connsiteX12" fmla="*/ 2008949 w 2008949"/>
              <a:gd name="connsiteY12" fmla="*/ 1865503 h 1865503"/>
              <a:gd name="connsiteX13" fmla="*/ 0 w 2008949"/>
              <a:gd name="connsiteY13" fmla="*/ 1865503 h 1865503"/>
              <a:gd name="connsiteX14" fmla="*/ 0 w 2008949"/>
              <a:gd name="connsiteY14" fmla="*/ 1344876 h 1865503"/>
              <a:gd name="connsiteX0" fmla="*/ 0 w 2008949"/>
              <a:gd name="connsiteY0" fmla="*/ 1344876 h 1865503"/>
              <a:gd name="connsiteX1" fmla="*/ 159007 w 2008949"/>
              <a:gd name="connsiteY1" fmla="*/ 1137418 h 1865503"/>
              <a:gd name="connsiteX2" fmla="*/ 159007 w 2008949"/>
              <a:gd name="connsiteY2" fmla="*/ 1129050 h 1865503"/>
              <a:gd name="connsiteX3" fmla="*/ 353251 w 2008949"/>
              <a:gd name="connsiteY3" fmla="*/ 874022 h 1865503"/>
              <a:gd name="connsiteX4" fmla="*/ 529876 w 2008949"/>
              <a:gd name="connsiteY4" fmla="*/ 547199 h 1865503"/>
              <a:gd name="connsiteX5" fmla="*/ 654527 w 2008949"/>
              <a:gd name="connsiteY5" fmla="*/ 319920 h 1865503"/>
              <a:gd name="connsiteX6" fmla="*/ 834236 w 2008949"/>
              <a:gd name="connsiteY6" fmla="*/ 122154 h 1865503"/>
              <a:gd name="connsiteX7" fmla="*/ 968577 w 2008949"/>
              <a:gd name="connsiteY7" fmla="*/ 73703 h 1865503"/>
              <a:gd name="connsiteX8" fmla="*/ 972982 w 2008949"/>
              <a:gd name="connsiteY8" fmla="*/ 77228 h 1865503"/>
              <a:gd name="connsiteX9" fmla="*/ 1250032 w 2008949"/>
              <a:gd name="connsiteY9" fmla="*/ 78107 h 1865503"/>
              <a:gd name="connsiteX10" fmla="*/ 1514183 w 2008949"/>
              <a:gd name="connsiteY10" fmla="*/ 321401 h 1865503"/>
              <a:gd name="connsiteX11" fmla="*/ 1786956 w 2008949"/>
              <a:gd name="connsiteY11" fmla="*/ 827775 h 1865503"/>
              <a:gd name="connsiteX12" fmla="*/ 2008949 w 2008949"/>
              <a:gd name="connsiteY12" fmla="*/ 1192476 h 1865503"/>
              <a:gd name="connsiteX13" fmla="*/ 2008949 w 2008949"/>
              <a:gd name="connsiteY13" fmla="*/ 1865503 h 1865503"/>
              <a:gd name="connsiteX14" fmla="*/ 0 w 2008949"/>
              <a:gd name="connsiteY14" fmla="*/ 1865503 h 1865503"/>
              <a:gd name="connsiteX15" fmla="*/ 0 w 2008949"/>
              <a:gd name="connsiteY15" fmla="*/ 1344876 h 1865503"/>
              <a:gd name="connsiteX0" fmla="*/ 0 w 2008949"/>
              <a:gd name="connsiteY0" fmla="*/ 1344876 h 1865503"/>
              <a:gd name="connsiteX1" fmla="*/ 159007 w 2008949"/>
              <a:gd name="connsiteY1" fmla="*/ 1137418 h 1865503"/>
              <a:gd name="connsiteX2" fmla="*/ 159007 w 2008949"/>
              <a:gd name="connsiteY2" fmla="*/ 1129050 h 1865503"/>
              <a:gd name="connsiteX3" fmla="*/ 353251 w 2008949"/>
              <a:gd name="connsiteY3" fmla="*/ 874022 h 1865503"/>
              <a:gd name="connsiteX4" fmla="*/ 529876 w 2008949"/>
              <a:gd name="connsiteY4" fmla="*/ 547199 h 1865503"/>
              <a:gd name="connsiteX5" fmla="*/ 654527 w 2008949"/>
              <a:gd name="connsiteY5" fmla="*/ 319920 h 1865503"/>
              <a:gd name="connsiteX6" fmla="*/ 834236 w 2008949"/>
              <a:gd name="connsiteY6" fmla="*/ 122154 h 1865503"/>
              <a:gd name="connsiteX7" fmla="*/ 968577 w 2008949"/>
              <a:gd name="connsiteY7" fmla="*/ 73703 h 1865503"/>
              <a:gd name="connsiteX8" fmla="*/ 972982 w 2008949"/>
              <a:gd name="connsiteY8" fmla="*/ 77228 h 1865503"/>
              <a:gd name="connsiteX9" fmla="*/ 1250032 w 2008949"/>
              <a:gd name="connsiteY9" fmla="*/ 78107 h 1865503"/>
              <a:gd name="connsiteX10" fmla="*/ 1514183 w 2008949"/>
              <a:gd name="connsiteY10" fmla="*/ 321401 h 1865503"/>
              <a:gd name="connsiteX11" fmla="*/ 1786956 w 2008949"/>
              <a:gd name="connsiteY11" fmla="*/ 827775 h 1865503"/>
              <a:gd name="connsiteX12" fmla="*/ 2008949 w 2008949"/>
              <a:gd name="connsiteY12" fmla="*/ 1192476 h 1865503"/>
              <a:gd name="connsiteX13" fmla="*/ 2008949 w 2008949"/>
              <a:gd name="connsiteY13" fmla="*/ 1865503 h 1865503"/>
              <a:gd name="connsiteX14" fmla="*/ 0 w 2008949"/>
              <a:gd name="connsiteY14" fmla="*/ 1865503 h 1865503"/>
              <a:gd name="connsiteX15" fmla="*/ 0 w 2008949"/>
              <a:gd name="connsiteY15" fmla="*/ 1344876 h 1865503"/>
              <a:gd name="connsiteX0" fmla="*/ 0 w 2008949"/>
              <a:gd name="connsiteY0" fmla="*/ 1344876 h 1865503"/>
              <a:gd name="connsiteX1" fmla="*/ 159007 w 2008949"/>
              <a:gd name="connsiteY1" fmla="*/ 1137418 h 1865503"/>
              <a:gd name="connsiteX2" fmla="*/ 159007 w 2008949"/>
              <a:gd name="connsiteY2" fmla="*/ 1129050 h 1865503"/>
              <a:gd name="connsiteX3" fmla="*/ 353251 w 2008949"/>
              <a:gd name="connsiteY3" fmla="*/ 874022 h 1865503"/>
              <a:gd name="connsiteX4" fmla="*/ 529876 w 2008949"/>
              <a:gd name="connsiteY4" fmla="*/ 547199 h 1865503"/>
              <a:gd name="connsiteX5" fmla="*/ 654527 w 2008949"/>
              <a:gd name="connsiteY5" fmla="*/ 319920 h 1865503"/>
              <a:gd name="connsiteX6" fmla="*/ 834236 w 2008949"/>
              <a:gd name="connsiteY6" fmla="*/ 122154 h 1865503"/>
              <a:gd name="connsiteX7" fmla="*/ 968577 w 2008949"/>
              <a:gd name="connsiteY7" fmla="*/ 73703 h 1865503"/>
              <a:gd name="connsiteX8" fmla="*/ 972982 w 2008949"/>
              <a:gd name="connsiteY8" fmla="*/ 77228 h 1865503"/>
              <a:gd name="connsiteX9" fmla="*/ 1250032 w 2008949"/>
              <a:gd name="connsiteY9" fmla="*/ 78107 h 1865503"/>
              <a:gd name="connsiteX10" fmla="*/ 1514183 w 2008949"/>
              <a:gd name="connsiteY10" fmla="*/ 321401 h 1865503"/>
              <a:gd name="connsiteX11" fmla="*/ 1786956 w 2008949"/>
              <a:gd name="connsiteY11" fmla="*/ 827775 h 1865503"/>
              <a:gd name="connsiteX12" fmla="*/ 2008949 w 2008949"/>
              <a:gd name="connsiteY12" fmla="*/ 1192476 h 1865503"/>
              <a:gd name="connsiteX13" fmla="*/ 2008949 w 2008949"/>
              <a:gd name="connsiteY13" fmla="*/ 1865503 h 1865503"/>
              <a:gd name="connsiteX14" fmla="*/ 0 w 2008949"/>
              <a:gd name="connsiteY14" fmla="*/ 1865503 h 1865503"/>
              <a:gd name="connsiteX15" fmla="*/ 0 w 2008949"/>
              <a:gd name="connsiteY15" fmla="*/ 1344876 h 1865503"/>
              <a:gd name="connsiteX0" fmla="*/ 0 w 2008949"/>
              <a:gd name="connsiteY0" fmla="*/ 1344876 h 1865503"/>
              <a:gd name="connsiteX1" fmla="*/ 159007 w 2008949"/>
              <a:gd name="connsiteY1" fmla="*/ 1137418 h 1865503"/>
              <a:gd name="connsiteX2" fmla="*/ 159007 w 2008949"/>
              <a:gd name="connsiteY2" fmla="*/ 1129050 h 1865503"/>
              <a:gd name="connsiteX3" fmla="*/ 353251 w 2008949"/>
              <a:gd name="connsiteY3" fmla="*/ 874022 h 1865503"/>
              <a:gd name="connsiteX4" fmla="*/ 529876 w 2008949"/>
              <a:gd name="connsiteY4" fmla="*/ 547199 h 1865503"/>
              <a:gd name="connsiteX5" fmla="*/ 654527 w 2008949"/>
              <a:gd name="connsiteY5" fmla="*/ 319920 h 1865503"/>
              <a:gd name="connsiteX6" fmla="*/ 834236 w 2008949"/>
              <a:gd name="connsiteY6" fmla="*/ 122154 h 1865503"/>
              <a:gd name="connsiteX7" fmla="*/ 968577 w 2008949"/>
              <a:gd name="connsiteY7" fmla="*/ 73703 h 1865503"/>
              <a:gd name="connsiteX8" fmla="*/ 972982 w 2008949"/>
              <a:gd name="connsiteY8" fmla="*/ 77228 h 1865503"/>
              <a:gd name="connsiteX9" fmla="*/ 1250032 w 2008949"/>
              <a:gd name="connsiteY9" fmla="*/ 78107 h 1865503"/>
              <a:gd name="connsiteX10" fmla="*/ 1514183 w 2008949"/>
              <a:gd name="connsiteY10" fmla="*/ 321401 h 1865503"/>
              <a:gd name="connsiteX11" fmla="*/ 1786956 w 2008949"/>
              <a:gd name="connsiteY11" fmla="*/ 827775 h 1865503"/>
              <a:gd name="connsiteX12" fmla="*/ 2008949 w 2008949"/>
              <a:gd name="connsiteY12" fmla="*/ 1192476 h 1865503"/>
              <a:gd name="connsiteX13" fmla="*/ 2008949 w 2008949"/>
              <a:gd name="connsiteY13" fmla="*/ 1865503 h 1865503"/>
              <a:gd name="connsiteX14" fmla="*/ 0 w 2008949"/>
              <a:gd name="connsiteY14" fmla="*/ 1865503 h 1865503"/>
              <a:gd name="connsiteX15" fmla="*/ 0 w 2008949"/>
              <a:gd name="connsiteY15" fmla="*/ 1344876 h 1865503"/>
              <a:gd name="connsiteX0" fmla="*/ 0 w 2008949"/>
              <a:gd name="connsiteY0" fmla="*/ 1344876 h 1865503"/>
              <a:gd name="connsiteX1" fmla="*/ 159007 w 2008949"/>
              <a:gd name="connsiteY1" fmla="*/ 1137418 h 1865503"/>
              <a:gd name="connsiteX2" fmla="*/ 353251 w 2008949"/>
              <a:gd name="connsiteY2" fmla="*/ 874022 h 1865503"/>
              <a:gd name="connsiteX3" fmla="*/ 529876 w 2008949"/>
              <a:gd name="connsiteY3" fmla="*/ 547199 h 1865503"/>
              <a:gd name="connsiteX4" fmla="*/ 654527 w 2008949"/>
              <a:gd name="connsiteY4" fmla="*/ 319920 h 1865503"/>
              <a:gd name="connsiteX5" fmla="*/ 834236 w 2008949"/>
              <a:gd name="connsiteY5" fmla="*/ 122154 h 1865503"/>
              <a:gd name="connsiteX6" fmla="*/ 968577 w 2008949"/>
              <a:gd name="connsiteY6" fmla="*/ 73703 h 1865503"/>
              <a:gd name="connsiteX7" fmla="*/ 972982 w 2008949"/>
              <a:gd name="connsiteY7" fmla="*/ 77228 h 1865503"/>
              <a:gd name="connsiteX8" fmla="*/ 1250032 w 2008949"/>
              <a:gd name="connsiteY8" fmla="*/ 78107 h 1865503"/>
              <a:gd name="connsiteX9" fmla="*/ 1514183 w 2008949"/>
              <a:gd name="connsiteY9" fmla="*/ 321401 h 1865503"/>
              <a:gd name="connsiteX10" fmla="*/ 1786956 w 2008949"/>
              <a:gd name="connsiteY10" fmla="*/ 827775 h 1865503"/>
              <a:gd name="connsiteX11" fmla="*/ 2008949 w 2008949"/>
              <a:gd name="connsiteY11" fmla="*/ 1192476 h 1865503"/>
              <a:gd name="connsiteX12" fmla="*/ 2008949 w 2008949"/>
              <a:gd name="connsiteY12" fmla="*/ 1865503 h 1865503"/>
              <a:gd name="connsiteX13" fmla="*/ 0 w 2008949"/>
              <a:gd name="connsiteY13" fmla="*/ 1865503 h 1865503"/>
              <a:gd name="connsiteX14" fmla="*/ 0 w 2008949"/>
              <a:gd name="connsiteY14" fmla="*/ 1344876 h 1865503"/>
              <a:gd name="connsiteX0" fmla="*/ 0 w 2008949"/>
              <a:gd name="connsiteY0" fmla="*/ 1344876 h 1865503"/>
              <a:gd name="connsiteX1" fmla="*/ 159007 w 2008949"/>
              <a:gd name="connsiteY1" fmla="*/ 1137418 h 1865503"/>
              <a:gd name="connsiteX2" fmla="*/ 185435 w 2008949"/>
              <a:gd name="connsiteY2" fmla="*/ 1102622 h 1865503"/>
              <a:gd name="connsiteX3" fmla="*/ 353251 w 2008949"/>
              <a:gd name="connsiteY3" fmla="*/ 874022 h 1865503"/>
              <a:gd name="connsiteX4" fmla="*/ 529876 w 2008949"/>
              <a:gd name="connsiteY4" fmla="*/ 547199 h 1865503"/>
              <a:gd name="connsiteX5" fmla="*/ 654527 w 2008949"/>
              <a:gd name="connsiteY5" fmla="*/ 319920 h 1865503"/>
              <a:gd name="connsiteX6" fmla="*/ 834236 w 2008949"/>
              <a:gd name="connsiteY6" fmla="*/ 122154 h 1865503"/>
              <a:gd name="connsiteX7" fmla="*/ 968577 w 2008949"/>
              <a:gd name="connsiteY7" fmla="*/ 73703 h 1865503"/>
              <a:gd name="connsiteX8" fmla="*/ 972982 w 2008949"/>
              <a:gd name="connsiteY8" fmla="*/ 77228 h 1865503"/>
              <a:gd name="connsiteX9" fmla="*/ 1250032 w 2008949"/>
              <a:gd name="connsiteY9" fmla="*/ 78107 h 1865503"/>
              <a:gd name="connsiteX10" fmla="*/ 1514183 w 2008949"/>
              <a:gd name="connsiteY10" fmla="*/ 321401 h 1865503"/>
              <a:gd name="connsiteX11" fmla="*/ 1786956 w 2008949"/>
              <a:gd name="connsiteY11" fmla="*/ 827775 h 1865503"/>
              <a:gd name="connsiteX12" fmla="*/ 2008949 w 2008949"/>
              <a:gd name="connsiteY12" fmla="*/ 1192476 h 1865503"/>
              <a:gd name="connsiteX13" fmla="*/ 2008949 w 2008949"/>
              <a:gd name="connsiteY13" fmla="*/ 1865503 h 1865503"/>
              <a:gd name="connsiteX14" fmla="*/ 0 w 2008949"/>
              <a:gd name="connsiteY14" fmla="*/ 1865503 h 1865503"/>
              <a:gd name="connsiteX15" fmla="*/ 0 w 2008949"/>
              <a:gd name="connsiteY15" fmla="*/ 1344876 h 1865503"/>
              <a:gd name="connsiteX0" fmla="*/ 0 w 2008949"/>
              <a:gd name="connsiteY0" fmla="*/ 1344876 h 1865503"/>
              <a:gd name="connsiteX1" fmla="*/ 159007 w 2008949"/>
              <a:gd name="connsiteY1" fmla="*/ 1137418 h 1865503"/>
              <a:gd name="connsiteX2" fmla="*/ 185435 w 2008949"/>
              <a:gd name="connsiteY2" fmla="*/ 1102622 h 1865503"/>
              <a:gd name="connsiteX3" fmla="*/ 353251 w 2008949"/>
              <a:gd name="connsiteY3" fmla="*/ 874022 h 1865503"/>
              <a:gd name="connsiteX4" fmla="*/ 529876 w 2008949"/>
              <a:gd name="connsiteY4" fmla="*/ 547199 h 1865503"/>
              <a:gd name="connsiteX5" fmla="*/ 654527 w 2008949"/>
              <a:gd name="connsiteY5" fmla="*/ 319920 h 1865503"/>
              <a:gd name="connsiteX6" fmla="*/ 834236 w 2008949"/>
              <a:gd name="connsiteY6" fmla="*/ 122154 h 1865503"/>
              <a:gd name="connsiteX7" fmla="*/ 968577 w 2008949"/>
              <a:gd name="connsiteY7" fmla="*/ 73703 h 1865503"/>
              <a:gd name="connsiteX8" fmla="*/ 972982 w 2008949"/>
              <a:gd name="connsiteY8" fmla="*/ 77228 h 1865503"/>
              <a:gd name="connsiteX9" fmla="*/ 1250032 w 2008949"/>
              <a:gd name="connsiteY9" fmla="*/ 78107 h 1865503"/>
              <a:gd name="connsiteX10" fmla="*/ 1514183 w 2008949"/>
              <a:gd name="connsiteY10" fmla="*/ 321401 h 1865503"/>
              <a:gd name="connsiteX11" fmla="*/ 1786956 w 2008949"/>
              <a:gd name="connsiteY11" fmla="*/ 827775 h 1865503"/>
              <a:gd name="connsiteX12" fmla="*/ 2008949 w 2008949"/>
              <a:gd name="connsiteY12" fmla="*/ 1192476 h 1865503"/>
              <a:gd name="connsiteX13" fmla="*/ 2008949 w 2008949"/>
              <a:gd name="connsiteY13" fmla="*/ 1865503 h 1865503"/>
              <a:gd name="connsiteX14" fmla="*/ 0 w 2008949"/>
              <a:gd name="connsiteY14" fmla="*/ 1865503 h 1865503"/>
              <a:gd name="connsiteX15" fmla="*/ 0 w 2008949"/>
              <a:gd name="connsiteY15" fmla="*/ 1344876 h 1865503"/>
              <a:gd name="connsiteX0" fmla="*/ 0 w 2008949"/>
              <a:gd name="connsiteY0" fmla="*/ 1344876 h 1865503"/>
              <a:gd name="connsiteX1" fmla="*/ 159007 w 2008949"/>
              <a:gd name="connsiteY1" fmla="*/ 1137418 h 1865503"/>
              <a:gd name="connsiteX2" fmla="*/ 159007 w 2008949"/>
              <a:gd name="connsiteY2" fmla="*/ 1210535 h 1865503"/>
              <a:gd name="connsiteX3" fmla="*/ 185435 w 2008949"/>
              <a:gd name="connsiteY3" fmla="*/ 1102622 h 1865503"/>
              <a:gd name="connsiteX4" fmla="*/ 353251 w 2008949"/>
              <a:gd name="connsiteY4" fmla="*/ 874022 h 1865503"/>
              <a:gd name="connsiteX5" fmla="*/ 529876 w 2008949"/>
              <a:gd name="connsiteY5" fmla="*/ 547199 h 1865503"/>
              <a:gd name="connsiteX6" fmla="*/ 654527 w 2008949"/>
              <a:gd name="connsiteY6" fmla="*/ 319920 h 1865503"/>
              <a:gd name="connsiteX7" fmla="*/ 834236 w 2008949"/>
              <a:gd name="connsiteY7" fmla="*/ 122154 h 1865503"/>
              <a:gd name="connsiteX8" fmla="*/ 968577 w 2008949"/>
              <a:gd name="connsiteY8" fmla="*/ 73703 h 1865503"/>
              <a:gd name="connsiteX9" fmla="*/ 972982 w 2008949"/>
              <a:gd name="connsiteY9" fmla="*/ 77228 h 1865503"/>
              <a:gd name="connsiteX10" fmla="*/ 1250032 w 2008949"/>
              <a:gd name="connsiteY10" fmla="*/ 78107 h 1865503"/>
              <a:gd name="connsiteX11" fmla="*/ 1514183 w 2008949"/>
              <a:gd name="connsiteY11" fmla="*/ 321401 h 1865503"/>
              <a:gd name="connsiteX12" fmla="*/ 1786956 w 2008949"/>
              <a:gd name="connsiteY12" fmla="*/ 827775 h 1865503"/>
              <a:gd name="connsiteX13" fmla="*/ 2008949 w 2008949"/>
              <a:gd name="connsiteY13" fmla="*/ 1192476 h 1865503"/>
              <a:gd name="connsiteX14" fmla="*/ 2008949 w 2008949"/>
              <a:gd name="connsiteY14" fmla="*/ 1865503 h 1865503"/>
              <a:gd name="connsiteX15" fmla="*/ 0 w 2008949"/>
              <a:gd name="connsiteY15" fmla="*/ 1865503 h 1865503"/>
              <a:gd name="connsiteX16" fmla="*/ 0 w 2008949"/>
              <a:gd name="connsiteY16" fmla="*/ 1344876 h 1865503"/>
              <a:gd name="connsiteX0" fmla="*/ 0 w 2008949"/>
              <a:gd name="connsiteY0" fmla="*/ 1344876 h 1865503"/>
              <a:gd name="connsiteX1" fmla="*/ 159007 w 2008949"/>
              <a:gd name="connsiteY1" fmla="*/ 1137418 h 1865503"/>
              <a:gd name="connsiteX2" fmla="*/ 159007 w 2008949"/>
              <a:gd name="connsiteY2" fmla="*/ 1210535 h 1865503"/>
              <a:gd name="connsiteX3" fmla="*/ 185435 w 2008949"/>
              <a:gd name="connsiteY3" fmla="*/ 1102622 h 1865503"/>
              <a:gd name="connsiteX4" fmla="*/ 353251 w 2008949"/>
              <a:gd name="connsiteY4" fmla="*/ 874022 h 1865503"/>
              <a:gd name="connsiteX5" fmla="*/ 529876 w 2008949"/>
              <a:gd name="connsiteY5" fmla="*/ 547199 h 1865503"/>
              <a:gd name="connsiteX6" fmla="*/ 654527 w 2008949"/>
              <a:gd name="connsiteY6" fmla="*/ 319920 h 1865503"/>
              <a:gd name="connsiteX7" fmla="*/ 834236 w 2008949"/>
              <a:gd name="connsiteY7" fmla="*/ 122154 h 1865503"/>
              <a:gd name="connsiteX8" fmla="*/ 968577 w 2008949"/>
              <a:gd name="connsiteY8" fmla="*/ 73703 h 1865503"/>
              <a:gd name="connsiteX9" fmla="*/ 972982 w 2008949"/>
              <a:gd name="connsiteY9" fmla="*/ 77228 h 1865503"/>
              <a:gd name="connsiteX10" fmla="*/ 1250032 w 2008949"/>
              <a:gd name="connsiteY10" fmla="*/ 78107 h 1865503"/>
              <a:gd name="connsiteX11" fmla="*/ 1514183 w 2008949"/>
              <a:gd name="connsiteY11" fmla="*/ 321401 h 1865503"/>
              <a:gd name="connsiteX12" fmla="*/ 1786956 w 2008949"/>
              <a:gd name="connsiteY12" fmla="*/ 827775 h 1865503"/>
              <a:gd name="connsiteX13" fmla="*/ 2008949 w 2008949"/>
              <a:gd name="connsiteY13" fmla="*/ 1192476 h 1865503"/>
              <a:gd name="connsiteX14" fmla="*/ 2008949 w 2008949"/>
              <a:gd name="connsiteY14" fmla="*/ 1865503 h 1865503"/>
              <a:gd name="connsiteX15" fmla="*/ 0 w 2008949"/>
              <a:gd name="connsiteY15" fmla="*/ 1865503 h 1865503"/>
              <a:gd name="connsiteX16" fmla="*/ 0 w 2008949"/>
              <a:gd name="connsiteY16" fmla="*/ 1344876 h 1865503"/>
              <a:gd name="connsiteX0" fmla="*/ 0 w 2008949"/>
              <a:gd name="connsiteY0" fmla="*/ 1344876 h 1865503"/>
              <a:gd name="connsiteX1" fmla="*/ 159007 w 2008949"/>
              <a:gd name="connsiteY1" fmla="*/ 1137418 h 1865503"/>
              <a:gd name="connsiteX2" fmla="*/ 159007 w 2008949"/>
              <a:gd name="connsiteY2" fmla="*/ 1210535 h 1865503"/>
              <a:gd name="connsiteX3" fmla="*/ 185435 w 2008949"/>
              <a:gd name="connsiteY3" fmla="*/ 1102622 h 1865503"/>
              <a:gd name="connsiteX4" fmla="*/ 353251 w 2008949"/>
              <a:gd name="connsiteY4" fmla="*/ 874022 h 1865503"/>
              <a:gd name="connsiteX5" fmla="*/ 529876 w 2008949"/>
              <a:gd name="connsiteY5" fmla="*/ 547199 h 1865503"/>
              <a:gd name="connsiteX6" fmla="*/ 654527 w 2008949"/>
              <a:gd name="connsiteY6" fmla="*/ 319920 h 1865503"/>
              <a:gd name="connsiteX7" fmla="*/ 834236 w 2008949"/>
              <a:gd name="connsiteY7" fmla="*/ 122154 h 1865503"/>
              <a:gd name="connsiteX8" fmla="*/ 968577 w 2008949"/>
              <a:gd name="connsiteY8" fmla="*/ 73703 h 1865503"/>
              <a:gd name="connsiteX9" fmla="*/ 972982 w 2008949"/>
              <a:gd name="connsiteY9" fmla="*/ 77228 h 1865503"/>
              <a:gd name="connsiteX10" fmla="*/ 1250032 w 2008949"/>
              <a:gd name="connsiteY10" fmla="*/ 78107 h 1865503"/>
              <a:gd name="connsiteX11" fmla="*/ 1514183 w 2008949"/>
              <a:gd name="connsiteY11" fmla="*/ 321401 h 1865503"/>
              <a:gd name="connsiteX12" fmla="*/ 1786956 w 2008949"/>
              <a:gd name="connsiteY12" fmla="*/ 827775 h 1865503"/>
              <a:gd name="connsiteX13" fmla="*/ 2008949 w 2008949"/>
              <a:gd name="connsiteY13" fmla="*/ 1192476 h 1865503"/>
              <a:gd name="connsiteX14" fmla="*/ 2008949 w 2008949"/>
              <a:gd name="connsiteY14" fmla="*/ 1865503 h 1865503"/>
              <a:gd name="connsiteX15" fmla="*/ 0 w 2008949"/>
              <a:gd name="connsiteY15" fmla="*/ 1865503 h 1865503"/>
              <a:gd name="connsiteX16" fmla="*/ 0 w 2008949"/>
              <a:gd name="connsiteY16" fmla="*/ 1344876 h 1865503"/>
              <a:gd name="connsiteX0" fmla="*/ 0 w 2008949"/>
              <a:gd name="connsiteY0" fmla="*/ 1344876 h 1865503"/>
              <a:gd name="connsiteX1" fmla="*/ 159007 w 2008949"/>
              <a:gd name="connsiteY1" fmla="*/ 1137418 h 1865503"/>
              <a:gd name="connsiteX2" fmla="*/ 159007 w 2008949"/>
              <a:gd name="connsiteY2" fmla="*/ 1210535 h 1865503"/>
              <a:gd name="connsiteX3" fmla="*/ 353251 w 2008949"/>
              <a:gd name="connsiteY3" fmla="*/ 874022 h 1865503"/>
              <a:gd name="connsiteX4" fmla="*/ 529876 w 2008949"/>
              <a:gd name="connsiteY4" fmla="*/ 547199 h 1865503"/>
              <a:gd name="connsiteX5" fmla="*/ 654527 w 2008949"/>
              <a:gd name="connsiteY5" fmla="*/ 319920 h 1865503"/>
              <a:gd name="connsiteX6" fmla="*/ 834236 w 2008949"/>
              <a:gd name="connsiteY6" fmla="*/ 122154 h 1865503"/>
              <a:gd name="connsiteX7" fmla="*/ 968577 w 2008949"/>
              <a:gd name="connsiteY7" fmla="*/ 73703 h 1865503"/>
              <a:gd name="connsiteX8" fmla="*/ 972982 w 2008949"/>
              <a:gd name="connsiteY8" fmla="*/ 77228 h 1865503"/>
              <a:gd name="connsiteX9" fmla="*/ 1250032 w 2008949"/>
              <a:gd name="connsiteY9" fmla="*/ 78107 h 1865503"/>
              <a:gd name="connsiteX10" fmla="*/ 1514183 w 2008949"/>
              <a:gd name="connsiteY10" fmla="*/ 321401 h 1865503"/>
              <a:gd name="connsiteX11" fmla="*/ 1786956 w 2008949"/>
              <a:gd name="connsiteY11" fmla="*/ 827775 h 1865503"/>
              <a:gd name="connsiteX12" fmla="*/ 2008949 w 2008949"/>
              <a:gd name="connsiteY12" fmla="*/ 1192476 h 1865503"/>
              <a:gd name="connsiteX13" fmla="*/ 2008949 w 2008949"/>
              <a:gd name="connsiteY13" fmla="*/ 1865503 h 1865503"/>
              <a:gd name="connsiteX14" fmla="*/ 0 w 2008949"/>
              <a:gd name="connsiteY14" fmla="*/ 1865503 h 1865503"/>
              <a:gd name="connsiteX15" fmla="*/ 0 w 2008949"/>
              <a:gd name="connsiteY15" fmla="*/ 1344876 h 1865503"/>
              <a:gd name="connsiteX0" fmla="*/ 0 w 2008949"/>
              <a:gd name="connsiteY0" fmla="*/ 1344876 h 1865503"/>
              <a:gd name="connsiteX1" fmla="*/ 159007 w 2008949"/>
              <a:gd name="connsiteY1" fmla="*/ 1137418 h 1865503"/>
              <a:gd name="connsiteX2" fmla="*/ 159007 w 2008949"/>
              <a:gd name="connsiteY2" fmla="*/ 1210535 h 1865503"/>
              <a:gd name="connsiteX3" fmla="*/ 353251 w 2008949"/>
              <a:gd name="connsiteY3" fmla="*/ 874022 h 1865503"/>
              <a:gd name="connsiteX4" fmla="*/ 529876 w 2008949"/>
              <a:gd name="connsiteY4" fmla="*/ 547199 h 1865503"/>
              <a:gd name="connsiteX5" fmla="*/ 654527 w 2008949"/>
              <a:gd name="connsiteY5" fmla="*/ 319920 h 1865503"/>
              <a:gd name="connsiteX6" fmla="*/ 834236 w 2008949"/>
              <a:gd name="connsiteY6" fmla="*/ 122154 h 1865503"/>
              <a:gd name="connsiteX7" fmla="*/ 968577 w 2008949"/>
              <a:gd name="connsiteY7" fmla="*/ 73703 h 1865503"/>
              <a:gd name="connsiteX8" fmla="*/ 972982 w 2008949"/>
              <a:gd name="connsiteY8" fmla="*/ 77228 h 1865503"/>
              <a:gd name="connsiteX9" fmla="*/ 1250032 w 2008949"/>
              <a:gd name="connsiteY9" fmla="*/ 78107 h 1865503"/>
              <a:gd name="connsiteX10" fmla="*/ 1514183 w 2008949"/>
              <a:gd name="connsiteY10" fmla="*/ 321401 h 1865503"/>
              <a:gd name="connsiteX11" fmla="*/ 1786956 w 2008949"/>
              <a:gd name="connsiteY11" fmla="*/ 827775 h 1865503"/>
              <a:gd name="connsiteX12" fmla="*/ 2008949 w 2008949"/>
              <a:gd name="connsiteY12" fmla="*/ 1192476 h 1865503"/>
              <a:gd name="connsiteX13" fmla="*/ 2008949 w 2008949"/>
              <a:gd name="connsiteY13" fmla="*/ 1865503 h 1865503"/>
              <a:gd name="connsiteX14" fmla="*/ 0 w 2008949"/>
              <a:gd name="connsiteY14" fmla="*/ 1865503 h 1865503"/>
              <a:gd name="connsiteX15" fmla="*/ 0 w 2008949"/>
              <a:gd name="connsiteY15" fmla="*/ 1344876 h 1865503"/>
              <a:gd name="connsiteX0" fmla="*/ 0 w 2008949"/>
              <a:gd name="connsiteY0" fmla="*/ 1344876 h 1865503"/>
              <a:gd name="connsiteX1" fmla="*/ 159007 w 2008949"/>
              <a:gd name="connsiteY1" fmla="*/ 1137418 h 1865503"/>
              <a:gd name="connsiteX2" fmla="*/ 159007 w 2008949"/>
              <a:gd name="connsiteY2" fmla="*/ 1210535 h 1865503"/>
              <a:gd name="connsiteX3" fmla="*/ 353251 w 2008949"/>
              <a:gd name="connsiteY3" fmla="*/ 874022 h 1865503"/>
              <a:gd name="connsiteX4" fmla="*/ 529876 w 2008949"/>
              <a:gd name="connsiteY4" fmla="*/ 547199 h 1865503"/>
              <a:gd name="connsiteX5" fmla="*/ 654527 w 2008949"/>
              <a:gd name="connsiteY5" fmla="*/ 319920 h 1865503"/>
              <a:gd name="connsiteX6" fmla="*/ 834236 w 2008949"/>
              <a:gd name="connsiteY6" fmla="*/ 122154 h 1865503"/>
              <a:gd name="connsiteX7" fmla="*/ 968577 w 2008949"/>
              <a:gd name="connsiteY7" fmla="*/ 73703 h 1865503"/>
              <a:gd name="connsiteX8" fmla="*/ 972982 w 2008949"/>
              <a:gd name="connsiteY8" fmla="*/ 77228 h 1865503"/>
              <a:gd name="connsiteX9" fmla="*/ 1250032 w 2008949"/>
              <a:gd name="connsiteY9" fmla="*/ 78107 h 1865503"/>
              <a:gd name="connsiteX10" fmla="*/ 1514183 w 2008949"/>
              <a:gd name="connsiteY10" fmla="*/ 321401 h 1865503"/>
              <a:gd name="connsiteX11" fmla="*/ 1786956 w 2008949"/>
              <a:gd name="connsiteY11" fmla="*/ 827775 h 1865503"/>
              <a:gd name="connsiteX12" fmla="*/ 2008949 w 2008949"/>
              <a:gd name="connsiteY12" fmla="*/ 1192476 h 1865503"/>
              <a:gd name="connsiteX13" fmla="*/ 2008949 w 2008949"/>
              <a:gd name="connsiteY13" fmla="*/ 1865503 h 1865503"/>
              <a:gd name="connsiteX14" fmla="*/ 0 w 2008949"/>
              <a:gd name="connsiteY14" fmla="*/ 1865503 h 1865503"/>
              <a:gd name="connsiteX15" fmla="*/ 0 w 2008949"/>
              <a:gd name="connsiteY15" fmla="*/ 1344876 h 1865503"/>
              <a:gd name="connsiteX0" fmla="*/ 0 w 2008949"/>
              <a:gd name="connsiteY0" fmla="*/ 1344876 h 1865503"/>
              <a:gd name="connsiteX1" fmla="*/ 159007 w 2008949"/>
              <a:gd name="connsiteY1" fmla="*/ 1137418 h 1865503"/>
              <a:gd name="connsiteX2" fmla="*/ 159007 w 2008949"/>
              <a:gd name="connsiteY2" fmla="*/ 1210535 h 1865503"/>
              <a:gd name="connsiteX3" fmla="*/ 353251 w 2008949"/>
              <a:gd name="connsiteY3" fmla="*/ 874022 h 1865503"/>
              <a:gd name="connsiteX4" fmla="*/ 529876 w 2008949"/>
              <a:gd name="connsiteY4" fmla="*/ 547199 h 1865503"/>
              <a:gd name="connsiteX5" fmla="*/ 654527 w 2008949"/>
              <a:gd name="connsiteY5" fmla="*/ 319920 h 1865503"/>
              <a:gd name="connsiteX6" fmla="*/ 834236 w 2008949"/>
              <a:gd name="connsiteY6" fmla="*/ 122154 h 1865503"/>
              <a:gd name="connsiteX7" fmla="*/ 968577 w 2008949"/>
              <a:gd name="connsiteY7" fmla="*/ 73703 h 1865503"/>
              <a:gd name="connsiteX8" fmla="*/ 972982 w 2008949"/>
              <a:gd name="connsiteY8" fmla="*/ 77228 h 1865503"/>
              <a:gd name="connsiteX9" fmla="*/ 1250032 w 2008949"/>
              <a:gd name="connsiteY9" fmla="*/ 78107 h 1865503"/>
              <a:gd name="connsiteX10" fmla="*/ 1514183 w 2008949"/>
              <a:gd name="connsiteY10" fmla="*/ 321401 h 1865503"/>
              <a:gd name="connsiteX11" fmla="*/ 1786956 w 2008949"/>
              <a:gd name="connsiteY11" fmla="*/ 827775 h 1865503"/>
              <a:gd name="connsiteX12" fmla="*/ 2008949 w 2008949"/>
              <a:gd name="connsiteY12" fmla="*/ 1192476 h 1865503"/>
              <a:gd name="connsiteX13" fmla="*/ 2008949 w 2008949"/>
              <a:gd name="connsiteY13" fmla="*/ 1865503 h 1865503"/>
              <a:gd name="connsiteX14" fmla="*/ 0 w 2008949"/>
              <a:gd name="connsiteY14" fmla="*/ 1865503 h 1865503"/>
              <a:gd name="connsiteX15" fmla="*/ 0 w 2008949"/>
              <a:gd name="connsiteY15" fmla="*/ 1344876 h 1865503"/>
              <a:gd name="connsiteX0" fmla="*/ 0 w 2008949"/>
              <a:gd name="connsiteY0" fmla="*/ 1344876 h 1865503"/>
              <a:gd name="connsiteX1" fmla="*/ 159007 w 2008949"/>
              <a:gd name="connsiteY1" fmla="*/ 1137418 h 1865503"/>
              <a:gd name="connsiteX2" fmla="*/ 159007 w 2008949"/>
              <a:gd name="connsiteY2" fmla="*/ 1210535 h 1865503"/>
              <a:gd name="connsiteX3" fmla="*/ 153250 w 2008949"/>
              <a:gd name="connsiteY3" fmla="*/ 1204914 h 1865503"/>
              <a:gd name="connsiteX4" fmla="*/ 353251 w 2008949"/>
              <a:gd name="connsiteY4" fmla="*/ 874022 h 1865503"/>
              <a:gd name="connsiteX5" fmla="*/ 529876 w 2008949"/>
              <a:gd name="connsiteY5" fmla="*/ 547199 h 1865503"/>
              <a:gd name="connsiteX6" fmla="*/ 654527 w 2008949"/>
              <a:gd name="connsiteY6" fmla="*/ 319920 h 1865503"/>
              <a:gd name="connsiteX7" fmla="*/ 834236 w 2008949"/>
              <a:gd name="connsiteY7" fmla="*/ 122154 h 1865503"/>
              <a:gd name="connsiteX8" fmla="*/ 968577 w 2008949"/>
              <a:gd name="connsiteY8" fmla="*/ 73703 h 1865503"/>
              <a:gd name="connsiteX9" fmla="*/ 972982 w 2008949"/>
              <a:gd name="connsiteY9" fmla="*/ 77228 h 1865503"/>
              <a:gd name="connsiteX10" fmla="*/ 1250032 w 2008949"/>
              <a:gd name="connsiteY10" fmla="*/ 78107 h 1865503"/>
              <a:gd name="connsiteX11" fmla="*/ 1514183 w 2008949"/>
              <a:gd name="connsiteY11" fmla="*/ 321401 h 1865503"/>
              <a:gd name="connsiteX12" fmla="*/ 1786956 w 2008949"/>
              <a:gd name="connsiteY12" fmla="*/ 827775 h 1865503"/>
              <a:gd name="connsiteX13" fmla="*/ 2008949 w 2008949"/>
              <a:gd name="connsiteY13" fmla="*/ 1192476 h 1865503"/>
              <a:gd name="connsiteX14" fmla="*/ 2008949 w 2008949"/>
              <a:gd name="connsiteY14" fmla="*/ 1865503 h 1865503"/>
              <a:gd name="connsiteX15" fmla="*/ 0 w 2008949"/>
              <a:gd name="connsiteY15" fmla="*/ 1865503 h 1865503"/>
              <a:gd name="connsiteX16" fmla="*/ 0 w 2008949"/>
              <a:gd name="connsiteY16" fmla="*/ 1344876 h 1865503"/>
              <a:gd name="connsiteX0" fmla="*/ 0 w 2008949"/>
              <a:gd name="connsiteY0" fmla="*/ 1344876 h 1865503"/>
              <a:gd name="connsiteX1" fmla="*/ 159007 w 2008949"/>
              <a:gd name="connsiteY1" fmla="*/ 1137418 h 1865503"/>
              <a:gd name="connsiteX2" fmla="*/ 159007 w 2008949"/>
              <a:gd name="connsiteY2" fmla="*/ 1210535 h 1865503"/>
              <a:gd name="connsiteX3" fmla="*/ 153250 w 2008949"/>
              <a:gd name="connsiteY3" fmla="*/ 1204914 h 1865503"/>
              <a:gd name="connsiteX4" fmla="*/ 353251 w 2008949"/>
              <a:gd name="connsiteY4" fmla="*/ 874022 h 1865503"/>
              <a:gd name="connsiteX5" fmla="*/ 529876 w 2008949"/>
              <a:gd name="connsiteY5" fmla="*/ 547199 h 1865503"/>
              <a:gd name="connsiteX6" fmla="*/ 654527 w 2008949"/>
              <a:gd name="connsiteY6" fmla="*/ 319920 h 1865503"/>
              <a:gd name="connsiteX7" fmla="*/ 834236 w 2008949"/>
              <a:gd name="connsiteY7" fmla="*/ 122154 h 1865503"/>
              <a:gd name="connsiteX8" fmla="*/ 968577 w 2008949"/>
              <a:gd name="connsiteY8" fmla="*/ 73703 h 1865503"/>
              <a:gd name="connsiteX9" fmla="*/ 972982 w 2008949"/>
              <a:gd name="connsiteY9" fmla="*/ 77228 h 1865503"/>
              <a:gd name="connsiteX10" fmla="*/ 1250032 w 2008949"/>
              <a:gd name="connsiteY10" fmla="*/ 78107 h 1865503"/>
              <a:gd name="connsiteX11" fmla="*/ 1514183 w 2008949"/>
              <a:gd name="connsiteY11" fmla="*/ 321401 h 1865503"/>
              <a:gd name="connsiteX12" fmla="*/ 1786956 w 2008949"/>
              <a:gd name="connsiteY12" fmla="*/ 827775 h 1865503"/>
              <a:gd name="connsiteX13" fmla="*/ 2008949 w 2008949"/>
              <a:gd name="connsiteY13" fmla="*/ 1192476 h 1865503"/>
              <a:gd name="connsiteX14" fmla="*/ 2008949 w 2008949"/>
              <a:gd name="connsiteY14" fmla="*/ 1865503 h 1865503"/>
              <a:gd name="connsiteX15" fmla="*/ 0 w 2008949"/>
              <a:gd name="connsiteY15" fmla="*/ 1865503 h 1865503"/>
              <a:gd name="connsiteX16" fmla="*/ 0 w 2008949"/>
              <a:gd name="connsiteY16" fmla="*/ 1344876 h 1865503"/>
              <a:gd name="connsiteX0" fmla="*/ 0 w 2008949"/>
              <a:gd name="connsiteY0" fmla="*/ 1344876 h 1865503"/>
              <a:gd name="connsiteX1" fmla="*/ 159007 w 2008949"/>
              <a:gd name="connsiteY1" fmla="*/ 1137418 h 1865503"/>
              <a:gd name="connsiteX2" fmla="*/ 159007 w 2008949"/>
              <a:gd name="connsiteY2" fmla="*/ 1210535 h 1865503"/>
              <a:gd name="connsiteX3" fmla="*/ 153250 w 2008949"/>
              <a:gd name="connsiteY3" fmla="*/ 1204914 h 1865503"/>
              <a:gd name="connsiteX4" fmla="*/ 353251 w 2008949"/>
              <a:gd name="connsiteY4" fmla="*/ 874022 h 1865503"/>
              <a:gd name="connsiteX5" fmla="*/ 529876 w 2008949"/>
              <a:gd name="connsiteY5" fmla="*/ 547199 h 1865503"/>
              <a:gd name="connsiteX6" fmla="*/ 654527 w 2008949"/>
              <a:gd name="connsiteY6" fmla="*/ 319920 h 1865503"/>
              <a:gd name="connsiteX7" fmla="*/ 834236 w 2008949"/>
              <a:gd name="connsiteY7" fmla="*/ 122154 h 1865503"/>
              <a:gd name="connsiteX8" fmla="*/ 968577 w 2008949"/>
              <a:gd name="connsiteY8" fmla="*/ 73703 h 1865503"/>
              <a:gd name="connsiteX9" fmla="*/ 972982 w 2008949"/>
              <a:gd name="connsiteY9" fmla="*/ 77228 h 1865503"/>
              <a:gd name="connsiteX10" fmla="*/ 1250032 w 2008949"/>
              <a:gd name="connsiteY10" fmla="*/ 78107 h 1865503"/>
              <a:gd name="connsiteX11" fmla="*/ 1514183 w 2008949"/>
              <a:gd name="connsiteY11" fmla="*/ 321401 h 1865503"/>
              <a:gd name="connsiteX12" fmla="*/ 1786956 w 2008949"/>
              <a:gd name="connsiteY12" fmla="*/ 827775 h 1865503"/>
              <a:gd name="connsiteX13" fmla="*/ 2008949 w 2008949"/>
              <a:gd name="connsiteY13" fmla="*/ 1192476 h 1865503"/>
              <a:gd name="connsiteX14" fmla="*/ 2008949 w 2008949"/>
              <a:gd name="connsiteY14" fmla="*/ 1865503 h 1865503"/>
              <a:gd name="connsiteX15" fmla="*/ 0 w 2008949"/>
              <a:gd name="connsiteY15" fmla="*/ 1865503 h 1865503"/>
              <a:gd name="connsiteX16" fmla="*/ 0 w 2008949"/>
              <a:gd name="connsiteY16" fmla="*/ 1344876 h 1865503"/>
              <a:gd name="connsiteX0" fmla="*/ 0 w 2008949"/>
              <a:gd name="connsiteY0" fmla="*/ 1344876 h 1865503"/>
              <a:gd name="connsiteX1" fmla="*/ 159007 w 2008949"/>
              <a:gd name="connsiteY1" fmla="*/ 1137418 h 1865503"/>
              <a:gd name="connsiteX2" fmla="*/ 159007 w 2008949"/>
              <a:gd name="connsiteY2" fmla="*/ 1210535 h 1865503"/>
              <a:gd name="connsiteX3" fmla="*/ 153250 w 2008949"/>
              <a:gd name="connsiteY3" fmla="*/ 1204914 h 1865503"/>
              <a:gd name="connsiteX4" fmla="*/ 353251 w 2008949"/>
              <a:gd name="connsiteY4" fmla="*/ 874022 h 1865503"/>
              <a:gd name="connsiteX5" fmla="*/ 529876 w 2008949"/>
              <a:gd name="connsiteY5" fmla="*/ 547199 h 1865503"/>
              <a:gd name="connsiteX6" fmla="*/ 654527 w 2008949"/>
              <a:gd name="connsiteY6" fmla="*/ 319920 h 1865503"/>
              <a:gd name="connsiteX7" fmla="*/ 834236 w 2008949"/>
              <a:gd name="connsiteY7" fmla="*/ 122154 h 1865503"/>
              <a:gd name="connsiteX8" fmla="*/ 968577 w 2008949"/>
              <a:gd name="connsiteY8" fmla="*/ 73703 h 1865503"/>
              <a:gd name="connsiteX9" fmla="*/ 972982 w 2008949"/>
              <a:gd name="connsiteY9" fmla="*/ 77228 h 1865503"/>
              <a:gd name="connsiteX10" fmla="*/ 1250032 w 2008949"/>
              <a:gd name="connsiteY10" fmla="*/ 78107 h 1865503"/>
              <a:gd name="connsiteX11" fmla="*/ 1514183 w 2008949"/>
              <a:gd name="connsiteY11" fmla="*/ 321401 h 1865503"/>
              <a:gd name="connsiteX12" fmla="*/ 1786956 w 2008949"/>
              <a:gd name="connsiteY12" fmla="*/ 827775 h 1865503"/>
              <a:gd name="connsiteX13" fmla="*/ 2008949 w 2008949"/>
              <a:gd name="connsiteY13" fmla="*/ 1192476 h 1865503"/>
              <a:gd name="connsiteX14" fmla="*/ 2008949 w 2008949"/>
              <a:gd name="connsiteY14" fmla="*/ 1865503 h 1865503"/>
              <a:gd name="connsiteX15" fmla="*/ 0 w 2008949"/>
              <a:gd name="connsiteY15" fmla="*/ 1865503 h 1865503"/>
              <a:gd name="connsiteX16" fmla="*/ 0 w 2008949"/>
              <a:gd name="connsiteY16" fmla="*/ 1344876 h 1865503"/>
              <a:gd name="connsiteX0" fmla="*/ 0 w 2008949"/>
              <a:gd name="connsiteY0" fmla="*/ 1344876 h 1865503"/>
              <a:gd name="connsiteX1" fmla="*/ 159007 w 2008949"/>
              <a:gd name="connsiteY1" fmla="*/ 1137418 h 1865503"/>
              <a:gd name="connsiteX2" fmla="*/ 159007 w 2008949"/>
              <a:gd name="connsiteY2" fmla="*/ 1210535 h 1865503"/>
              <a:gd name="connsiteX3" fmla="*/ 153250 w 2008949"/>
              <a:gd name="connsiteY3" fmla="*/ 1204914 h 1865503"/>
              <a:gd name="connsiteX4" fmla="*/ 353251 w 2008949"/>
              <a:gd name="connsiteY4" fmla="*/ 874022 h 1865503"/>
              <a:gd name="connsiteX5" fmla="*/ 529876 w 2008949"/>
              <a:gd name="connsiteY5" fmla="*/ 547199 h 1865503"/>
              <a:gd name="connsiteX6" fmla="*/ 654527 w 2008949"/>
              <a:gd name="connsiteY6" fmla="*/ 319920 h 1865503"/>
              <a:gd name="connsiteX7" fmla="*/ 834236 w 2008949"/>
              <a:gd name="connsiteY7" fmla="*/ 122154 h 1865503"/>
              <a:gd name="connsiteX8" fmla="*/ 968577 w 2008949"/>
              <a:gd name="connsiteY8" fmla="*/ 73703 h 1865503"/>
              <a:gd name="connsiteX9" fmla="*/ 972982 w 2008949"/>
              <a:gd name="connsiteY9" fmla="*/ 77228 h 1865503"/>
              <a:gd name="connsiteX10" fmla="*/ 1250032 w 2008949"/>
              <a:gd name="connsiteY10" fmla="*/ 78107 h 1865503"/>
              <a:gd name="connsiteX11" fmla="*/ 1514183 w 2008949"/>
              <a:gd name="connsiteY11" fmla="*/ 321401 h 1865503"/>
              <a:gd name="connsiteX12" fmla="*/ 1786956 w 2008949"/>
              <a:gd name="connsiteY12" fmla="*/ 827775 h 1865503"/>
              <a:gd name="connsiteX13" fmla="*/ 2008949 w 2008949"/>
              <a:gd name="connsiteY13" fmla="*/ 1192476 h 1865503"/>
              <a:gd name="connsiteX14" fmla="*/ 2008949 w 2008949"/>
              <a:gd name="connsiteY14" fmla="*/ 1865503 h 1865503"/>
              <a:gd name="connsiteX15" fmla="*/ 0 w 2008949"/>
              <a:gd name="connsiteY15" fmla="*/ 1865503 h 1865503"/>
              <a:gd name="connsiteX16" fmla="*/ 0 w 2008949"/>
              <a:gd name="connsiteY16" fmla="*/ 1344876 h 1865503"/>
              <a:gd name="connsiteX0" fmla="*/ 0 w 2008949"/>
              <a:gd name="connsiteY0" fmla="*/ 1344876 h 1865503"/>
              <a:gd name="connsiteX1" fmla="*/ 159007 w 2008949"/>
              <a:gd name="connsiteY1" fmla="*/ 1137418 h 1865503"/>
              <a:gd name="connsiteX2" fmla="*/ 159007 w 2008949"/>
              <a:gd name="connsiteY2" fmla="*/ 1210535 h 1865503"/>
              <a:gd name="connsiteX3" fmla="*/ 153250 w 2008949"/>
              <a:gd name="connsiteY3" fmla="*/ 1204914 h 1865503"/>
              <a:gd name="connsiteX4" fmla="*/ 353251 w 2008949"/>
              <a:gd name="connsiteY4" fmla="*/ 874022 h 1865503"/>
              <a:gd name="connsiteX5" fmla="*/ 529876 w 2008949"/>
              <a:gd name="connsiteY5" fmla="*/ 547199 h 1865503"/>
              <a:gd name="connsiteX6" fmla="*/ 654527 w 2008949"/>
              <a:gd name="connsiteY6" fmla="*/ 319920 h 1865503"/>
              <a:gd name="connsiteX7" fmla="*/ 834236 w 2008949"/>
              <a:gd name="connsiteY7" fmla="*/ 122154 h 1865503"/>
              <a:gd name="connsiteX8" fmla="*/ 968577 w 2008949"/>
              <a:gd name="connsiteY8" fmla="*/ 73703 h 1865503"/>
              <a:gd name="connsiteX9" fmla="*/ 972982 w 2008949"/>
              <a:gd name="connsiteY9" fmla="*/ 77228 h 1865503"/>
              <a:gd name="connsiteX10" fmla="*/ 1250032 w 2008949"/>
              <a:gd name="connsiteY10" fmla="*/ 78107 h 1865503"/>
              <a:gd name="connsiteX11" fmla="*/ 1514183 w 2008949"/>
              <a:gd name="connsiteY11" fmla="*/ 321401 h 1865503"/>
              <a:gd name="connsiteX12" fmla="*/ 1786956 w 2008949"/>
              <a:gd name="connsiteY12" fmla="*/ 827775 h 1865503"/>
              <a:gd name="connsiteX13" fmla="*/ 2008949 w 2008949"/>
              <a:gd name="connsiteY13" fmla="*/ 1192476 h 1865503"/>
              <a:gd name="connsiteX14" fmla="*/ 2008949 w 2008949"/>
              <a:gd name="connsiteY14" fmla="*/ 1865503 h 1865503"/>
              <a:gd name="connsiteX15" fmla="*/ 0 w 2008949"/>
              <a:gd name="connsiteY15" fmla="*/ 1865503 h 1865503"/>
              <a:gd name="connsiteX16" fmla="*/ 0 w 2008949"/>
              <a:gd name="connsiteY16" fmla="*/ 1344876 h 1865503"/>
              <a:gd name="connsiteX0" fmla="*/ 0 w 2008949"/>
              <a:gd name="connsiteY0" fmla="*/ 1344876 h 1865503"/>
              <a:gd name="connsiteX1" fmla="*/ 159007 w 2008949"/>
              <a:gd name="connsiteY1" fmla="*/ 1137418 h 1865503"/>
              <a:gd name="connsiteX2" fmla="*/ 159007 w 2008949"/>
              <a:gd name="connsiteY2" fmla="*/ 1210535 h 1865503"/>
              <a:gd name="connsiteX3" fmla="*/ 153250 w 2008949"/>
              <a:gd name="connsiteY3" fmla="*/ 1204914 h 1865503"/>
              <a:gd name="connsiteX4" fmla="*/ 353251 w 2008949"/>
              <a:gd name="connsiteY4" fmla="*/ 874022 h 1865503"/>
              <a:gd name="connsiteX5" fmla="*/ 529876 w 2008949"/>
              <a:gd name="connsiteY5" fmla="*/ 547199 h 1865503"/>
              <a:gd name="connsiteX6" fmla="*/ 654527 w 2008949"/>
              <a:gd name="connsiteY6" fmla="*/ 319920 h 1865503"/>
              <a:gd name="connsiteX7" fmla="*/ 834236 w 2008949"/>
              <a:gd name="connsiteY7" fmla="*/ 122154 h 1865503"/>
              <a:gd name="connsiteX8" fmla="*/ 968577 w 2008949"/>
              <a:gd name="connsiteY8" fmla="*/ 73703 h 1865503"/>
              <a:gd name="connsiteX9" fmla="*/ 972982 w 2008949"/>
              <a:gd name="connsiteY9" fmla="*/ 77228 h 1865503"/>
              <a:gd name="connsiteX10" fmla="*/ 1250032 w 2008949"/>
              <a:gd name="connsiteY10" fmla="*/ 78107 h 1865503"/>
              <a:gd name="connsiteX11" fmla="*/ 1514183 w 2008949"/>
              <a:gd name="connsiteY11" fmla="*/ 321401 h 1865503"/>
              <a:gd name="connsiteX12" fmla="*/ 1786956 w 2008949"/>
              <a:gd name="connsiteY12" fmla="*/ 827775 h 1865503"/>
              <a:gd name="connsiteX13" fmla="*/ 2008949 w 2008949"/>
              <a:gd name="connsiteY13" fmla="*/ 1192476 h 1865503"/>
              <a:gd name="connsiteX14" fmla="*/ 2008949 w 2008949"/>
              <a:gd name="connsiteY14" fmla="*/ 1865503 h 1865503"/>
              <a:gd name="connsiteX15" fmla="*/ 0 w 2008949"/>
              <a:gd name="connsiteY15" fmla="*/ 1865503 h 1865503"/>
              <a:gd name="connsiteX16" fmla="*/ 0 w 2008949"/>
              <a:gd name="connsiteY16" fmla="*/ 1344876 h 1865503"/>
              <a:gd name="connsiteX0" fmla="*/ 0 w 2008949"/>
              <a:gd name="connsiteY0" fmla="*/ 1344876 h 1865503"/>
              <a:gd name="connsiteX1" fmla="*/ 159007 w 2008949"/>
              <a:gd name="connsiteY1" fmla="*/ 1137418 h 1865503"/>
              <a:gd name="connsiteX2" fmla="*/ 159007 w 2008949"/>
              <a:gd name="connsiteY2" fmla="*/ 1210535 h 1865503"/>
              <a:gd name="connsiteX3" fmla="*/ 153250 w 2008949"/>
              <a:gd name="connsiteY3" fmla="*/ 1204914 h 1865503"/>
              <a:gd name="connsiteX4" fmla="*/ 353251 w 2008949"/>
              <a:gd name="connsiteY4" fmla="*/ 874022 h 1865503"/>
              <a:gd name="connsiteX5" fmla="*/ 529876 w 2008949"/>
              <a:gd name="connsiteY5" fmla="*/ 547199 h 1865503"/>
              <a:gd name="connsiteX6" fmla="*/ 654527 w 2008949"/>
              <a:gd name="connsiteY6" fmla="*/ 319920 h 1865503"/>
              <a:gd name="connsiteX7" fmla="*/ 834236 w 2008949"/>
              <a:gd name="connsiteY7" fmla="*/ 122154 h 1865503"/>
              <a:gd name="connsiteX8" fmla="*/ 968577 w 2008949"/>
              <a:gd name="connsiteY8" fmla="*/ 73703 h 1865503"/>
              <a:gd name="connsiteX9" fmla="*/ 972982 w 2008949"/>
              <a:gd name="connsiteY9" fmla="*/ 77228 h 1865503"/>
              <a:gd name="connsiteX10" fmla="*/ 1250032 w 2008949"/>
              <a:gd name="connsiteY10" fmla="*/ 78107 h 1865503"/>
              <a:gd name="connsiteX11" fmla="*/ 1514183 w 2008949"/>
              <a:gd name="connsiteY11" fmla="*/ 321401 h 1865503"/>
              <a:gd name="connsiteX12" fmla="*/ 1786956 w 2008949"/>
              <a:gd name="connsiteY12" fmla="*/ 827775 h 1865503"/>
              <a:gd name="connsiteX13" fmla="*/ 2008949 w 2008949"/>
              <a:gd name="connsiteY13" fmla="*/ 1192476 h 1865503"/>
              <a:gd name="connsiteX14" fmla="*/ 2008949 w 2008949"/>
              <a:gd name="connsiteY14" fmla="*/ 1865503 h 1865503"/>
              <a:gd name="connsiteX15" fmla="*/ 0 w 2008949"/>
              <a:gd name="connsiteY15" fmla="*/ 1865503 h 1865503"/>
              <a:gd name="connsiteX16" fmla="*/ 0 w 2008949"/>
              <a:gd name="connsiteY16" fmla="*/ 1344876 h 1865503"/>
              <a:gd name="connsiteX0" fmla="*/ 0 w 2008949"/>
              <a:gd name="connsiteY0" fmla="*/ 1344876 h 1865503"/>
              <a:gd name="connsiteX1" fmla="*/ 159007 w 2008949"/>
              <a:gd name="connsiteY1" fmla="*/ 1137418 h 1865503"/>
              <a:gd name="connsiteX2" fmla="*/ 159007 w 2008949"/>
              <a:gd name="connsiteY2" fmla="*/ 1210535 h 1865503"/>
              <a:gd name="connsiteX3" fmla="*/ 153250 w 2008949"/>
              <a:gd name="connsiteY3" fmla="*/ 1204914 h 1865503"/>
              <a:gd name="connsiteX4" fmla="*/ 153250 w 2008949"/>
              <a:gd name="connsiteY4" fmla="*/ 1204914 h 1865503"/>
              <a:gd name="connsiteX5" fmla="*/ 353251 w 2008949"/>
              <a:gd name="connsiteY5" fmla="*/ 874022 h 1865503"/>
              <a:gd name="connsiteX6" fmla="*/ 529876 w 2008949"/>
              <a:gd name="connsiteY6" fmla="*/ 547199 h 1865503"/>
              <a:gd name="connsiteX7" fmla="*/ 654527 w 2008949"/>
              <a:gd name="connsiteY7" fmla="*/ 319920 h 1865503"/>
              <a:gd name="connsiteX8" fmla="*/ 834236 w 2008949"/>
              <a:gd name="connsiteY8" fmla="*/ 122154 h 1865503"/>
              <a:gd name="connsiteX9" fmla="*/ 968577 w 2008949"/>
              <a:gd name="connsiteY9" fmla="*/ 73703 h 1865503"/>
              <a:gd name="connsiteX10" fmla="*/ 972982 w 2008949"/>
              <a:gd name="connsiteY10" fmla="*/ 77228 h 1865503"/>
              <a:gd name="connsiteX11" fmla="*/ 1250032 w 2008949"/>
              <a:gd name="connsiteY11" fmla="*/ 78107 h 1865503"/>
              <a:gd name="connsiteX12" fmla="*/ 1514183 w 2008949"/>
              <a:gd name="connsiteY12" fmla="*/ 321401 h 1865503"/>
              <a:gd name="connsiteX13" fmla="*/ 1786956 w 2008949"/>
              <a:gd name="connsiteY13" fmla="*/ 827775 h 1865503"/>
              <a:gd name="connsiteX14" fmla="*/ 2008949 w 2008949"/>
              <a:gd name="connsiteY14" fmla="*/ 1192476 h 1865503"/>
              <a:gd name="connsiteX15" fmla="*/ 2008949 w 2008949"/>
              <a:gd name="connsiteY15" fmla="*/ 1865503 h 1865503"/>
              <a:gd name="connsiteX16" fmla="*/ 0 w 2008949"/>
              <a:gd name="connsiteY16" fmla="*/ 1865503 h 1865503"/>
              <a:gd name="connsiteX17" fmla="*/ 0 w 2008949"/>
              <a:gd name="connsiteY17" fmla="*/ 1344876 h 1865503"/>
              <a:gd name="connsiteX0" fmla="*/ 0 w 2008949"/>
              <a:gd name="connsiteY0" fmla="*/ 1344876 h 1865503"/>
              <a:gd name="connsiteX1" fmla="*/ 159007 w 2008949"/>
              <a:gd name="connsiteY1" fmla="*/ 1137418 h 1865503"/>
              <a:gd name="connsiteX2" fmla="*/ 159007 w 2008949"/>
              <a:gd name="connsiteY2" fmla="*/ 1210535 h 1865503"/>
              <a:gd name="connsiteX3" fmla="*/ 153250 w 2008949"/>
              <a:gd name="connsiteY3" fmla="*/ 1204914 h 1865503"/>
              <a:gd name="connsiteX4" fmla="*/ 153250 w 2008949"/>
              <a:gd name="connsiteY4" fmla="*/ 1204914 h 1865503"/>
              <a:gd name="connsiteX5" fmla="*/ 353251 w 2008949"/>
              <a:gd name="connsiteY5" fmla="*/ 874022 h 1865503"/>
              <a:gd name="connsiteX6" fmla="*/ 529876 w 2008949"/>
              <a:gd name="connsiteY6" fmla="*/ 547199 h 1865503"/>
              <a:gd name="connsiteX7" fmla="*/ 654527 w 2008949"/>
              <a:gd name="connsiteY7" fmla="*/ 319920 h 1865503"/>
              <a:gd name="connsiteX8" fmla="*/ 834236 w 2008949"/>
              <a:gd name="connsiteY8" fmla="*/ 122154 h 1865503"/>
              <a:gd name="connsiteX9" fmla="*/ 968577 w 2008949"/>
              <a:gd name="connsiteY9" fmla="*/ 73703 h 1865503"/>
              <a:gd name="connsiteX10" fmla="*/ 972982 w 2008949"/>
              <a:gd name="connsiteY10" fmla="*/ 77228 h 1865503"/>
              <a:gd name="connsiteX11" fmla="*/ 1250032 w 2008949"/>
              <a:gd name="connsiteY11" fmla="*/ 78107 h 1865503"/>
              <a:gd name="connsiteX12" fmla="*/ 1514183 w 2008949"/>
              <a:gd name="connsiteY12" fmla="*/ 321401 h 1865503"/>
              <a:gd name="connsiteX13" fmla="*/ 1786956 w 2008949"/>
              <a:gd name="connsiteY13" fmla="*/ 827775 h 1865503"/>
              <a:gd name="connsiteX14" fmla="*/ 2008949 w 2008949"/>
              <a:gd name="connsiteY14" fmla="*/ 1192476 h 1865503"/>
              <a:gd name="connsiteX15" fmla="*/ 2008949 w 2008949"/>
              <a:gd name="connsiteY15" fmla="*/ 1865503 h 1865503"/>
              <a:gd name="connsiteX16" fmla="*/ 0 w 2008949"/>
              <a:gd name="connsiteY16" fmla="*/ 1865503 h 1865503"/>
              <a:gd name="connsiteX17" fmla="*/ 0 w 2008949"/>
              <a:gd name="connsiteY17" fmla="*/ 1344876 h 1865503"/>
              <a:gd name="connsiteX0" fmla="*/ 0 w 2008949"/>
              <a:gd name="connsiteY0" fmla="*/ 1344876 h 1865503"/>
              <a:gd name="connsiteX1" fmla="*/ 159007 w 2008949"/>
              <a:gd name="connsiteY1" fmla="*/ 1137418 h 1865503"/>
              <a:gd name="connsiteX2" fmla="*/ 159007 w 2008949"/>
              <a:gd name="connsiteY2" fmla="*/ 1210535 h 1865503"/>
              <a:gd name="connsiteX3" fmla="*/ 153250 w 2008949"/>
              <a:gd name="connsiteY3" fmla="*/ 1204914 h 1865503"/>
              <a:gd name="connsiteX4" fmla="*/ 153250 w 2008949"/>
              <a:gd name="connsiteY4" fmla="*/ 1204914 h 1865503"/>
              <a:gd name="connsiteX5" fmla="*/ 353251 w 2008949"/>
              <a:gd name="connsiteY5" fmla="*/ 874022 h 1865503"/>
              <a:gd name="connsiteX6" fmla="*/ 529876 w 2008949"/>
              <a:gd name="connsiteY6" fmla="*/ 547199 h 1865503"/>
              <a:gd name="connsiteX7" fmla="*/ 654527 w 2008949"/>
              <a:gd name="connsiteY7" fmla="*/ 319920 h 1865503"/>
              <a:gd name="connsiteX8" fmla="*/ 834236 w 2008949"/>
              <a:gd name="connsiteY8" fmla="*/ 122154 h 1865503"/>
              <a:gd name="connsiteX9" fmla="*/ 968577 w 2008949"/>
              <a:gd name="connsiteY9" fmla="*/ 73703 h 1865503"/>
              <a:gd name="connsiteX10" fmla="*/ 972982 w 2008949"/>
              <a:gd name="connsiteY10" fmla="*/ 77228 h 1865503"/>
              <a:gd name="connsiteX11" fmla="*/ 1250032 w 2008949"/>
              <a:gd name="connsiteY11" fmla="*/ 78107 h 1865503"/>
              <a:gd name="connsiteX12" fmla="*/ 1514183 w 2008949"/>
              <a:gd name="connsiteY12" fmla="*/ 321401 h 1865503"/>
              <a:gd name="connsiteX13" fmla="*/ 1786956 w 2008949"/>
              <a:gd name="connsiteY13" fmla="*/ 827775 h 1865503"/>
              <a:gd name="connsiteX14" fmla="*/ 2008949 w 2008949"/>
              <a:gd name="connsiteY14" fmla="*/ 1192476 h 1865503"/>
              <a:gd name="connsiteX15" fmla="*/ 2008949 w 2008949"/>
              <a:gd name="connsiteY15" fmla="*/ 1865503 h 1865503"/>
              <a:gd name="connsiteX16" fmla="*/ 0 w 2008949"/>
              <a:gd name="connsiteY16" fmla="*/ 1865503 h 1865503"/>
              <a:gd name="connsiteX17" fmla="*/ 0 w 2008949"/>
              <a:gd name="connsiteY17" fmla="*/ 1344876 h 1865503"/>
              <a:gd name="connsiteX0" fmla="*/ 0 w 2008949"/>
              <a:gd name="connsiteY0" fmla="*/ 1344876 h 1865503"/>
              <a:gd name="connsiteX1" fmla="*/ 159007 w 2008949"/>
              <a:gd name="connsiteY1" fmla="*/ 1137418 h 1865503"/>
              <a:gd name="connsiteX2" fmla="*/ 159007 w 2008949"/>
              <a:gd name="connsiteY2" fmla="*/ 1210535 h 1865503"/>
              <a:gd name="connsiteX3" fmla="*/ 153250 w 2008949"/>
              <a:gd name="connsiteY3" fmla="*/ 1204914 h 1865503"/>
              <a:gd name="connsiteX4" fmla="*/ 353251 w 2008949"/>
              <a:gd name="connsiteY4" fmla="*/ 874022 h 1865503"/>
              <a:gd name="connsiteX5" fmla="*/ 529876 w 2008949"/>
              <a:gd name="connsiteY5" fmla="*/ 547199 h 1865503"/>
              <a:gd name="connsiteX6" fmla="*/ 654527 w 2008949"/>
              <a:gd name="connsiteY6" fmla="*/ 319920 h 1865503"/>
              <a:gd name="connsiteX7" fmla="*/ 834236 w 2008949"/>
              <a:gd name="connsiteY7" fmla="*/ 122154 h 1865503"/>
              <a:gd name="connsiteX8" fmla="*/ 968577 w 2008949"/>
              <a:gd name="connsiteY8" fmla="*/ 73703 h 1865503"/>
              <a:gd name="connsiteX9" fmla="*/ 972982 w 2008949"/>
              <a:gd name="connsiteY9" fmla="*/ 77228 h 1865503"/>
              <a:gd name="connsiteX10" fmla="*/ 1250032 w 2008949"/>
              <a:gd name="connsiteY10" fmla="*/ 78107 h 1865503"/>
              <a:gd name="connsiteX11" fmla="*/ 1514183 w 2008949"/>
              <a:gd name="connsiteY11" fmla="*/ 321401 h 1865503"/>
              <a:gd name="connsiteX12" fmla="*/ 1786956 w 2008949"/>
              <a:gd name="connsiteY12" fmla="*/ 827775 h 1865503"/>
              <a:gd name="connsiteX13" fmla="*/ 2008949 w 2008949"/>
              <a:gd name="connsiteY13" fmla="*/ 1192476 h 1865503"/>
              <a:gd name="connsiteX14" fmla="*/ 2008949 w 2008949"/>
              <a:gd name="connsiteY14" fmla="*/ 1865503 h 1865503"/>
              <a:gd name="connsiteX15" fmla="*/ 0 w 2008949"/>
              <a:gd name="connsiteY15" fmla="*/ 1865503 h 1865503"/>
              <a:gd name="connsiteX16" fmla="*/ 0 w 2008949"/>
              <a:gd name="connsiteY16" fmla="*/ 1344876 h 1865503"/>
              <a:gd name="connsiteX0" fmla="*/ 0 w 2008949"/>
              <a:gd name="connsiteY0" fmla="*/ 1344876 h 1865503"/>
              <a:gd name="connsiteX1" fmla="*/ 159007 w 2008949"/>
              <a:gd name="connsiteY1" fmla="*/ 1137418 h 1865503"/>
              <a:gd name="connsiteX2" fmla="*/ 159007 w 2008949"/>
              <a:gd name="connsiteY2" fmla="*/ 1210535 h 1865503"/>
              <a:gd name="connsiteX3" fmla="*/ 353251 w 2008949"/>
              <a:gd name="connsiteY3" fmla="*/ 874022 h 1865503"/>
              <a:gd name="connsiteX4" fmla="*/ 529876 w 2008949"/>
              <a:gd name="connsiteY4" fmla="*/ 547199 h 1865503"/>
              <a:gd name="connsiteX5" fmla="*/ 654527 w 2008949"/>
              <a:gd name="connsiteY5" fmla="*/ 319920 h 1865503"/>
              <a:gd name="connsiteX6" fmla="*/ 834236 w 2008949"/>
              <a:gd name="connsiteY6" fmla="*/ 122154 h 1865503"/>
              <a:gd name="connsiteX7" fmla="*/ 968577 w 2008949"/>
              <a:gd name="connsiteY7" fmla="*/ 73703 h 1865503"/>
              <a:gd name="connsiteX8" fmla="*/ 972982 w 2008949"/>
              <a:gd name="connsiteY8" fmla="*/ 77228 h 1865503"/>
              <a:gd name="connsiteX9" fmla="*/ 1250032 w 2008949"/>
              <a:gd name="connsiteY9" fmla="*/ 78107 h 1865503"/>
              <a:gd name="connsiteX10" fmla="*/ 1514183 w 2008949"/>
              <a:gd name="connsiteY10" fmla="*/ 321401 h 1865503"/>
              <a:gd name="connsiteX11" fmla="*/ 1786956 w 2008949"/>
              <a:gd name="connsiteY11" fmla="*/ 827775 h 1865503"/>
              <a:gd name="connsiteX12" fmla="*/ 2008949 w 2008949"/>
              <a:gd name="connsiteY12" fmla="*/ 1192476 h 1865503"/>
              <a:gd name="connsiteX13" fmla="*/ 2008949 w 2008949"/>
              <a:gd name="connsiteY13" fmla="*/ 1865503 h 1865503"/>
              <a:gd name="connsiteX14" fmla="*/ 0 w 2008949"/>
              <a:gd name="connsiteY14" fmla="*/ 1865503 h 1865503"/>
              <a:gd name="connsiteX15" fmla="*/ 0 w 2008949"/>
              <a:gd name="connsiteY15" fmla="*/ 1344876 h 1865503"/>
              <a:gd name="connsiteX0" fmla="*/ 0 w 2008949"/>
              <a:gd name="connsiteY0" fmla="*/ 1344876 h 1865503"/>
              <a:gd name="connsiteX1" fmla="*/ 159007 w 2008949"/>
              <a:gd name="connsiteY1" fmla="*/ 1137418 h 1865503"/>
              <a:gd name="connsiteX2" fmla="*/ 353251 w 2008949"/>
              <a:gd name="connsiteY2" fmla="*/ 874022 h 1865503"/>
              <a:gd name="connsiteX3" fmla="*/ 529876 w 2008949"/>
              <a:gd name="connsiteY3" fmla="*/ 547199 h 1865503"/>
              <a:gd name="connsiteX4" fmla="*/ 654527 w 2008949"/>
              <a:gd name="connsiteY4" fmla="*/ 319920 h 1865503"/>
              <a:gd name="connsiteX5" fmla="*/ 834236 w 2008949"/>
              <a:gd name="connsiteY5" fmla="*/ 122154 h 1865503"/>
              <a:gd name="connsiteX6" fmla="*/ 968577 w 2008949"/>
              <a:gd name="connsiteY6" fmla="*/ 73703 h 1865503"/>
              <a:gd name="connsiteX7" fmla="*/ 972982 w 2008949"/>
              <a:gd name="connsiteY7" fmla="*/ 77228 h 1865503"/>
              <a:gd name="connsiteX8" fmla="*/ 1250032 w 2008949"/>
              <a:gd name="connsiteY8" fmla="*/ 78107 h 1865503"/>
              <a:gd name="connsiteX9" fmla="*/ 1514183 w 2008949"/>
              <a:gd name="connsiteY9" fmla="*/ 321401 h 1865503"/>
              <a:gd name="connsiteX10" fmla="*/ 1786956 w 2008949"/>
              <a:gd name="connsiteY10" fmla="*/ 827775 h 1865503"/>
              <a:gd name="connsiteX11" fmla="*/ 2008949 w 2008949"/>
              <a:gd name="connsiteY11" fmla="*/ 1192476 h 1865503"/>
              <a:gd name="connsiteX12" fmla="*/ 2008949 w 2008949"/>
              <a:gd name="connsiteY12" fmla="*/ 1865503 h 1865503"/>
              <a:gd name="connsiteX13" fmla="*/ 0 w 2008949"/>
              <a:gd name="connsiteY13" fmla="*/ 1865503 h 1865503"/>
              <a:gd name="connsiteX14" fmla="*/ 0 w 2008949"/>
              <a:gd name="connsiteY14" fmla="*/ 1344876 h 1865503"/>
              <a:gd name="connsiteX0" fmla="*/ 0 w 2008949"/>
              <a:gd name="connsiteY0" fmla="*/ 1344876 h 1865503"/>
              <a:gd name="connsiteX1" fmla="*/ 159007 w 2008949"/>
              <a:gd name="connsiteY1" fmla="*/ 1137418 h 1865503"/>
              <a:gd name="connsiteX2" fmla="*/ 353251 w 2008949"/>
              <a:gd name="connsiteY2" fmla="*/ 874022 h 1865503"/>
              <a:gd name="connsiteX3" fmla="*/ 529876 w 2008949"/>
              <a:gd name="connsiteY3" fmla="*/ 547199 h 1865503"/>
              <a:gd name="connsiteX4" fmla="*/ 654527 w 2008949"/>
              <a:gd name="connsiteY4" fmla="*/ 319920 h 1865503"/>
              <a:gd name="connsiteX5" fmla="*/ 834236 w 2008949"/>
              <a:gd name="connsiteY5" fmla="*/ 122154 h 1865503"/>
              <a:gd name="connsiteX6" fmla="*/ 968577 w 2008949"/>
              <a:gd name="connsiteY6" fmla="*/ 73703 h 1865503"/>
              <a:gd name="connsiteX7" fmla="*/ 972982 w 2008949"/>
              <a:gd name="connsiteY7" fmla="*/ 77228 h 1865503"/>
              <a:gd name="connsiteX8" fmla="*/ 1250032 w 2008949"/>
              <a:gd name="connsiteY8" fmla="*/ 78107 h 1865503"/>
              <a:gd name="connsiteX9" fmla="*/ 1514183 w 2008949"/>
              <a:gd name="connsiteY9" fmla="*/ 321401 h 1865503"/>
              <a:gd name="connsiteX10" fmla="*/ 1786956 w 2008949"/>
              <a:gd name="connsiteY10" fmla="*/ 827775 h 1865503"/>
              <a:gd name="connsiteX11" fmla="*/ 2008949 w 2008949"/>
              <a:gd name="connsiteY11" fmla="*/ 1192476 h 1865503"/>
              <a:gd name="connsiteX12" fmla="*/ 2008949 w 2008949"/>
              <a:gd name="connsiteY12" fmla="*/ 1865503 h 1865503"/>
              <a:gd name="connsiteX13" fmla="*/ 0 w 2008949"/>
              <a:gd name="connsiteY13" fmla="*/ 1865503 h 1865503"/>
              <a:gd name="connsiteX14" fmla="*/ 0 w 2008949"/>
              <a:gd name="connsiteY14" fmla="*/ 1344876 h 1865503"/>
              <a:gd name="connsiteX0" fmla="*/ 0 w 2008949"/>
              <a:gd name="connsiteY0" fmla="*/ 1344876 h 1865503"/>
              <a:gd name="connsiteX1" fmla="*/ 159007 w 2008949"/>
              <a:gd name="connsiteY1" fmla="*/ 1137418 h 1865503"/>
              <a:gd name="connsiteX2" fmla="*/ 353251 w 2008949"/>
              <a:gd name="connsiteY2" fmla="*/ 874022 h 1865503"/>
              <a:gd name="connsiteX3" fmla="*/ 529876 w 2008949"/>
              <a:gd name="connsiteY3" fmla="*/ 547199 h 1865503"/>
              <a:gd name="connsiteX4" fmla="*/ 654527 w 2008949"/>
              <a:gd name="connsiteY4" fmla="*/ 319920 h 1865503"/>
              <a:gd name="connsiteX5" fmla="*/ 834236 w 2008949"/>
              <a:gd name="connsiteY5" fmla="*/ 122154 h 1865503"/>
              <a:gd name="connsiteX6" fmla="*/ 968577 w 2008949"/>
              <a:gd name="connsiteY6" fmla="*/ 73703 h 1865503"/>
              <a:gd name="connsiteX7" fmla="*/ 972982 w 2008949"/>
              <a:gd name="connsiteY7" fmla="*/ 77228 h 1865503"/>
              <a:gd name="connsiteX8" fmla="*/ 1250032 w 2008949"/>
              <a:gd name="connsiteY8" fmla="*/ 78107 h 1865503"/>
              <a:gd name="connsiteX9" fmla="*/ 1514183 w 2008949"/>
              <a:gd name="connsiteY9" fmla="*/ 321401 h 1865503"/>
              <a:gd name="connsiteX10" fmla="*/ 1786956 w 2008949"/>
              <a:gd name="connsiteY10" fmla="*/ 827775 h 1865503"/>
              <a:gd name="connsiteX11" fmla="*/ 2008949 w 2008949"/>
              <a:gd name="connsiteY11" fmla="*/ 1192476 h 1865503"/>
              <a:gd name="connsiteX12" fmla="*/ 2008949 w 2008949"/>
              <a:gd name="connsiteY12" fmla="*/ 1865503 h 1865503"/>
              <a:gd name="connsiteX13" fmla="*/ 0 w 2008949"/>
              <a:gd name="connsiteY13" fmla="*/ 1865503 h 1865503"/>
              <a:gd name="connsiteX14" fmla="*/ 0 w 2008949"/>
              <a:gd name="connsiteY14" fmla="*/ 1344876 h 186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08949" h="1865503">
                <a:moveTo>
                  <a:pt x="0" y="1344876"/>
                </a:moveTo>
                <a:cubicBezTo>
                  <a:pt x="53002" y="1275723"/>
                  <a:pt x="120293" y="1230384"/>
                  <a:pt x="159007" y="1137418"/>
                </a:cubicBezTo>
                <a:cubicBezTo>
                  <a:pt x="313132" y="968455"/>
                  <a:pt x="291440" y="972392"/>
                  <a:pt x="353251" y="874022"/>
                </a:cubicBezTo>
                <a:lnTo>
                  <a:pt x="529876" y="547199"/>
                </a:lnTo>
                <a:lnTo>
                  <a:pt x="654527" y="319920"/>
                </a:lnTo>
                <a:lnTo>
                  <a:pt x="834236" y="122154"/>
                </a:lnTo>
                <a:cubicBezTo>
                  <a:pt x="879016" y="106004"/>
                  <a:pt x="855525" y="85889"/>
                  <a:pt x="968577" y="73703"/>
                </a:cubicBezTo>
                <a:cubicBezTo>
                  <a:pt x="991701" y="66215"/>
                  <a:pt x="873658" y="114814"/>
                  <a:pt x="972982" y="77228"/>
                </a:cubicBezTo>
                <a:cubicBezTo>
                  <a:pt x="996987" y="0"/>
                  <a:pt x="1171263" y="44632"/>
                  <a:pt x="1250032" y="78107"/>
                </a:cubicBezTo>
                <a:cubicBezTo>
                  <a:pt x="1381838" y="146930"/>
                  <a:pt x="1424696" y="196456"/>
                  <a:pt x="1514183" y="321401"/>
                </a:cubicBezTo>
                <a:cubicBezTo>
                  <a:pt x="1603670" y="446346"/>
                  <a:pt x="1704495" y="695296"/>
                  <a:pt x="1786956" y="827775"/>
                </a:cubicBezTo>
                <a:cubicBezTo>
                  <a:pt x="1898393" y="1063862"/>
                  <a:pt x="1934951" y="1070909"/>
                  <a:pt x="2008949" y="1192476"/>
                </a:cubicBezTo>
                <a:lnTo>
                  <a:pt x="2008949" y="1865503"/>
                </a:lnTo>
                <a:lnTo>
                  <a:pt x="0" y="1865503"/>
                </a:lnTo>
                <a:lnTo>
                  <a:pt x="0" y="1344876"/>
                </a:lnTo>
                <a:close/>
              </a:path>
            </a:pathLst>
          </a:custGeom>
          <a:solidFill>
            <a:srgbClr val="71ADD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524000" y="3092450"/>
            <a:ext cx="5984875" cy="2236788"/>
            <a:chOff x="960" y="2117"/>
            <a:chExt cx="3770" cy="1410"/>
          </a:xfrm>
        </p:grpSpPr>
        <p:sp>
          <p:nvSpPr>
            <p:cNvPr id="67603" name="Line 19"/>
            <p:cNvSpPr>
              <a:spLocks noChangeShapeType="1"/>
            </p:cNvSpPr>
            <p:nvPr/>
          </p:nvSpPr>
          <p:spPr bwMode="auto">
            <a:xfrm>
              <a:off x="960" y="3264"/>
              <a:ext cx="350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67604" name="Rectangle 20"/>
            <p:cNvSpPr>
              <a:spLocks noChangeArrowheads="1"/>
            </p:cNvSpPr>
            <p:nvPr/>
          </p:nvSpPr>
          <p:spPr bwMode="auto">
            <a:xfrm>
              <a:off x="3233" y="3294"/>
              <a:ext cx="37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1.25</a:t>
              </a:r>
            </a:p>
          </p:txBody>
        </p:sp>
        <p:sp>
          <p:nvSpPr>
            <p:cNvPr id="67605" name="Rectangle 21"/>
            <p:cNvSpPr>
              <a:spLocks noChangeArrowheads="1"/>
            </p:cNvSpPr>
            <p:nvPr/>
          </p:nvSpPr>
          <p:spPr bwMode="auto">
            <a:xfrm>
              <a:off x="2653" y="3294"/>
              <a:ext cx="18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67606" name="Line 22"/>
            <p:cNvSpPr>
              <a:spLocks noChangeShapeType="1"/>
            </p:cNvSpPr>
            <p:nvPr/>
          </p:nvSpPr>
          <p:spPr bwMode="auto">
            <a:xfrm>
              <a:off x="3330" y="3211"/>
              <a:ext cx="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67607" name="Line 23"/>
            <p:cNvSpPr>
              <a:spLocks noChangeShapeType="1"/>
            </p:cNvSpPr>
            <p:nvPr/>
          </p:nvSpPr>
          <p:spPr bwMode="auto">
            <a:xfrm>
              <a:off x="2729" y="3211"/>
              <a:ext cx="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67608" name="Text Box 24"/>
            <p:cNvSpPr txBox="1">
              <a:spLocks noChangeArrowheads="1"/>
            </p:cNvSpPr>
            <p:nvPr/>
          </p:nvSpPr>
          <p:spPr bwMode="auto">
            <a:xfrm>
              <a:off x="4464" y="3150"/>
              <a:ext cx="26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1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67609" name="Rectangle 25"/>
            <p:cNvSpPr>
              <a:spLocks noChangeArrowheads="1"/>
            </p:cNvSpPr>
            <p:nvPr/>
          </p:nvSpPr>
          <p:spPr bwMode="auto">
            <a:xfrm>
              <a:off x="1871" y="3288"/>
              <a:ext cx="45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  <a:sym typeface="Symbol" pitchFamily="18" charset="2"/>
                </a:rPr>
                <a:t>1.50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67610" name="Line 26"/>
            <p:cNvSpPr>
              <a:spLocks noChangeShapeType="1"/>
            </p:cNvSpPr>
            <p:nvPr/>
          </p:nvSpPr>
          <p:spPr bwMode="auto">
            <a:xfrm>
              <a:off x="2064" y="3206"/>
              <a:ext cx="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67611" name="Freeform 27"/>
            <p:cNvSpPr>
              <a:spLocks/>
            </p:cNvSpPr>
            <p:nvPr/>
          </p:nvSpPr>
          <p:spPr bwMode="auto">
            <a:xfrm>
              <a:off x="1066" y="2117"/>
              <a:ext cx="3350" cy="1145"/>
            </a:xfrm>
            <a:custGeom>
              <a:avLst/>
              <a:gdLst>
                <a:gd name="T0" fmla="*/ 0 w 3350"/>
                <a:gd name="T1" fmla="*/ 159 h 1271"/>
                <a:gd name="T2" fmla="*/ 69 w 3350"/>
                <a:gd name="T3" fmla="*/ 157 h 1271"/>
                <a:gd name="T4" fmla="*/ 130 w 3350"/>
                <a:gd name="T5" fmla="*/ 156 h 1271"/>
                <a:gd name="T6" fmla="*/ 399 w 3350"/>
                <a:gd name="T7" fmla="*/ 151 h 1271"/>
                <a:gd name="T8" fmla="*/ 594 w 3350"/>
                <a:gd name="T9" fmla="*/ 145 h 1271"/>
                <a:gd name="T10" fmla="*/ 810 w 3350"/>
                <a:gd name="T11" fmla="*/ 132 h 1271"/>
                <a:gd name="T12" fmla="*/ 938 w 3350"/>
                <a:gd name="T13" fmla="*/ 121 h 1271"/>
                <a:gd name="T14" fmla="*/ 1029 w 3350"/>
                <a:gd name="T15" fmla="*/ 109 h 1271"/>
                <a:gd name="T16" fmla="*/ 1083 w 3350"/>
                <a:gd name="T17" fmla="*/ 100 h 1271"/>
                <a:gd name="T18" fmla="*/ 1172 w 3350"/>
                <a:gd name="T19" fmla="*/ 83 h 1271"/>
                <a:gd name="T20" fmla="*/ 1226 w 3350"/>
                <a:gd name="T21" fmla="*/ 69 h 1271"/>
                <a:gd name="T22" fmla="*/ 1278 w 3350"/>
                <a:gd name="T23" fmla="*/ 56 h 1271"/>
                <a:gd name="T24" fmla="*/ 1330 w 3350"/>
                <a:gd name="T25" fmla="*/ 43 h 1271"/>
                <a:gd name="T26" fmla="*/ 1395 w 3350"/>
                <a:gd name="T27" fmla="*/ 27 h 1271"/>
                <a:gd name="T28" fmla="*/ 1483 w 3350"/>
                <a:gd name="T29" fmla="*/ 12 h 1271"/>
                <a:gd name="T30" fmla="*/ 1581 w 3350"/>
                <a:gd name="T31" fmla="*/ 5 h 1271"/>
                <a:gd name="T32" fmla="*/ 1671 w 3350"/>
                <a:gd name="T33" fmla="*/ 2 h 1271"/>
                <a:gd name="T34" fmla="*/ 1764 w 3350"/>
                <a:gd name="T35" fmla="*/ 5 h 1271"/>
                <a:gd name="T36" fmla="*/ 1871 w 3350"/>
                <a:gd name="T37" fmla="*/ 10 h 1271"/>
                <a:gd name="T38" fmla="*/ 1960 w 3350"/>
                <a:gd name="T39" fmla="*/ 27 h 1271"/>
                <a:gd name="T40" fmla="*/ 2072 w 3350"/>
                <a:gd name="T41" fmla="*/ 55 h 1271"/>
                <a:gd name="T42" fmla="*/ 2124 w 3350"/>
                <a:gd name="T43" fmla="*/ 69 h 1271"/>
                <a:gd name="T44" fmla="*/ 2214 w 3350"/>
                <a:gd name="T45" fmla="*/ 90 h 1271"/>
                <a:gd name="T46" fmla="*/ 2293 w 3350"/>
                <a:gd name="T47" fmla="*/ 105 h 1271"/>
                <a:gd name="T48" fmla="*/ 2349 w 3350"/>
                <a:gd name="T49" fmla="*/ 113 h 1271"/>
                <a:gd name="T50" fmla="*/ 2414 w 3350"/>
                <a:gd name="T51" fmla="*/ 121 h 1271"/>
                <a:gd name="T52" fmla="*/ 2528 w 3350"/>
                <a:gd name="T53" fmla="*/ 132 h 1271"/>
                <a:gd name="T54" fmla="*/ 2630 w 3350"/>
                <a:gd name="T55" fmla="*/ 137 h 1271"/>
                <a:gd name="T56" fmla="*/ 2735 w 3350"/>
                <a:gd name="T57" fmla="*/ 143 h 1271"/>
                <a:gd name="T58" fmla="*/ 2839 w 3350"/>
                <a:gd name="T59" fmla="*/ 149 h 1271"/>
                <a:gd name="T60" fmla="*/ 3014 w 3350"/>
                <a:gd name="T61" fmla="*/ 153 h 1271"/>
                <a:gd name="T62" fmla="*/ 3203 w 3350"/>
                <a:gd name="T63" fmla="*/ 156 h 1271"/>
                <a:gd name="T64" fmla="*/ 3350 w 3350"/>
                <a:gd name="T65" fmla="*/ 158 h 1271"/>
                <a:gd name="T66" fmla="*/ 0 w 3350"/>
                <a:gd name="T67" fmla="*/ 159 h 12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350"/>
                <a:gd name="T103" fmla="*/ 0 h 1271"/>
                <a:gd name="T104" fmla="*/ 3350 w 3350"/>
                <a:gd name="T105" fmla="*/ 1271 h 127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350" h="1271">
                  <a:moveTo>
                    <a:pt x="0" y="1271"/>
                  </a:moveTo>
                  <a:lnTo>
                    <a:pt x="69" y="1262"/>
                  </a:lnTo>
                  <a:lnTo>
                    <a:pt x="130" y="1257"/>
                  </a:lnTo>
                  <a:cubicBezTo>
                    <a:pt x="185" y="1251"/>
                    <a:pt x="321" y="1244"/>
                    <a:pt x="399" y="1229"/>
                  </a:cubicBezTo>
                  <a:cubicBezTo>
                    <a:pt x="476" y="1215"/>
                    <a:pt x="525" y="1198"/>
                    <a:pt x="594" y="1170"/>
                  </a:cubicBezTo>
                  <a:cubicBezTo>
                    <a:pt x="662" y="1142"/>
                    <a:pt x="753" y="1094"/>
                    <a:pt x="810" y="1061"/>
                  </a:cubicBezTo>
                  <a:cubicBezTo>
                    <a:pt x="868" y="1027"/>
                    <a:pt x="902" y="998"/>
                    <a:pt x="938" y="967"/>
                  </a:cubicBezTo>
                  <a:cubicBezTo>
                    <a:pt x="975" y="936"/>
                    <a:pt x="1005" y="902"/>
                    <a:pt x="1029" y="875"/>
                  </a:cubicBezTo>
                  <a:cubicBezTo>
                    <a:pt x="1053" y="848"/>
                    <a:pt x="1060" y="838"/>
                    <a:pt x="1083" y="804"/>
                  </a:cubicBezTo>
                  <a:lnTo>
                    <a:pt x="1172" y="667"/>
                  </a:lnTo>
                  <a:lnTo>
                    <a:pt x="1226" y="566"/>
                  </a:lnTo>
                  <a:lnTo>
                    <a:pt x="1278" y="456"/>
                  </a:lnTo>
                  <a:lnTo>
                    <a:pt x="1330" y="346"/>
                  </a:lnTo>
                  <a:lnTo>
                    <a:pt x="1395" y="223"/>
                  </a:lnTo>
                  <a:cubicBezTo>
                    <a:pt x="1421" y="181"/>
                    <a:pt x="1452" y="129"/>
                    <a:pt x="1483" y="95"/>
                  </a:cubicBezTo>
                  <a:cubicBezTo>
                    <a:pt x="1514" y="62"/>
                    <a:pt x="1550" y="38"/>
                    <a:pt x="1581" y="22"/>
                  </a:cubicBezTo>
                  <a:cubicBezTo>
                    <a:pt x="1612" y="7"/>
                    <a:pt x="1640" y="4"/>
                    <a:pt x="1671" y="2"/>
                  </a:cubicBezTo>
                  <a:cubicBezTo>
                    <a:pt x="1701" y="1"/>
                    <a:pt x="1731" y="0"/>
                    <a:pt x="1764" y="12"/>
                  </a:cubicBezTo>
                  <a:cubicBezTo>
                    <a:pt x="1798" y="24"/>
                    <a:pt x="1838" y="42"/>
                    <a:pt x="1871" y="76"/>
                  </a:cubicBezTo>
                  <a:cubicBezTo>
                    <a:pt x="1904" y="110"/>
                    <a:pt x="1926" y="155"/>
                    <a:pt x="1960" y="216"/>
                  </a:cubicBezTo>
                  <a:cubicBezTo>
                    <a:pt x="1994" y="277"/>
                    <a:pt x="2045" y="385"/>
                    <a:pt x="2072" y="443"/>
                  </a:cubicBezTo>
                  <a:cubicBezTo>
                    <a:pt x="2099" y="501"/>
                    <a:pt x="2100" y="514"/>
                    <a:pt x="2124" y="562"/>
                  </a:cubicBezTo>
                  <a:cubicBezTo>
                    <a:pt x="2148" y="610"/>
                    <a:pt x="2186" y="683"/>
                    <a:pt x="2214" y="730"/>
                  </a:cubicBezTo>
                  <a:lnTo>
                    <a:pt x="2293" y="845"/>
                  </a:lnTo>
                  <a:cubicBezTo>
                    <a:pt x="2315" y="876"/>
                    <a:pt x="2329" y="890"/>
                    <a:pt x="2349" y="911"/>
                  </a:cubicBezTo>
                  <a:cubicBezTo>
                    <a:pt x="2369" y="933"/>
                    <a:pt x="2384" y="949"/>
                    <a:pt x="2414" y="973"/>
                  </a:cubicBezTo>
                  <a:cubicBezTo>
                    <a:pt x="2444" y="998"/>
                    <a:pt x="2492" y="1037"/>
                    <a:pt x="2528" y="1061"/>
                  </a:cubicBezTo>
                  <a:lnTo>
                    <a:pt x="2630" y="1115"/>
                  </a:lnTo>
                  <a:lnTo>
                    <a:pt x="2735" y="1161"/>
                  </a:lnTo>
                  <a:lnTo>
                    <a:pt x="2839" y="1194"/>
                  </a:lnTo>
                  <a:cubicBezTo>
                    <a:pt x="2886" y="1207"/>
                    <a:pt x="2954" y="1229"/>
                    <a:pt x="3014" y="1240"/>
                  </a:cubicBezTo>
                  <a:cubicBezTo>
                    <a:pt x="3075" y="1251"/>
                    <a:pt x="3147" y="1253"/>
                    <a:pt x="3203" y="1257"/>
                  </a:cubicBezTo>
                  <a:lnTo>
                    <a:pt x="3350" y="1266"/>
                  </a:lnTo>
                  <a:lnTo>
                    <a:pt x="0" y="1271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1676400" y="3957638"/>
            <a:ext cx="3581400" cy="461962"/>
            <a:chOff x="1676400" y="4648200"/>
            <a:chExt cx="3581400" cy="461665"/>
          </a:xfrm>
        </p:grpSpPr>
        <p:sp>
          <p:nvSpPr>
            <p:cNvPr id="67601" name="Rectangle 12"/>
            <p:cNvSpPr>
              <a:spLocks noChangeArrowheads="1"/>
            </p:cNvSpPr>
            <p:nvPr/>
          </p:nvSpPr>
          <p:spPr bwMode="auto">
            <a:xfrm>
              <a:off x="3733800" y="4648200"/>
              <a:ext cx="103105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</a:rPr>
                <a:t>0.8944</a:t>
              </a: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rot="10800000">
              <a:off x="1676400" y="5028955"/>
              <a:ext cx="3581400" cy="158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1676400" y="4338638"/>
            <a:ext cx="1600200" cy="461962"/>
            <a:chOff x="1676400" y="4419600"/>
            <a:chExt cx="1600200" cy="461665"/>
          </a:xfrm>
        </p:grpSpPr>
        <p:sp>
          <p:nvSpPr>
            <p:cNvPr id="67599" name="Rectangle 16"/>
            <p:cNvSpPr>
              <a:spLocks noChangeArrowheads="1"/>
            </p:cNvSpPr>
            <p:nvPr/>
          </p:nvSpPr>
          <p:spPr bwMode="auto">
            <a:xfrm>
              <a:off x="1981200" y="4419600"/>
              <a:ext cx="103105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</a:rPr>
                <a:t>0.0668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rot="10800000">
              <a:off x="1676400" y="4800355"/>
              <a:ext cx="1600200" cy="158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685800" y="2667000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3"/>
                </a:solidFill>
                <a:latin typeface="+mn-lt"/>
                <a:cs typeface="+mn-cs"/>
              </a:rPr>
              <a:t>Solution: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4876800" y="2971800"/>
            <a:ext cx="3810000" cy="920750"/>
            <a:chOff x="3552" y="2396"/>
            <a:chExt cx="1968" cy="580"/>
          </a:xfrm>
        </p:grpSpPr>
        <p:sp>
          <p:nvSpPr>
            <p:cNvPr id="67597" name="Line 8"/>
            <p:cNvSpPr>
              <a:spLocks noChangeShapeType="1"/>
            </p:cNvSpPr>
            <p:nvPr/>
          </p:nvSpPr>
          <p:spPr bwMode="auto">
            <a:xfrm flipH="1">
              <a:off x="3552" y="2640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67598" name="Rectangle 7"/>
            <p:cNvSpPr>
              <a:spLocks noChangeArrowheads="1"/>
            </p:cNvSpPr>
            <p:nvPr/>
          </p:nvSpPr>
          <p:spPr bwMode="auto">
            <a:xfrm>
              <a:off x="3552" y="2396"/>
              <a:ext cx="196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</a:rPr>
                <a:t>0.8944</a:t>
              </a:r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 </a:t>
              </a:r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</a:rPr>
                <a:t>0.0668 = 0.8276</a:t>
              </a:r>
            </a:p>
          </p:txBody>
        </p:sp>
      </p:grp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FC6481-8456-4239-8BAF-C9F16E6632C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1444" grpId="0"/>
      <p:bldP spid="34" grpId="0" animBg="1"/>
      <p:bldP spid="4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Section </a:t>
            </a:r>
            <a:r>
              <a:rPr lang="en-US" dirty="0" smtClean="0"/>
              <a:t>1 </a:t>
            </a:r>
            <a:r>
              <a:rPr lang="en-US" dirty="0" smtClean="0"/>
              <a:t>Summary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Interpreted graphs of normal probability distributions</a:t>
            </a:r>
          </a:p>
          <a:p>
            <a:pPr eaLnBrk="1" hangingPunct="1"/>
            <a:r>
              <a:rPr lang="en-US" smtClean="0"/>
              <a:t>Found areas under the standard normal curve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F425F1-4081-4A6D-B886-86F9C48D9E2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Section </a:t>
            </a:r>
            <a:r>
              <a:rPr lang="en-US" dirty="0" smtClean="0"/>
              <a:t>2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Normal Distributions: Finding Probabilities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EF65EC-363C-4B9F-AB72-13369B5BD2B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Section </a:t>
            </a:r>
            <a:r>
              <a:rPr lang="en-US" dirty="0" smtClean="0"/>
              <a:t>2 </a:t>
            </a:r>
            <a:r>
              <a:rPr lang="en-US" dirty="0" smtClean="0"/>
              <a:t>Objectives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 probabilities for normally distributed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1C680F-A232-43D6-90AB-FD5E2759004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Probability and Normal Distributions</a:t>
            </a:r>
          </a:p>
        </p:txBody>
      </p:sp>
      <p:sp>
        <p:nvSpPr>
          <p:cNvPr id="71683" name="Content Placeholder 2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pPr eaLnBrk="1" hangingPunct="1"/>
            <a:r>
              <a:rPr lang="en-US" altLang="en-US" smtClean="0"/>
              <a:t>If a random variable </a:t>
            </a:r>
            <a:r>
              <a:rPr lang="en-US" altLang="en-US" i="1" smtClean="0"/>
              <a:t>x</a:t>
            </a:r>
            <a:r>
              <a:rPr lang="en-US" altLang="en-US" smtClean="0"/>
              <a:t> is normally distributed, you can find the probability that </a:t>
            </a:r>
            <a:r>
              <a:rPr lang="en-US" altLang="en-US" i="1" smtClean="0"/>
              <a:t>x</a:t>
            </a:r>
            <a:r>
              <a:rPr lang="en-US" altLang="en-US" smtClean="0"/>
              <a:t> will fall in a given interval by calculating the area under the normal curve for that interval.</a:t>
            </a:r>
          </a:p>
          <a:p>
            <a:pPr eaLnBrk="1" hangingPunct="1"/>
            <a:endParaRPr lang="en-US" smtClean="0"/>
          </a:p>
        </p:txBody>
      </p:sp>
      <p:sp>
        <p:nvSpPr>
          <p:cNvPr id="71684" name="Line 3"/>
          <p:cNvSpPr>
            <a:spLocks noChangeShapeType="1"/>
          </p:cNvSpPr>
          <p:nvPr/>
        </p:nvSpPr>
        <p:spPr bwMode="auto">
          <a:xfrm>
            <a:off x="4216400" y="4957763"/>
            <a:ext cx="0" cy="112712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47850" y="3473450"/>
            <a:ext cx="2916238" cy="1938338"/>
            <a:chOff x="1436" y="2140"/>
            <a:chExt cx="1837" cy="1221"/>
          </a:xfrm>
          <a:solidFill>
            <a:srgbClr val="71ADDF"/>
          </a:solidFill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436" y="2140"/>
              <a:ext cx="1837" cy="1221"/>
              <a:chOff x="1436" y="2140"/>
              <a:chExt cx="1837" cy="1221"/>
            </a:xfrm>
            <a:grpFill/>
          </p:grpSpPr>
          <p:sp>
            <p:nvSpPr>
              <p:cNvPr id="62487" name="Line 7"/>
              <p:cNvSpPr>
                <a:spLocks noChangeShapeType="1"/>
              </p:cNvSpPr>
              <p:nvPr/>
            </p:nvSpPr>
            <p:spPr bwMode="auto">
              <a:xfrm flipV="1">
                <a:off x="3267" y="2545"/>
                <a:ext cx="0" cy="81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2488" name="Freeform 8"/>
              <p:cNvSpPr>
                <a:spLocks/>
              </p:cNvSpPr>
              <p:nvPr/>
            </p:nvSpPr>
            <p:spPr bwMode="auto">
              <a:xfrm>
                <a:off x="1436" y="2140"/>
                <a:ext cx="1837" cy="1217"/>
              </a:xfrm>
              <a:custGeom>
                <a:avLst/>
                <a:gdLst>
                  <a:gd name="T0" fmla="*/ 0 w 1837"/>
                  <a:gd name="T1" fmla="*/ 1216 h 1217"/>
                  <a:gd name="T2" fmla="*/ 337 w 1837"/>
                  <a:gd name="T3" fmla="*/ 1159 h 1217"/>
                  <a:gd name="T4" fmla="*/ 628 w 1837"/>
                  <a:gd name="T5" fmla="*/ 1057 h 1217"/>
                  <a:gd name="T6" fmla="*/ 907 w 1837"/>
                  <a:gd name="T7" fmla="*/ 820 h 1217"/>
                  <a:gd name="T8" fmla="*/ 1060 w 1837"/>
                  <a:gd name="T9" fmla="*/ 583 h 1217"/>
                  <a:gd name="T10" fmla="*/ 1174 w 1837"/>
                  <a:gd name="T11" fmla="*/ 322 h 1217"/>
                  <a:gd name="T12" fmla="*/ 1249 w 1837"/>
                  <a:gd name="T13" fmla="*/ 163 h 1217"/>
                  <a:gd name="T14" fmla="*/ 1348 w 1837"/>
                  <a:gd name="T15" fmla="*/ 49 h 1217"/>
                  <a:gd name="T16" fmla="*/ 1492 w 1837"/>
                  <a:gd name="T17" fmla="*/ 1 h 1217"/>
                  <a:gd name="T18" fmla="*/ 1627 w 1837"/>
                  <a:gd name="T19" fmla="*/ 43 h 1217"/>
                  <a:gd name="T20" fmla="*/ 1732 w 1837"/>
                  <a:gd name="T21" fmla="*/ 154 h 1217"/>
                  <a:gd name="T22" fmla="*/ 1837 w 1837"/>
                  <a:gd name="T23" fmla="*/ 412 h 1217"/>
                  <a:gd name="T24" fmla="*/ 1837 w 1837"/>
                  <a:gd name="T25" fmla="*/ 1217 h 12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37"/>
                  <a:gd name="T40" fmla="*/ 0 h 1217"/>
                  <a:gd name="T41" fmla="*/ 1837 w 1837"/>
                  <a:gd name="T42" fmla="*/ 1217 h 12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37" h="1217">
                    <a:moveTo>
                      <a:pt x="0" y="1216"/>
                    </a:moveTo>
                    <a:cubicBezTo>
                      <a:pt x="56" y="1207"/>
                      <a:pt x="232" y="1185"/>
                      <a:pt x="337" y="1159"/>
                    </a:cubicBezTo>
                    <a:cubicBezTo>
                      <a:pt x="441" y="1135"/>
                      <a:pt x="538" y="1113"/>
                      <a:pt x="628" y="1057"/>
                    </a:cubicBezTo>
                    <a:cubicBezTo>
                      <a:pt x="723" y="1001"/>
                      <a:pt x="835" y="899"/>
                      <a:pt x="907" y="820"/>
                    </a:cubicBezTo>
                    <a:cubicBezTo>
                      <a:pt x="979" y="741"/>
                      <a:pt x="1016" y="666"/>
                      <a:pt x="1060" y="583"/>
                    </a:cubicBezTo>
                    <a:cubicBezTo>
                      <a:pt x="1104" y="500"/>
                      <a:pt x="1142" y="392"/>
                      <a:pt x="1174" y="322"/>
                    </a:cubicBezTo>
                    <a:cubicBezTo>
                      <a:pt x="1206" y="252"/>
                      <a:pt x="1220" y="208"/>
                      <a:pt x="1249" y="163"/>
                    </a:cubicBezTo>
                    <a:cubicBezTo>
                      <a:pt x="1278" y="118"/>
                      <a:pt x="1308" y="76"/>
                      <a:pt x="1348" y="49"/>
                    </a:cubicBezTo>
                    <a:cubicBezTo>
                      <a:pt x="1388" y="22"/>
                      <a:pt x="1446" y="2"/>
                      <a:pt x="1492" y="1"/>
                    </a:cubicBezTo>
                    <a:cubicBezTo>
                      <a:pt x="1538" y="0"/>
                      <a:pt x="1587" y="18"/>
                      <a:pt x="1627" y="43"/>
                    </a:cubicBezTo>
                    <a:cubicBezTo>
                      <a:pt x="1667" y="68"/>
                      <a:pt x="1697" y="93"/>
                      <a:pt x="1732" y="154"/>
                    </a:cubicBezTo>
                    <a:cubicBezTo>
                      <a:pt x="1767" y="215"/>
                      <a:pt x="1810" y="346"/>
                      <a:pt x="1837" y="412"/>
                    </a:cubicBezTo>
                    <a:lnTo>
                      <a:pt x="1837" y="1217"/>
                    </a:lnTo>
                  </a:path>
                </a:pathLst>
              </a:cu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cs typeface="+mn-cs"/>
                </a:endParaRPr>
              </a:p>
            </p:txBody>
          </p:sp>
        </p:grpSp>
        <p:sp>
          <p:nvSpPr>
            <p:cNvPr id="62486" name="Line 9"/>
            <p:cNvSpPr>
              <a:spLocks noChangeShapeType="1"/>
            </p:cNvSpPr>
            <p:nvPr/>
          </p:nvSpPr>
          <p:spPr bwMode="auto">
            <a:xfrm>
              <a:off x="2928" y="2140"/>
              <a:ext cx="0" cy="120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219200" y="3810000"/>
            <a:ext cx="2590800" cy="958850"/>
            <a:chOff x="1200" y="2352"/>
            <a:chExt cx="1464" cy="604"/>
          </a:xfrm>
        </p:grpSpPr>
        <p:sp>
          <p:nvSpPr>
            <p:cNvPr id="71701" name="Rectangle 11"/>
            <p:cNvSpPr>
              <a:spLocks noChangeArrowheads="1"/>
            </p:cNvSpPr>
            <p:nvPr/>
          </p:nvSpPr>
          <p:spPr bwMode="auto">
            <a:xfrm>
              <a:off x="1200" y="2352"/>
              <a:ext cx="146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2400" i="1">
                  <a:latin typeface="Times New Roman" pitchFamily="18" charset="0"/>
                </a:rPr>
                <a:t>P</a:t>
              </a:r>
              <a:r>
                <a:rPr lang="en-US" altLang="en-US" sz="2400">
                  <a:latin typeface="Times New Roman" pitchFamily="18" charset="0"/>
                </a:rPr>
                <a:t>(</a:t>
              </a:r>
              <a:r>
                <a:rPr lang="en-US" altLang="en-US" sz="2400" i="1">
                  <a:latin typeface="Times New Roman" pitchFamily="18" charset="0"/>
                </a:rPr>
                <a:t>x</a:t>
              </a:r>
              <a:r>
                <a:rPr lang="en-US" altLang="en-US" sz="2400">
                  <a:latin typeface="Times New Roman" pitchFamily="18" charset="0"/>
                </a:rPr>
                <a:t> &lt; 600) = Area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02" name="Line 12"/>
            <p:cNvSpPr>
              <a:spLocks noChangeShapeType="1"/>
            </p:cNvSpPr>
            <p:nvPr/>
          </p:nvSpPr>
          <p:spPr bwMode="auto">
            <a:xfrm>
              <a:off x="2016" y="2668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NZ"/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714500" y="3471863"/>
            <a:ext cx="5676900" cy="2379662"/>
            <a:chOff x="1352" y="2139"/>
            <a:chExt cx="3576" cy="1499"/>
          </a:xfrm>
        </p:grpSpPr>
        <p:sp>
          <p:nvSpPr>
            <p:cNvPr id="71690" name="Line 14"/>
            <p:cNvSpPr>
              <a:spLocks noChangeShapeType="1"/>
            </p:cNvSpPr>
            <p:nvPr/>
          </p:nvSpPr>
          <p:spPr bwMode="auto">
            <a:xfrm>
              <a:off x="3270" y="3312"/>
              <a:ext cx="0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71691" name="Line 15"/>
            <p:cNvSpPr>
              <a:spLocks noChangeShapeType="1"/>
            </p:cNvSpPr>
            <p:nvPr/>
          </p:nvSpPr>
          <p:spPr bwMode="auto">
            <a:xfrm>
              <a:off x="2928" y="3312"/>
              <a:ext cx="0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grpSp>
          <p:nvGrpSpPr>
            <p:cNvPr id="71692" name="Group 16"/>
            <p:cNvGrpSpPr>
              <a:grpSpLocks/>
            </p:cNvGrpSpPr>
            <p:nvPr/>
          </p:nvGrpSpPr>
          <p:grpSpPr bwMode="auto">
            <a:xfrm>
              <a:off x="1352" y="2139"/>
              <a:ext cx="3576" cy="1499"/>
              <a:chOff x="1352" y="2139"/>
              <a:chExt cx="3576" cy="1499"/>
            </a:xfrm>
          </p:grpSpPr>
          <p:sp>
            <p:nvSpPr>
              <p:cNvPr id="71693" name="Rectangle 17"/>
              <p:cNvSpPr>
                <a:spLocks noChangeArrowheads="1"/>
              </p:cNvSpPr>
              <p:nvPr/>
            </p:nvSpPr>
            <p:spPr bwMode="auto">
              <a:xfrm>
                <a:off x="4080" y="2301"/>
                <a:ext cx="718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l-GR" altLang="en-US" sz="240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altLang="en-US" sz="2400">
                    <a:latin typeface="Times New Roman" pitchFamily="18" charset="0"/>
                    <a:cs typeface="Times New Roman" pitchFamily="18" charset="0"/>
                  </a:rPr>
                  <a:t> = 500</a:t>
                </a:r>
              </a:p>
              <a:p>
                <a:r>
                  <a:rPr lang="el-GR" altLang="en-US" sz="2400">
                    <a:latin typeface="Times New Roman" pitchFamily="18" charset="0"/>
                    <a:cs typeface="Times New Roman" pitchFamily="18" charset="0"/>
                  </a:rPr>
                  <a:t>σ</a:t>
                </a:r>
                <a:r>
                  <a:rPr lang="en-US" altLang="en-US" sz="2400">
                    <a:latin typeface="Times New Roman" pitchFamily="18" charset="0"/>
                  </a:rPr>
                  <a:t> = 100</a:t>
                </a:r>
                <a:endParaRPr lang="en-US" sz="2400">
                  <a:latin typeface="Times New Roman" pitchFamily="18" charset="0"/>
                </a:endParaRPr>
              </a:p>
            </p:txBody>
          </p:sp>
          <p:grpSp>
            <p:nvGrpSpPr>
              <p:cNvPr id="71694" name="Group 18"/>
              <p:cNvGrpSpPr>
                <a:grpSpLocks/>
              </p:cNvGrpSpPr>
              <p:nvPr/>
            </p:nvGrpSpPr>
            <p:grpSpPr bwMode="auto">
              <a:xfrm>
                <a:off x="1352" y="2139"/>
                <a:ext cx="3576" cy="1499"/>
                <a:chOff x="1352" y="2139"/>
                <a:chExt cx="3576" cy="1499"/>
              </a:xfrm>
            </p:grpSpPr>
            <p:sp>
              <p:nvSpPr>
                <p:cNvPr id="7169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146" y="3386"/>
                  <a:ext cx="359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altLang="en-US" sz="2000">
                      <a:latin typeface="Times New Roman" pitchFamily="18" charset="0"/>
                    </a:rPr>
                    <a:t>600</a:t>
                  </a:r>
                </a:p>
              </p:txBody>
            </p:sp>
            <p:sp>
              <p:nvSpPr>
                <p:cNvPr id="71696" name="Freeform 20"/>
                <p:cNvSpPr>
                  <a:spLocks/>
                </p:cNvSpPr>
                <p:nvPr/>
              </p:nvSpPr>
              <p:spPr bwMode="auto">
                <a:xfrm>
                  <a:off x="1448" y="2139"/>
                  <a:ext cx="2996" cy="1213"/>
                </a:xfrm>
                <a:custGeom>
                  <a:avLst/>
                  <a:gdLst>
                    <a:gd name="T0" fmla="*/ 0 w 2996"/>
                    <a:gd name="T1" fmla="*/ 1213 h 1213"/>
                    <a:gd name="T2" fmla="*/ 325 w 2996"/>
                    <a:gd name="T3" fmla="*/ 1159 h 1213"/>
                    <a:gd name="T4" fmla="*/ 616 w 2996"/>
                    <a:gd name="T5" fmla="*/ 1057 h 1213"/>
                    <a:gd name="T6" fmla="*/ 895 w 2996"/>
                    <a:gd name="T7" fmla="*/ 820 h 1213"/>
                    <a:gd name="T8" fmla="*/ 1048 w 2996"/>
                    <a:gd name="T9" fmla="*/ 583 h 1213"/>
                    <a:gd name="T10" fmla="*/ 1162 w 2996"/>
                    <a:gd name="T11" fmla="*/ 322 h 1213"/>
                    <a:gd name="T12" fmla="*/ 1237 w 2996"/>
                    <a:gd name="T13" fmla="*/ 163 h 1213"/>
                    <a:gd name="T14" fmla="*/ 1336 w 2996"/>
                    <a:gd name="T15" fmla="*/ 49 h 1213"/>
                    <a:gd name="T16" fmla="*/ 1480 w 2996"/>
                    <a:gd name="T17" fmla="*/ 1 h 1213"/>
                    <a:gd name="T18" fmla="*/ 1615 w 2996"/>
                    <a:gd name="T19" fmla="*/ 43 h 1213"/>
                    <a:gd name="T20" fmla="*/ 1720 w 2996"/>
                    <a:gd name="T21" fmla="*/ 154 h 1213"/>
                    <a:gd name="T22" fmla="*/ 1825 w 2996"/>
                    <a:gd name="T23" fmla="*/ 412 h 1213"/>
                    <a:gd name="T24" fmla="*/ 1885 w 2996"/>
                    <a:gd name="T25" fmla="*/ 550 h 1213"/>
                    <a:gd name="T26" fmla="*/ 2014 w 2996"/>
                    <a:gd name="T27" fmla="*/ 787 h 1213"/>
                    <a:gd name="T28" fmla="*/ 2176 w 2996"/>
                    <a:gd name="T29" fmla="*/ 969 h 1213"/>
                    <a:gd name="T30" fmla="*/ 2398 w 2996"/>
                    <a:gd name="T31" fmla="*/ 1093 h 1213"/>
                    <a:gd name="T32" fmla="*/ 2584 w 2996"/>
                    <a:gd name="T33" fmla="*/ 1153 h 1213"/>
                    <a:gd name="T34" fmla="*/ 2996 w 2996"/>
                    <a:gd name="T35" fmla="*/ 1205 h 121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2996"/>
                    <a:gd name="T55" fmla="*/ 0 h 1213"/>
                    <a:gd name="T56" fmla="*/ 2996 w 2996"/>
                    <a:gd name="T57" fmla="*/ 1213 h 1213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2996" h="1213">
                      <a:moveTo>
                        <a:pt x="0" y="1213"/>
                      </a:moveTo>
                      <a:cubicBezTo>
                        <a:pt x="54" y="1205"/>
                        <a:pt x="222" y="1185"/>
                        <a:pt x="325" y="1159"/>
                      </a:cubicBezTo>
                      <a:cubicBezTo>
                        <a:pt x="429" y="1135"/>
                        <a:pt x="526" y="1113"/>
                        <a:pt x="616" y="1057"/>
                      </a:cubicBezTo>
                      <a:cubicBezTo>
                        <a:pt x="711" y="1001"/>
                        <a:pt x="823" y="899"/>
                        <a:pt x="895" y="820"/>
                      </a:cubicBezTo>
                      <a:cubicBezTo>
                        <a:pt x="967" y="741"/>
                        <a:pt x="1004" y="666"/>
                        <a:pt x="1048" y="583"/>
                      </a:cubicBezTo>
                      <a:cubicBezTo>
                        <a:pt x="1092" y="500"/>
                        <a:pt x="1130" y="392"/>
                        <a:pt x="1162" y="322"/>
                      </a:cubicBezTo>
                      <a:cubicBezTo>
                        <a:pt x="1194" y="252"/>
                        <a:pt x="1208" y="208"/>
                        <a:pt x="1237" y="163"/>
                      </a:cubicBezTo>
                      <a:cubicBezTo>
                        <a:pt x="1266" y="118"/>
                        <a:pt x="1296" y="76"/>
                        <a:pt x="1336" y="49"/>
                      </a:cubicBezTo>
                      <a:cubicBezTo>
                        <a:pt x="1376" y="22"/>
                        <a:pt x="1434" y="2"/>
                        <a:pt x="1480" y="1"/>
                      </a:cubicBezTo>
                      <a:cubicBezTo>
                        <a:pt x="1526" y="0"/>
                        <a:pt x="1575" y="18"/>
                        <a:pt x="1615" y="43"/>
                      </a:cubicBezTo>
                      <a:cubicBezTo>
                        <a:pt x="1655" y="68"/>
                        <a:pt x="1685" y="93"/>
                        <a:pt x="1720" y="154"/>
                      </a:cubicBezTo>
                      <a:cubicBezTo>
                        <a:pt x="1755" y="215"/>
                        <a:pt x="1798" y="346"/>
                        <a:pt x="1825" y="412"/>
                      </a:cubicBezTo>
                      <a:cubicBezTo>
                        <a:pt x="1852" y="478"/>
                        <a:pt x="1854" y="488"/>
                        <a:pt x="1885" y="550"/>
                      </a:cubicBezTo>
                      <a:cubicBezTo>
                        <a:pt x="1916" y="612"/>
                        <a:pt x="1966" y="717"/>
                        <a:pt x="2014" y="787"/>
                      </a:cubicBezTo>
                      <a:cubicBezTo>
                        <a:pt x="2062" y="857"/>
                        <a:pt x="2112" y="918"/>
                        <a:pt x="2176" y="969"/>
                      </a:cubicBezTo>
                      <a:cubicBezTo>
                        <a:pt x="2240" y="1020"/>
                        <a:pt x="2330" y="1062"/>
                        <a:pt x="2398" y="1093"/>
                      </a:cubicBezTo>
                      <a:cubicBezTo>
                        <a:pt x="2466" y="1124"/>
                        <a:pt x="2484" y="1134"/>
                        <a:pt x="2584" y="1153"/>
                      </a:cubicBezTo>
                      <a:cubicBezTo>
                        <a:pt x="2684" y="1172"/>
                        <a:pt x="2910" y="1194"/>
                        <a:pt x="2996" y="1205"/>
                      </a:cubicBez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71697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576" y="3386"/>
                  <a:ext cx="577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l-GR" altLang="en-US" sz="2000">
                      <a:latin typeface="Times New Roman" pitchFamily="18" charset="0"/>
                      <a:cs typeface="Times New Roman" pitchFamily="18" charset="0"/>
                    </a:rPr>
                    <a:t>μ</a:t>
                  </a:r>
                  <a:r>
                    <a:rPr lang="en-US" altLang="en-US" sz="2000">
                      <a:latin typeface="Times New Roman" pitchFamily="18" charset="0"/>
                      <a:cs typeface="Times New Roman" pitchFamily="18" charset="0"/>
                    </a:rPr>
                    <a:t> =500</a:t>
                  </a:r>
                  <a:endParaRPr lang="en-US" altLang="en-US" sz="2000">
                    <a:latin typeface="Times New Roman" pitchFamily="18" charset="0"/>
                  </a:endParaRPr>
                </a:p>
              </p:txBody>
            </p:sp>
            <p:grpSp>
              <p:nvGrpSpPr>
                <p:cNvPr id="71698" name="Group 22"/>
                <p:cNvGrpSpPr>
                  <a:grpSpLocks/>
                </p:cNvGrpSpPr>
                <p:nvPr/>
              </p:nvGrpSpPr>
              <p:grpSpPr bwMode="auto">
                <a:xfrm>
                  <a:off x="1352" y="3184"/>
                  <a:ext cx="3576" cy="288"/>
                  <a:chOff x="1352" y="3184"/>
                  <a:chExt cx="3576" cy="288"/>
                </a:xfrm>
              </p:grpSpPr>
              <p:sp>
                <p:nvSpPr>
                  <p:cNvPr id="71699" name="Freeform 23"/>
                  <p:cNvSpPr>
                    <a:spLocks/>
                  </p:cNvSpPr>
                  <p:nvPr/>
                </p:nvSpPr>
                <p:spPr bwMode="auto">
                  <a:xfrm>
                    <a:off x="1352" y="3356"/>
                    <a:ext cx="3152" cy="1"/>
                  </a:xfrm>
                  <a:custGeom>
                    <a:avLst/>
                    <a:gdLst>
                      <a:gd name="T0" fmla="*/ 0 w 3152"/>
                      <a:gd name="T1" fmla="*/ 0 h 1"/>
                      <a:gd name="T2" fmla="*/ 3152 w 3152"/>
                      <a:gd name="T3" fmla="*/ 0 h 1"/>
                      <a:gd name="T4" fmla="*/ 0 60000 65536"/>
                      <a:gd name="T5" fmla="*/ 0 60000 65536"/>
                      <a:gd name="T6" fmla="*/ 0 w 3152"/>
                      <a:gd name="T7" fmla="*/ 0 h 1"/>
                      <a:gd name="T8" fmla="*/ 3152 w 3152"/>
                      <a:gd name="T9" fmla="*/ 1 h 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3152" h="1">
                        <a:moveTo>
                          <a:pt x="0" y="0"/>
                        </a:moveTo>
                        <a:lnTo>
                          <a:pt x="3152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 type="arrow" w="med" len="med"/>
                    <a:tailEnd type="arrow" w="med" len="med"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71700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96" y="3184"/>
                    <a:ext cx="43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i="1">
                        <a:latin typeface="Times New Roman" pitchFamily="18" charset="0"/>
                      </a:rPr>
                      <a:t>x</a:t>
                    </a:r>
                  </a:p>
                </p:txBody>
              </p:sp>
            </p:grpSp>
          </p:grpSp>
        </p:grpSp>
      </p:grp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77805-4994-4E8A-A00F-CE79B5B96B8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Probability and Normal Distributions</a:t>
            </a:r>
          </a:p>
        </p:txBody>
      </p:sp>
      <p:sp>
        <p:nvSpPr>
          <p:cNvPr id="707588" name="Rectangle 4"/>
          <p:cNvSpPr>
            <a:spLocks noChangeArrowheads="1"/>
          </p:cNvSpPr>
          <p:nvPr/>
        </p:nvSpPr>
        <p:spPr bwMode="auto">
          <a:xfrm>
            <a:off x="2895600" y="5334000"/>
            <a:ext cx="32654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i="1">
                <a:latin typeface="Times New Roman" pitchFamily="18" charset="0"/>
              </a:rPr>
              <a:t>P</a:t>
            </a:r>
            <a:r>
              <a:rPr lang="en-US" altLang="en-US" sz="2800">
                <a:latin typeface="Times New Roman" pitchFamily="18" charset="0"/>
              </a:rPr>
              <a:t>(</a:t>
            </a:r>
            <a:r>
              <a:rPr lang="en-US" altLang="en-US" sz="2800" i="1">
                <a:latin typeface="Times New Roman" pitchFamily="18" charset="0"/>
              </a:rPr>
              <a:t>x</a:t>
            </a:r>
            <a:r>
              <a:rPr lang="en-US" altLang="en-US" sz="2800">
                <a:latin typeface="Times New Roman" pitchFamily="18" charset="0"/>
              </a:rPr>
              <a:t> &lt; 500) = </a:t>
            </a:r>
            <a:r>
              <a:rPr lang="en-US" altLang="en-US" sz="2800" i="1">
                <a:latin typeface="Times New Roman" pitchFamily="18" charset="0"/>
              </a:rPr>
              <a:t>P</a:t>
            </a:r>
            <a:r>
              <a:rPr lang="en-US" altLang="en-US" sz="2800">
                <a:latin typeface="Times New Roman" pitchFamily="18" charset="0"/>
              </a:rPr>
              <a:t>(</a:t>
            </a:r>
            <a:r>
              <a:rPr lang="en-US" altLang="en-US" sz="2800" i="1">
                <a:latin typeface="Times New Roman" pitchFamily="18" charset="0"/>
              </a:rPr>
              <a:t>z</a:t>
            </a:r>
            <a:r>
              <a:rPr lang="en-US" altLang="en-US" sz="2800">
                <a:latin typeface="Times New Roman" pitchFamily="18" charset="0"/>
              </a:rPr>
              <a:t> &lt; 1)</a:t>
            </a:r>
            <a:endParaRPr lang="en-US" sz="28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101" name="Text Box 18"/>
          <p:cNvSpPr txBox="1">
            <a:spLocks noChangeArrowheads="1"/>
          </p:cNvSpPr>
          <p:nvPr/>
        </p:nvSpPr>
        <p:spPr bwMode="auto">
          <a:xfrm>
            <a:off x="762000" y="1600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</a:rPr>
              <a:t>Normal Distribution</a:t>
            </a:r>
          </a:p>
        </p:txBody>
      </p:sp>
      <p:grpSp>
        <p:nvGrpSpPr>
          <p:cNvPr id="4102" name="Group 41"/>
          <p:cNvGrpSpPr>
            <a:grpSpLocks/>
          </p:cNvGrpSpPr>
          <p:nvPr/>
        </p:nvGrpSpPr>
        <p:grpSpPr bwMode="auto">
          <a:xfrm>
            <a:off x="228600" y="2057400"/>
            <a:ext cx="4217988" cy="2667000"/>
            <a:chOff x="304800" y="2743200"/>
            <a:chExt cx="4217989" cy="2667000"/>
          </a:xfrm>
        </p:grpSpPr>
        <p:sp>
          <p:nvSpPr>
            <p:cNvPr id="4125" name="Line 6"/>
            <p:cNvSpPr>
              <a:spLocks noChangeShapeType="1"/>
            </p:cNvSpPr>
            <p:nvPr/>
          </p:nvSpPr>
          <p:spPr bwMode="auto">
            <a:xfrm>
              <a:off x="2286000" y="4605338"/>
              <a:ext cx="0" cy="92075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26" name="Text Box 7"/>
            <p:cNvSpPr txBox="1">
              <a:spLocks noChangeArrowheads="1"/>
            </p:cNvSpPr>
            <p:nvPr/>
          </p:nvSpPr>
          <p:spPr bwMode="auto">
            <a:xfrm>
              <a:off x="2549526" y="5010150"/>
              <a:ext cx="56991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000">
                  <a:latin typeface="Times New Roman" pitchFamily="18" charset="0"/>
                </a:rPr>
                <a:t>600</a:t>
              </a:r>
            </a:p>
          </p:txBody>
        </p:sp>
        <p:sp>
          <p:nvSpPr>
            <p:cNvPr id="4127" name="Line 8"/>
            <p:cNvSpPr>
              <a:spLocks noChangeShapeType="1"/>
            </p:cNvSpPr>
            <p:nvPr/>
          </p:nvSpPr>
          <p:spPr bwMode="auto">
            <a:xfrm>
              <a:off x="2708276" y="4913313"/>
              <a:ext cx="0" cy="142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28" name="Line 9"/>
            <p:cNvSpPr>
              <a:spLocks noChangeShapeType="1"/>
            </p:cNvSpPr>
            <p:nvPr/>
          </p:nvSpPr>
          <p:spPr bwMode="auto">
            <a:xfrm flipV="1">
              <a:off x="2708276" y="3889375"/>
              <a:ext cx="0" cy="1060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4129" name="Freeform 10"/>
            <p:cNvSpPr>
              <a:spLocks/>
            </p:cNvSpPr>
            <p:nvPr/>
          </p:nvSpPr>
          <p:spPr bwMode="auto">
            <a:xfrm>
              <a:off x="304800" y="4970463"/>
              <a:ext cx="3962401" cy="1588"/>
            </a:xfrm>
            <a:custGeom>
              <a:avLst/>
              <a:gdLst>
                <a:gd name="T0" fmla="*/ 0 w 3152"/>
                <a:gd name="T1" fmla="*/ 0 h 1"/>
                <a:gd name="T2" fmla="*/ 2147483647 w 3152"/>
                <a:gd name="T3" fmla="*/ 0 h 1"/>
                <a:gd name="T4" fmla="*/ 0 60000 65536"/>
                <a:gd name="T5" fmla="*/ 0 60000 65536"/>
                <a:gd name="T6" fmla="*/ 0 w 3152"/>
                <a:gd name="T7" fmla="*/ 0 h 1"/>
                <a:gd name="T8" fmla="*/ 3152 w 315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52" h="1">
                  <a:moveTo>
                    <a:pt x="0" y="0"/>
                  </a:moveTo>
                  <a:lnTo>
                    <a:pt x="3152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4130" name="Freeform 11"/>
            <p:cNvSpPr>
              <a:spLocks/>
            </p:cNvSpPr>
            <p:nvPr/>
          </p:nvSpPr>
          <p:spPr bwMode="auto">
            <a:xfrm>
              <a:off x="425450" y="3387725"/>
              <a:ext cx="3765551" cy="1577975"/>
            </a:xfrm>
            <a:custGeom>
              <a:avLst/>
              <a:gdLst>
                <a:gd name="T0" fmla="*/ 0 w 2996"/>
                <a:gd name="T1" fmla="*/ 2147483647 h 1213"/>
                <a:gd name="T2" fmla="*/ 2147483647 w 2996"/>
                <a:gd name="T3" fmla="*/ 2147483647 h 1213"/>
                <a:gd name="T4" fmla="*/ 2147483647 w 2996"/>
                <a:gd name="T5" fmla="*/ 2147483647 h 1213"/>
                <a:gd name="T6" fmla="*/ 2147483647 w 2996"/>
                <a:gd name="T7" fmla="*/ 2147483647 h 1213"/>
                <a:gd name="T8" fmla="*/ 2147483647 w 2996"/>
                <a:gd name="T9" fmla="*/ 2147483647 h 1213"/>
                <a:gd name="T10" fmla="*/ 2147483647 w 2996"/>
                <a:gd name="T11" fmla="*/ 2147483647 h 1213"/>
                <a:gd name="T12" fmla="*/ 2147483647 w 2996"/>
                <a:gd name="T13" fmla="*/ 2147483647 h 1213"/>
                <a:gd name="T14" fmla="*/ 2147483647 w 2996"/>
                <a:gd name="T15" fmla="*/ 2147483647 h 1213"/>
                <a:gd name="T16" fmla="*/ 2147483647 w 2996"/>
                <a:gd name="T17" fmla="*/ 2147483647 h 1213"/>
                <a:gd name="T18" fmla="*/ 2147483647 w 2996"/>
                <a:gd name="T19" fmla="*/ 2147483647 h 1213"/>
                <a:gd name="T20" fmla="*/ 2147483647 w 2996"/>
                <a:gd name="T21" fmla="*/ 2147483647 h 1213"/>
                <a:gd name="T22" fmla="*/ 2147483647 w 2996"/>
                <a:gd name="T23" fmla="*/ 2147483647 h 1213"/>
                <a:gd name="T24" fmla="*/ 2147483647 w 2996"/>
                <a:gd name="T25" fmla="*/ 2147483647 h 1213"/>
                <a:gd name="T26" fmla="*/ 2147483647 w 2996"/>
                <a:gd name="T27" fmla="*/ 2147483647 h 1213"/>
                <a:gd name="T28" fmla="*/ 2147483647 w 2996"/>
                <a:gd name="T29" fmla="*/ 2147483647 h 1213"/>
                <a:gd name="T30" fmla="*/ 2147483647 w 2996"/>
                <a:gd name="T31" fmla="*/ 2147483647 h 1213"/>
                <a:gd name="T32" fmla="*/ 2147483647 w 2996"/>
                <a:gd name="T33" fmla="*/ 2147483647 h 1213"/>
                <a:gd name="T34" fmla="*/ 2147483647 w 2996"/>
                <a:gd name="T35" fmla="*/ 2147483647 h 12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96"/>
                <a:gd name="T55" fmla="*/ 0 h 1213"/>
                <a:gd name="T56" fmla="*/ 2996 w 2996"/>
                <a:gd name="T57" fmla="*/ 1213 h 12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96" h="1213">
                  <a:moveTo>
                    <a:pt x="0" y="1213"/>
                  </a:moveTo>
                  <a:cubicBezTo>
                    <a:pt x="54" y="1205"/>
                    <a:pt x="222" y="1185"/>
                    <a:pt x="325" y="1159"/>
                  </a:cubicBezTo>
                  <a:cubicBezTo>
                    <a:pt x="429" y="1135"/>
                    <a:pt x="526" y="1113"/>
                    <a:pt x="616" y="1057"/>
                  </a:cubicBezTo>
                  <a:cubicBezTo>
                    <a:pt x="711" y="1001"/>
                    <a:pt x="823" y="899"/>
                    <a:pt x="895" y="820"/>
                  </a:cubicBezTo>
                  <a:cubicBezTo>
                    <a:pt x="967" y="741"/>
                    <a:pt x="1004" y="666"/>
                    <a:pt x="1048" y="583"/>
                  </a:cubicBezTo>
                  <a:cubicBezTo>
                    <a:pt x="1092" y="500"/>
                    <a:pt x="1130" y="392"/>
                    <a:pt x="1162" y="322"/>
                  </a:cubicBezTo>
                  <a:cubicBezTo>
                    <a:pt x="1194" y="252"/>
                    <a:pt x="1208" y="208"/>
                    <a:pt x="1237" y="163"/>
                  </a:cubicBezTo>
                  <a:cubicBezTo>
                    <a:pt x="1266" y="118"/>
                    <a:pt x="1296" y="76"/>
                    <a:pt x="1336" y="49"/>
                  </a:cubicBezTo>
                  <a:cubicBezTo>
                    <a:pt x="1376" y="22"/>
                    <a:pt x="1434" y="2"/>
                    <a:pt x="1480" y="1"/>
                  </a:cubicBezTo>
                  <a:cubicBezTo>
                    <a:pt x="1526" y="0"/>
                    <a:pt x="1575" y="18"/>
                    <a:pt x="1615" y="43"/>
                  </a:cubicBezTo>
                  <a:cubicBezTo>
                    <a:pt x="1655" y="68"/>
                    <a:pt x="1685" y="93"/>
                    <a:pt x="1720" y="154"/>
                  </a:cubicBezTo>
                  <a:cubicBezTo>
                    <a:pt x="1755" y="215"/>
                    <a:pt x="1798" y="346"/>
                    <a:pt x="1825" y="412"/>
                  </a:cubicBezTo>
                  <a:cubicBezTo>
                    <a:pt x="1852" y="478"/>
                    <a:pt x="1854" y="488"/>
                    <a:pt x="1885" y="550"/>
                  </a:cubicBezTo>
                  <a:cubicBezTo>
                    <a:pt x="1916" y="612"/>
                    <a:pt x="1966" y="717"/>
                    <a:pt x="2014" y="787"/>
                  </a:cubicBezTo>
                  <a:cubicBezTo>
                    <a:pt x="2062" y="857"/>
                    <a:pt x="2112" y="918"/>
                    <a:pt x="2176" y="969"/>
                  </a:cubicBezTo>
                  <a:cubicBezTo>
                    <a:pt x="2240" y="1020"/>
                    <a:pt x="2330" y="1062"/>
                    <a:pt x="2398" y="1093"/>
                  </a:cubicBezTo>
                  <a:cubicBezTo>
                    <a:pt x="2466" y="1124"/>
                    <a:pt x="2484" y="1134"/>
                    <a:pt x="2584" y="1153"/>
                  </a:cubicBezTo>
                  <a:cubicBezTo>
                    <a:pt x="2684" y="1172"/>
                    <a:pt x="2910" y="1194"/>
                    <a:pt x="2996" y="120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4131" name="Line 12"/>
            <p:cNvSpPr>
              <a:spLocks noChangeShapeType="1"/>
            </p:cNvSpPr>
            <p:nvPr/>
          </p:nvSpPr>
          <p:spPr bwMode="auto">
            <a:xfrm>
              <a:off x="2286000" y="3389313"/>
              <a:ext cx="0" cy="1560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4132" name="Text Box 13"/>
            <p:cNvSpPr txBox="1">
              <a:spLocks noChangeArrowheads="1"/>
            </p:cNvSpPr>
            <p:nvPr/>
          </p:nvSpPr>
          <p:spPr bwMode="auto">
            <a:xfrm>
              <a:off x="1676400" y="5010150"/>
              <a:ext cx="91598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l-GR" altLang="en-US" sz="2000">
                  <a:latin typeface="Times New Roman" pitchFamily="18" charset="0"/>
                  <a:cs typeface="Times New Roman" pitchFamily="18" charset="0"/>
                </a:rPr>
                <a:t>μ</a:t>
              </a:r>
              <a:r>
                <a:rPr lang="en-US" altLang="en-US" sz="2000">
                  <a:latin typeface="Times New Roman" pitchFamily="18" charset="0"/>
                  <a:cs typeface="Times New Roman" pitchFamily="18" charset="0"/>
                </a:rPr>
                <a:t> =50</a:t>
              </a:r>
              <a:r>
                <a:rPr lang="en-US" altLang="en-US" sz="2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4133" name="Line 14"/>
            <p:cNvSpPr>
              <a:spLocks noChangeShapeType="1"/>
            </p:cNvSpPr>
            <p:nvPr/>
          </p:nvSpPr>
          <p:spPr bwMode="auto">
            <a:xfrm>
              <a:off x="2286000" y="4913313"/>
              <a:ext cx="0" cy="142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34" name="Rectangle 15"/>
            <p:cNvSpPr>
              <a:spLocks noChangeArrowheads="1"/>
            </p:cNvSpPr>
            <p:nvPr/>
          </p:nvSpPr>
          <p:spPr bwMode="auto">
            <a:xfrm>
              <a:off x="381000" y="3733800"/>
              <a:ext cx="150177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i="1">
                  <a:latin typeface="Times New Roman" pitchFamily="18" charset="0"/>
                </a:rPr>
                <a:t>P</a:t>
              </a:r>
              <a:r>
                <a:rPr lang="en-US" altLang="en-US" sz="2400">
                  <a:latin typeface="Times New Roman" pitchFamily="18" charset="0"/>
                </a:rPr>
                <a:t>(</a:t>
              </a:r>
              <a:r>
                <a:rPr lang="en-US" altLang="en-US" sz="2400" i="1">
                  <a:latin typeface="Times New Roman" pitchFamily="18" charset="0"/>
                </a:rPr>
                <a:t>x</a:t>
              </a:r>
              <a:r>
                <a:rPr lang="en-US" altLang="en-US" sz="2400">
                  <a:latin typeface="Times New Roman" pitchFamily="18" charset="0"/>
                </a:rPr>
                <a:t> &lt; 600)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35" name="Rectangle 17"/>
            <p:cNvSpPr>
              <a:spLocks noChangeArrowheads="1"/>
            </p:cNvSpPr>
            <p:nvPr/>
          </p:nvSpPr>
          <p:spPr bwMode="auto">
            <a:xfrm>
              <a:off x="1066800" y="2743200"/>
              <a:ext cx="24384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altLang="en-US" sz="2400">
                  <a:latin typeface="Times New Roman" pitchFamily="18" charset="0"/>
                  <a:cs typeface="Times New Roman" pitchFamily="18" charset="0"/>
                </a:rPr>
                <a:t>μ</a:t>
              </a:r>
              <a:r>
                <a:rPr lang="en-US" altLang="en-US" sz="2400">
                  <a:latin typeface="Times New Roman" pitchFamily="18" charset="0"/>
                  <a:cs typeface="Times New Roman" pitchFamily="18" charset="0"/>
                </a:rPr>
                <a:t> = 500   </a:t>
              </a:r>
              <a:r>
                <a:rPr lang="el-GR" altLang="en-US" sz="2400"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US" altLang="en-US" sz="2400">
                  <a:latin typeface="Times New Roman" pitchFamily="18" charset="0"/>
                </a:rPr>
                <a:t> = 100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36" name="Rectangle 19"/>
            <p:cNvSpPr>
              <a:spLocks noChangeArrowheads="1"/>
            </p:cNvSpPr>
            <p:nvPr/>
          </p:nvSpPr>
          <p:spPr bwMode="auto">
            <a:xfrm>
              <a:off x="4229101" y="4768850"/>
              <a:ext cx="2936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137" name="Freeform 20"/>
            <p:cNvSpPr>
              <a:spLocks/>
            </p:cNvSpPr>
            <p:nvPr/>
          </p:nvSpPr>
          <p:spPr bwMode="auto">
            <a:xfrm>
              <a:off x="411163" y="3389313"/>
              <a:ext cx="2308225" cy="1581150"/>
            </a:xfrm>
            <a:custGeom>
              <a:avLst/>
              <a:gdLst>
                <a:gd name="T0" fmla="*/ 0 w 1837"/>
                <a:gd name="T1" fmla="*/ 2147483647 h 1216"/>
                <a:gd name="T2" fmla="*/ 2147483647 w 1837"/>
                <a:gd name="T3" fmla="*/ 2147483647 h 1216"/>
                <a:gd name="T4" fmla="*/ 2147483647 w 1837"/>
                <a:gd name="T5" fmla="*/ 2147483647 h 1216"/>
                <a:gd name="T6" fmla="*/ 2147483647 w 1837"/>
                <a:gd name="T7" fmla="*/ 2147483647 h 1216"/>
                <a:gd name="T8" fmla="*/ 2147483647 w 1837"/>
                <a:gd name="T9" fmla="*/ 2147483647 h 1216"/>
                <a:gd name="T10" fmla="*/ 2147483647 w 1837"/>
                <a:gd name="T11" fmla="*/ 2147483647 h 1216"/>
                <a:gd name="T12" fmla="*/ 2147483647 w 1837"/>
                <a:gd name="T13" fmla="*/ 2147483647 h 1216"/>
                <a:gd name="T14" fmla="*/ 2147483647 w 1837"/>
                <a:gd name="T15" fmla="*/ 2147483647 h 1216"/>
                <a:gd name="T16" fmla="*/ 2147483647 w 1837"/>
                <a:gd name="T17" fmla="*/ 2147483647 h 1216"/>
                <a:gd name="T18" fmla="*/ 2147483647 w 1837"/>
                <a:gd name="T19" fmla="*/ 2147483647 h 1216"/>
                <a:gd name="T20" fmla="*/ 2147483647 w 1837"/>
                <a:gd name="T21" fmla="*/ 2147483647 h 1216"/>
                <a:gd name="T22" fmla="*/ 2147483647 w 1837"/>
                <a:gd name="T23" fmla="*/ 2147483647 h 1216"/>
                <a:gd name="T24" fmla="*/ 2147483647 w 1837"/>
                <a:gd name="T25" fmla="*/ 2147483647 h 121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37"/>
                <a:gd name="T40" fmla="*/ 0 h 1216"/>
                <a:gd name="T41" fmla="*/ 1837 w 1837"/>
                <a:gd name="T42" fmla="*/ 1216 h 121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37" h="1216">
                  <a:moveTo>
                    <a:pt x="0" y="1216"/>
                  </a:moveTo>
                  <a:cubicBezTo>
                    <a:pt x="56" y="1207"/>
                    <a:pt x="232" y="1185"/>
                    <a:pt x="337" y="1159"/>
                  </a:cubicBezTo>
                  <a:cubicBezTo>
                    <a:pt x="441" y="1135"/>
                    <a:pt x="538" y="1113"/>
                    <a:pt x="628" y="1057"/>
                  </a:cubicBezTo>
                  <a:cubicBezTo>
                    <a:pt x="723" y="1001"/>
                    <a:pt x="835" y="899"/>
                    <a:pt x="907" y="820"/>
                  </a:cubicBezTo>
                  <a:cubicBezTo>
                    <a:pt x="979" y="741"/>
                    <a:pt x="1016" y="666"/>
                    <a:pt x="1060" y="583"/>
                  </a:cubicBezTo>
                  <a:cubicBezTo>
                    <a:pt x="1104" y="500"/>
                    <a:pt x="1142" y="392"/>
                    <a:pt x="1174" y="322"/>
                  </a:cubicBezTo>
                  <a:cubicBezTo>
                    <a:pt x="1206" y="252"/>
                    <a:pt x="1220" y="208"/>
                    <a:pt x="1249" y="163"/>
                  </a:cubicBezTo>
                  <a:cubicBezTo>
                    <a:pt x="1278" y="118"/>
                    <a:pt x="1308" y="76"/>
                    <a:pt x="1348" y="49"/>
                  </a:cubicBezTo>
                  <a:cubicBezTo>
                    <a:pt x="1388" y="22"/>
                    <a:pt x="1446" y="2"/>
                    <a:pt x="1492" y="1"/>
                  </a:cubicBezTo>
                  <a:cubicBezTo>
                    <a:pt x="1538" y="0"/>
                    <a:pt x="1587" y="18"/>
                    <a:pt x="1627" y="43"/>
                  </a:cubicBezTo>
                  <a:cubicBezTo>
                    <a:pt x="1667" y="68"/>
                    <a:pt x="1697" y="93"/>
                    <a:pt x="1732" y="154"/>
                  </a:cubicBezTo>
                  <a:cubicBezTo>
                    <a:pt x="1767" y="215"/>
                    <a:pt x="1810" y="346"/>
                    <a:pt x="1837" y="412"/>
                  </a:cubicBezTo>
                  <a:lnTo>
                    <a:pt x="1832" y="1216"/>
                  </a:lnTo>
                </a:path>
              </a:pathLst>
            </a:custGeom>
            <a:solidFill>
              <a:srgbClr val="71ADDF">
                <a:alpha val="79999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4138" name="Line 16"/>
            <p:cNvSpPr>
              <a:spLocks noChangeShapeType="1"/>
            </p:cNvSpPr>
            <p:nvPr/>
          </p:nvSpPr>
          <p:spPr bwMode="auto">
            <a:xfrm>
              <a:off x="1524000" y="4119563"/>
              <a:ext cx="4572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NZ"/>
            </a:p>
          </p:txBody>
        </p:sp>
      </p:grpSp>
      <p:sp>
        <p:nvSpPr>
          <p:cNvPr id="63507" name="Text Box 32"/>
          <p:cNvSpPr txBox="1">
            <a:spLocks noChangeArrowheads="1"/>
          </p:cNvSpPr>
          <p:nvPr/>
        </p:nvSpPr>
        <p:spPr bwMode="auto">
          <a:xfrm>
            <a:off x="4953000" y="16002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</a:rPr>
              <a:t>Standard Normal Distribution</a:t>
            </a:r>
          </a:p>
        </p:txBody>
      </p:sp>
      <p:graphicFrame>
        <p:nvGraphicFramePr>
          <p:cNvPr id="39" name="Object 39"/>
          <p:cNvGraphicFramePr>
            <a:graphicFrameLocks noChangeAspect="1"/>
          </p:cNvGraphicFramePr>
          <p:nvPr/>
        </p:nvGraphicFramePr>
        <p:xfrm>
          <a:off x="3276600" y="2581275"/>
          <a:ext cx="266700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4" imgW="1612800" imgH="393480" progId="Equation.DSMT4">
                  <p:embed/>
                </p:oleObj>
              </mc:Choice>
              <mc:Fallback>
                <p:oleObj name="Equation" r:id="rId4" imgW="1612800" imgH="39348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581275"/>
                        <a:ext cx="2667000" cy="84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Freeform 79"/>
          <p:cNvSpPr>
            <a:spLocks/>
          </p:cNvSpPr>
          <p:nvPr/>
        </p:nvSpPr>
        <p:spPr bwMode="auto">
          <a:xfrm rot="21135205">
            <a:off x="3213100" y="3424238"/>
            <a:ext cx="2466975" cy="679450"/>
          </a:xfrm>
          <a:custGeom>
            <a:avLst/>
            <a:gdLst/>
            <a:ahLst/>
            <a:cxnLst>
              <a:cxn ang="0">
                <a:pos x="57" y="326"/>
              </a:cxn>
              <a:cxn ang="0">
                <a:pos x="117" y="264"/>
              </a:cxn>
              <a:cxn ang="0">
                <a:pos x="183" y="210"/>
              </a:cxn>
              <a:cxn ang="0">
                <a:pos x="263" y="156"/>
              </a:cxn>
              <a:cxn ang="0">
                <a:pos x="336" y="117"/>
              </a:cxn>
              <a:cxn ang="0">
                <a:pos x="438" y="79"/>
              </a:cxn>
              <a:cxn ang="0">
                <a:pos x="575" y="37"/>
              </a:cxn>
              <a:cxn ang="0">
                <a:pos x="694" y="16"/>
              </a:cxn>
              <a:cxn ang="0">
                <a:pos x="831" y="0"/>
              </a:cxn>
              <a:cxn ang="0">
                <a:pos x="951" y="2"/>
              </a:cxn>
              <a:cxn ang="0">
                <a:pos x="1069" y="17"/>
              </a:cxn>
              <a:cxn ang="0">
                <a:pos x="1176" y="49"/>
              </a:cxn>
              <a:cxn ang="0">
                <a:pos x="1280" y="96"/>
              </a:cxn>
              <a:cxn ang="0">
                <a:pos x="1371" y="164"/>
              </a:cxn>
              <a:cxn ang="0">
                <a:pos x="1445" y="236"/>
              </a:cxn>
              <a:cxn ang="0">
                <a:pos x="1583" y="78"/>
              </a:cxn>
              <a:cxn ang="0">
                <a:pos x="1583" y="176"/>
              </a:cxn>
              <a:cxn ang="0">
                <a:pos x="1592" y="274"/>
              </a:cxn>
              <a:cxn ang="0">
                <a:pos x="1609" y="368"/>
              </a:cxn>
              <a:cxn ang="0">
                <a:pos x="1635" y="464"/>
              </a:cxn>
              <a:cxn ang="0">
                <a:pos x="1674" y="576"/>
              </a:cxn>
              <a:cxn ang="0">
                <a:pos x="1707" y="656"/>
              </a:cxn>
              <a:cxn ang="0">
                <a:pos x="1628" y="634"/>
              </a:cxn>
              <a:cxn ang="0">
                <a:pos x="1542" y="623"/>
              </a:cxn>
              <a:cxn ang="0">
                <a:pos x="1491" y="626"/>
              </a:cxn>
              <a:cxn ang="0">
                <a:pos x="1417" y="641"/>
              </a:cxn>
              <a:cxn ang="0">
                <a:pos x="1350" y="668"/>
              </a:cxn>
              <a:cxn ang="0">
                <a:pos x="1260" y="717"/>
              </a:cxn>
              <a:cxn ang="0">
                <a:pos x="1332" y="453"/>
              </a:cxn>
              <a:cxn ang="0">
                <a:pos x="1224" y="372"/>
              </a:cxn>
              <a:cxn ang="0">
                <a:pos x="1119" y="308"/>
              </a:cxn>
              <a:cxn ang="0">
                <a:pos x="1026" y="261"/>
              </a:cxn>
              <a:cxn ang="0">
                <a:pos x="911" y="220"/>
              </a:cxn>
              <a:cxn ang="0">
                <a:pos x="802" y="200"/>
              </a:cxn>
              <a:cxn ang="0">
                <a:pos x="699" y="189"/>
              </a:cxn>
              <a:cxn ang="0">
                <a:pos x="579" y="196"/>
              </a:cxn>
              <a:cxn ang="0">
                <a:pos x="462" y="208"/>
              </a:cxn>
              <a:cxn ang="0">
                <a:pos x="327" y="230"/>
              </a:cxn>
              <a:cxn ang="0">
                <a:pos x="224" y="263"/>
              </a:cxn>
              <a:cxn ang="0">
                <a:pos x="148" y="299"/>
              </a:cxn>
              <a:cxn ang="0">
                <a:pos x="91" y="340"/>
              </a:cxn>
            </a:cxnLst>
            <a:rect l="0" t="0" r="r" b="b"/>
            <a:pathLst>
              <a:path w="1708" h="718">
                <a:moveTo>
                  <a:pt x="0" y="421"/>
                </a:moveTo>
                <a:lnTo>
                  <a:pt x="57" y="326"/>
                </a:lnTo>
                <a:lnTo>
                  <a:pt x="84" y="296"/>
                </a:lnTo>
                <a:lnTo>
                  <a:pt x="117" y="264"/>
                </a:lnTo>
                <a:lnTo>
                  <a:pt x="146" y="239"/>
                </a:lnTo>
                <a:lnTo>
                  <a:pt x="183" y="210"/>
                </a:lnTo>
                <a:lnTo>
                  <a:pt x="219" y="183"/>
                </a:lnTo>
                <a:lnTo>
                  <a:pt x="263" y="156"/>
                </a:lnTo>
                <a:lnTo>
                  <a:pt x="299" y="137"/>
                </a:lnTo>
                <a:lnTo>
                  <a:pt x="336" y="117"/>
                </a:lnTo>
                <a:lnTo>
                  <a:pt x="388" y="95"/>
                </a:lnTo>
                <a:lnTo>
                  <a:pt x="438" y="79"/>
                </a:lnTo>
                <a:lnTo>
                  <a:pt x="496" y="61"/>
                </a:lnTo>
                <a:lnTo>
                  <a:pt x="575" y="37"/>
                </a:lnTo>
                <a:lnTo>
                  <a:pt x="640" y="23"/>
                </a:lnTo>
                <a:lnTo>
                  <a:pt x="694" y="16"/>
                </a:lnTo>
                <a:lnTo>
                  <a:pt x="771" y="6"/>
                </a:lnTo>
                <a:lnTo>
                  <a:pt x="831" y="0"/>
                </a:lnTo>
                <a:lnTo>
                  <a:pt x="889" y="1"/>
                </a:lnTo>
                <a:lnTo>
                  <a:pt x="951" y="2"/>
                </a:lnTo>
                <a:lnTo>
                  <a:pt x="1013" y="10"/>
                </a:lnTo>
                <a:lnTo>
                  <a:pt x="1069" y="17"/>
                </a:lnTo>
                <a:lnTo>
                  <a:pt x="1124" y="30"/>
                </a:lnTo>
                <a:lnTo>
                  <a:pt x="1176" y="49"/>
                </a:lnTo>
                <a:lnTo>
                  <a:pt x="1228" y="69"/>
                </a:lnTo>
                <a:lnTo>
                  <a:pt x="1280" y="96"/>
                </a:lnTo>
                <a:lnTo>
                  <a:pt x="1332" y="132"/>
                </a:lnTo>
                <a:lnTo>
                  <a:pt x="1371" y="164"/>
                </a:lnTo>
                <a:lnTo>
                  <a:pt x="1414" y="205"/>
                </a:lnTo>
                <a:lnTo>
                  <a:pt x="1445" y="236"/>
                </a:lnTo>
                <a:lnTo>
                  <a:pt x="1488" y="281"/>
                </a:lnTo>
                <a:lnTo>
                  <a:pt x="1583" y="78"/>
                </a:lnTo>
                <a:lnTo>
                  <a:pt x="1582" y="129"/>
                </a:lnTo>
                <a:lnTo>
                  <a:pt x="1583" y="176"/>
                </a:lnTo>
                <a:lnTo>
                  <a:pt x="1587" y="224"/>
                </a:lnTo>
                <a:lnTo>
                  <a:pt x="1592" y="274"/>
                </a:lnTo>
                <a:lnTo>
                  <a:pt x="1601" y="326"/>
                </a:lnTo>
                <a:lnTo>
                  <a:pt x="1609" y="368"/>
                </a:lnTo>
                <a:lnTo>
                  <a:pt x="1622" y="417"/>
                </a:lnTo>
                <a:lnTo>
                  <a:pt x="1635" y="464"/>
                </a:lnTo>
                <a:lnTo>
                  <a:pt x="1655" y="523"/>
                </a:lnTo>
                <a:lnTo>
                  <a:pt x="1674" y="576"/>
                </a:lnTo>
                <a:lnTo>
                  <a:pt x="1689" y="611"/>
                </a:lnTo>
                <a:lnTo>
                  <a:pt x="1707" y="656"/>
                </a:lnTo>
                <a:lnTo>
                  <a:pt x="1668" y="643"/>
                </a:lnTo>
                <a:lnTo>
                  <a:pt x="1628" y="634"/>
                </a:lnTo>
                <a:lnTo>
                  <a:pt x="1583" y="626"/>
                </a:lnTo>
                <a:lnTo>
                  <a:pt x="1542" y="623"/>
                </a:lnTo>
                <a:lnTo>
                  <a:pt x="1516" y="623"/>
                </a:lnTo>
                <a:lnTo>
                  <a:pt x="1491" y="626"/>
                </a:lnTo>
                <a:lnTo>
                  <a:pt x="1452" y="632"/>
                </a:lnTo>
                <a:lnTo>
                  <a:pt x="1417" y="641"/>
                </a:lnTo>
                <a:lnTo>
                  <a:pt x="1386" y="650"/>
                </a:lnTo>
                <a:lnTo>
                  <a:pt x="1350" y="668"/>
                </a:lnTo>
                <a:lnTo>
                  <a:pt x="1313" y="684"/>
                </a:lnTo>
                <a:lnTo>
                  <a:pt x="1260" y="717"/>
                </a:lnTo>
                <a:lnTo>
                  <a:pt x="1381" y="493"/>
                </a:lnTo>
                <a:lnTo>
                  <a:pt x="1332" y="453"/>
                </a:lnTo>
                <a:lnTo>
                  <a:pt x="1274" y="408"/>
                </a:lnTo>
                <a:lnTo>
                  <a:pt x="1224" y="372"/>
                </a:lnTo>
                <a:lnTo>
                  <a:pt x="1160" y="330"/>
                </a:lnTo>
                <a:lnTo>
                  <a:pt x="1119" y="308"/>
                </a:lnTo>
                <a:lnTo>
                  <a:pt x="1081" y="287"/>
                </a:lnTo>
                <a:lnTo>
                  <a:pt x="1026" y="261"/>
                </a:lnTo>
                <a:lnTo>
                  <a:pt x="972" y="238"/>
                </a:lnTo>
                <a:lnTo>
                  <a:pt x="911" y="220"/>
                </a:lnTo>
                <a:lnTo>
                  <a:pt x="859" y="209"/>
                </a:lnTo>
                <a:lnTo>
                  <a:pt x="802" y="200"/>
                </a:lnTo>
                <a:lnTo>
                  <a:pt x="744" y="190"/>
                </a:lnTo>
                <a:lnTo>
                  <a:pt x="699" y="189"/>
                </a:lnTo>
                <a:lnTo>
                  <a:pt x="640" y="191"/>
                </a:lnTo>
                <a:lnTo>
                  <a:pt x="579" y="196"/>
                </a:lnTo>
                <a:lnTo>
                  <a:pt x="523" y="200"/>
                </a:lnTo>
                <a:lnTo>
                  <a:pt x="462" y="208"/>
                </a:lnTo>
                <a:lnTo>
                  <a:pt x="393" y="218"/>
                </a:lnTo>
                <a:lnTo>
                  <a:pt x="327" y="230"/>
                </a:lnTo>
                <a:lnTo>
                  <a:pt x="267" y="252"/>
                </a:lnTo>
                <a:lnTo>
                  <a:pt x="224" y="263"/>
                </a:lnTo>
                <a:lnTo>
                  <a:pt x="182" y="281"/>
                </a:lnTo>
                <a:lnTo>
                  <a:pt x="148" y="299"/>
                </a:lnTo>
                <a:lnTo>
                  <a:pt x="117" y="317"/>
                </a:lnTo>
                <a:lnTo>
                  <a:pt x="91" y="340"/>
                </a:lnTo>
                <a:lnTo>
                  <a:pt x="0" y="421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12700" cap="rnd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4740275" y="2057400"/>
            <a:ext cx="4403725" cy="2667000"/>
            <a:chOff x="4724400" y="2743200"/>
            <a:chExt cx="4403726" cy="2667000"/>
          </a:xfrm>
        </p:grpSpPr>
        <p:sp>
          <p:nvSpPr>
            <p:cNvPr id="4111" name="Line 22"/>
            <p:cNvSpPr>
              <a:spLocks noChangeShapeType="1"/>
            </p:cNvSpPr>
            <p:nvPr/>
          </p:nvSpPr>
          <p:spPr bwMode="auto">
            <a:xfrm>
              <a:off x="6797675" y="4605338"/>
              <a:ext cx="0" cy="92075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12" name="Text Box 23"/>
            <p:cNvSpPr txBox="1">
              <a:spLocks noChangeArrowheads="1"/>
            </p:cNvSpPr>
            <p:nvPr/>
          </p:nvSpPr>
          <p:spPr bwMode="auto">
            <a:xfrm>
              <a:off x="7073900" y="5010150"/>
              <a:ext cx="3127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113" name="Line 24"/>
            <p:cNvSpPr>
              <a:spLocks noChangeShapeType="1"/>
            </p:cNvSpPr>
            <p:nvPr/>
          </p:nvSpPr>
          <p:spPr bwMode="auto">
            <a:xfrm>
              <a:off x="7239000" y="4913313"/>
              <a:ext cx="0" cy="142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14" name="Line 25"/>
            <p:cNvSpPr>
              <a:spLocks noChangeShapeType="1"/>
            </p:cNvSpPr>
            <p:nvPr/>
          </p:nvSpPr>
          <p:spPr bwMode="auto">
            <a:xfrm flipV="1">
              <a:off x="7239000" y="3889375"/>
              <a:ext cx="0" cy="1060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4115" name="Freeform 26"/>
            <p:cNvSpPr>
              <a:spLocks/>
            </p:cNvSpPr>
            <p:nvPr/>
          </p:nvSpPr>
          <p:spPr bwMode="auto">
            <a:xfrm>
              <a:off x="4724400" y="4970463"/>
              <a:ext cx="4146550" cy="1588"/>
            </a:xfrm>
            <a:custGeom>
              <a:avLst/>
              <a:gdLst>
                <a:gd name="T0" fmla="*/ 0 w 3152"/>
                <a:gd name="T1" fmla="*/ 0 h 1"/>
                <a:gd name="T2" fmla="*/ 2147483647 w 3152"/>
                <a:gd name="T3" fmla="*/ 0 h 1"/>
                <a:gd name="T4" fmla="*/ 0 60000 65536"/>
                <a:gd name="T5" fmla="*/ 0 60000 65536"/>
                <a:gd name="T6" fmla="*/ 0 w 3152"/>
                <a:gd name="T7" fmla="*/ 0 h 1"/>
                <a:gd name="T8" fmla="*/ 3152 w 315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52" h="1">
                  <a:moveTo>
                    <a:pt x="0" y="0"/>
                  </a:moveTo>
                  <a:lnTo>
                    <a:pt x="3152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4116" name="Freeform 27"/>
            <p:cNvSpPr>
              <a:spLocks/>
            </p:cNvSpPr>
            <p:nvPr/>
          </p:nvSpPr>
          <p:spPr bwMode="auto">
            <a:xfrm>
              <a:off x="4851400" y="3387725"/>
              <a:ext cx="3940175" cy="1577975"/>
            </a:xfrm>
            <a:custGeom>
              <a:avLst/>
              <a:gdLst>
                <a:gd name="T0" fmla="*/ 0 w 2996"/>
                <a:gd name="T1" fmla="*/ 2147483647 h 1213"/>
                <a:gd name="T2" fmla="*/ 2147483647 w 2996"/>
                <a:gd name="T3" fmla="*/ 2147483647 h 1213"/>
                <a:gd name="T4" fmla="*/ 2147483647 w 2996"/>
                <a:gd name="T5" fmla="*/ 2147483647 h 1213"/>
                <a:gd name="T6" fmla="*/ 2147483647 w 2996"/>
                <a:gd name="T7" fmla="*/ 2147483647 h 1213"/>
                <a:gd name="T8" fmla="*/ 2147483647 w 2996"/>
                <a:gd name="T9" fmla="*/ 2147483647 h 1213"/>
                <a:gd name="T10" fmla="*/ 2147483647 w 2996"/>
                <a:gd name="T11" fmla="*/ 2147483647 h 1213"/>
                <a:gd name="T12" fmla="*/ 2147483647 w 2996"/>
                <a:gd name="T13" fmla="*/ 2147483647 h 1213"/>
                <a:gd name="T14" fmla="*/ 2147483647 w 2996"/>
                <a:gd name="T15" fmla="*/ 2147483647 h 1213"/>
                <a:gd name="T16" fmla="*/ 2147483647 w 2996"/>
                <a:gd name="T17" fmla="*/ 2147483647 h 1213"/>
                <a:gd name="T18" fmla="*/ 2147483647 w 2996"/>
                <a:gd name="T19" fmla="*/ 2147483647 h 1213"/>
                <a:gd name="T20" fmla="*/ 2147483647 w 2996"/>
                <a:gd name="T21" fmla="*/ 2147483647 h 1213"/>
                <a:gd name="T22" fmla="*/ 2147483647 w 2996"/>
                <a:gd name="T23" fmla="*/ 2147483647 h 1213"/>
                <a:gd name="T24" fmla="*/ 2147483647 w 2996"/>
                <a:gd name="T25" fmla="*/ 2147483647 h 1213"/>
                <a:gd name="T26" fmla="*/ 2147483647 w 2996"/>
                <a:gd name="T27" fmla="*/ 2147483647 h 1213"/>
                <a:gd name="T28" fmla="*/ 2147483647 w 2996"/>
                <a:gd name="T29" fmla="*/ 2147483647 h 1213"/>
                <a:gd name="T30" fmla="*/ 2147483647 w 2996"/>
                <a:gd name="T31" fmla="*/ 2147483647 h 1213"/>
                <a:gd name="T32" fmla="*/ 2147483647 w 2996"/>
                <a:gd name="T33" fmla="*/ 2147483647 h 1213"/>
                <a:gd name="T34" fmla="*/ 2147483647 w 2996"/>
                <a:gd name="T35" fmla="*/ 2147483647 h 12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96"/>
                <a:gd name="T55" fmla="*/ 0 h 1213"/>
                <a:gd name="T56" fmla="*/ 2996 w 2996"/>
                <a:gd name="T57" fmla="*/ 1213 h 12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96" h="1213">
                  <a:moveTo>
                    <a:pt x="0" y="1213"/>
                  </a:moveTo>
                  <a:cubicBezTo>
                    <a:pt x="54" y="1205"/>
                    <a:pt x="222" y="1185"/>
                    <a:pt x="325" y="1159"/>
                  </a:cubicBezTo>
                  <a:cubicBezTo>
                    <a:pt x="429" y="1135"/>
                    <a:pt x="526" y="1113"/>
                    <a:pt x="616" y="1057"/>
                  </a:cubicBezTo>
                  <a:cubicBezTo>
                    <a:pt x="711" y="1001"/>
                    <a:pt x="823" y="899"/>
                    <a:pt x="895" y="820"/>
                  </a:cubicBezTo>
                  <a:cubicBezTo>
                    <a:pt x="967" y="741"/>
                    <a:pt x="1004" y="666"/>
                    <a:pt x="1048" y="583"/>
                  </a:cubicBezTo>
                  <a:cubicBezTo>
                    <a:pt x="1092" y="500"/>
                    <a:pt x="1130" y="392"/>
                    <a:pt x="1162" y="322"/>
                  </a:cubicBezTo>
                  <a:cubicBezTo>
                    <a:pt x="1194" y="252"/>
                    <a:pt x="1208" y="208"/>
                    <a:pt x="1237" y="163"/>
                  </a:cubicBezTo>
                  <a:cubicBezTo>
                    <a:pt x="1266" y="118"/>
                    <a:pt x="1296" y="76"/>
                    <a:pt x="1336" y="49"/>
                  </a:cubicBezTo>
                  <a:cubicBezTo>
                    <a:pt x="1376" y="22"/>
                    <a:pt x="1434" y="2"/>
                    <a:pt x="1480" y="1"/>
                  </a:cubicBezTo>
                  <a:cubicBezTo>
                    <a:pt x="1526" y="0"/>
                    <a:pt x="1575" y="18"/>
                    <a:pt x="1615" y="43"/>
                  </a:cubicBezTo>
                  <a:cubicBezTo>
                    <a:pt x="1655" y="68"/>
                    <a:pt x="1685" y="93"/>
                    <a:pt x="1720" y="154"/>
                  </a:cubicBezTo>
                  <a:cubicBezTo>
                    <a:pt x="1755" y="215"/>
                    <a:pt x="1798" y="346"/>
                    <a:pt x="1825" y="412"/>
                  </a:cubicBezTo>
                  <a:cubicBezTo>
                    <a:pt x="1852" y="478"/>
                    <a:pt x="1854" y="488"/>
                    <a:pt x="1885" y="550"/>
                  </a:cubicBezTo>
                  <a:cubicBezTo>
                    <a:pt x="1916" y="612"/>
                    <a:pt x="1966" y="717"/>
                    <a:pt x="2014" y="787"/>
                  </a:cubicBezTo>
                  <a:cubicBezTo>
                    <a:pt x="2062" y="857"/>
                    <a:pt x="2112" y="918"/>
                    <a:pt x="2176" y="969"/>
                  </a:cubicBezTo>
                  <a:cubicBezTo>
                    <a:pt x="2240" y="1020"/>
                    <a:pt x="2330" y="1062"/>
                    <a:pt x="2398" y="1093"/>
                  </a:cubicBezTo>
                  <a:cubicBezTo>
                    <a:pt x="2466" y="1124"/>
                    <a:pt x="2484" y="1134"/>
                    <a:pt x="2584" y="1153"/>
                  </a:cubicBezTo>
                  <a:cubicBezTo>
                    <a:pt x="2684" y="1172"/>
                    <a:pt x="2910" y="1194"/>
                    <a:pt x="2996" y="120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4117" name="Line 28"/>
            <p:cNvSpPr>
              <a:spLocks noChangeShapeType="1"/>
            </p:cNvSpPr>
            <p:nvPr/>
          </p:nvSpPr>
          <p:spPr bwMode="auto">
            <a:xfrm>
              <a:off x="6797675" y="3389313"/>
              <a:ext cx="0" cy="1560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4118" name="Text Box 29"/>
            <p:cNvSpPr txBox="1">
              <a:spLocks noChangeArrowheads="1"/>
            </p:cNvSpPr>
            <p:nvPr/>
          </p:nvSpPr>
          <p:spPr bwMode="auto">
            <a:xfrm>
              <a:off x="6400800" y="5010150"/>
              <a:ext cx="7239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l-GR" altLang="en-US" sz="2000">
                  <a:latin typeface="Times New Roman" pitchFamily="18" charset="0"/>
                  <a:cs typeface="Times New Roman" pitchFamily="18" charset="0"/>
                </a:rPr>
                <a:t>μ</a:t>
              </a:r>
              <a:r>
                <a:rPr lang="en-US" altLang="en-US" sz="200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altLang="en-US" sz="2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4119" name="Line 30"/>
            <p:cNvSpPr>
              <a:spLocks noChangeShapeType="1"/>
            </p:cNvSpPr>
            <p:nvPr/>
          </p:nvSpPr>
          <p:spPr bwMode="auto">
            <a:xfrm>
              <a:off x="6797675" y="4913313"/>
              <a:ext cx="0" cy="142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20" name="Rectangle 31"/>
            <p:cNvSpPr>
              <a:spLocks noChangeArrowheads="1"/>
            </p:cNvSpPr>
            <p:nvPr/>
          </p:nvSpPr>
          <p:spPr bwMode="auto">
            <a:xfrm>
              <a:off x="6003926" y="2743200"/>
              <a:ext cx="16764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altLang="en-US" sz="2400">
                  <a:latin typeface="Times New Roman" pitchFamily="18" charset="0"/>
                  <a:cs typeface="Times New Roman" pitchFamily="18" charset="0"/>
                </a:rPr>
                <a:t>μ</a:t>
              </a:r>
              <a:r>
                <a:rPr lang="en-US" altLang="en-US" sz="2400">
                  <a:latin typeface="Times New Roman" pitchFamily="18" charset="0"/>
                  <a:cs typeface="Times New Roman" pitchFamily="18" charset="0"/>
                </a:rPr>
                <a:t> = 0  </a:t>
              </a:r>
              <a:r>
                <a:rPr lang="el-GR" altLang="en-US" sz="2400"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US" altLang="en-US" sz="2400">
                  <a:latin typeface="Times New Roman" pitchFamily="18" charset="0"/>
                </a:rPr>
                <a:t> = 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21" name="Rectangle 33"/>
            <p:cNvSpPr>
              <a:spLocks noChangeArrowheads="1"/>
            </p:cNvSpPr>
            <p:nvPr/>
          </p:nvSpPr>
          <p:spPr bwMode="auto">
            <a:xfrm>
              <a:off x="8843963" y="4762500"/>
              <a:ext cx="28416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4122" name="Rectangle 34"/>
            <p:cNvSpPr>
              <a:spLocks noChangeArrowheads="1"/>
            </p:cNvSpPr>
            <p:nvPr/>
          </p:nvSpPr>
          <p:spPr bwMode="auto">
            <a:xfrm>
              <a:off x="7604126" y="3733800"/>
              <a:ext cx="117792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i="1">
                  <a:latin typeface="Times New Roman" pitchFamily="18" charset="0"/>
                </a:rPr>
                <a:t>P</a:t>
              </a:r>
              <a:r>
                <a:rPr lang="en-US" altLang="en-US" sz="2400">
                  <a:latin typeface="Times New Roman" pitchFamily="18" charset="0"/>
                </a:rPr>
                <a:t>(</a:t>
              </a:r>
              <a:r>
                <a:rPr lang="en-US" altLang="en-US" sz="2400" i="1">
                  <a:latin typeface="Times New Roman" pitchFamily="18" charset="0"/>
                </a:rPr>
                <a:t>z</a:t>
              </a:r>
              <a:r>
                <a:rPr lang="en-US" altLang="en-US" sz="2400">
                  <a:latin typeface="Times New Roman" pitchFamily="18" charset="0"/>
                </a:rPr>
                <a:t> &lt; 1)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23" name="Freeform 36"/>
            <p:cNvSpPr>
              <a:spLocks/>
            </p:cNvSpPr>
            <p:nvPr/>
          </p:nvSpPr>
          <p:spPr bwMode="auto">
            <a:xfrm>
              <a:off x="4835525" y="3389313"/>
              <a:ext cx="2416175" cy="1581150"/>
            </a:xfrm>
            <a:custGeom>
              <a:avLst/>
              <a:gdLst>
                <a:gd name="T0" fmla="*/ 0 w 1837"/>
                <a:gd name="T1" fmla="*/ 2147483647 h 1216"/>
                <a:gd name="T2" fmla="*/ 2147483647 w 1837"/>
                <a:gd name="T3" fmla="*/ 2147483647 h 1216"/>
                <a:gd name="T4" fmla="*/ 2147483647 w 1837"/>
                <a:gd name="T5" fmla="*/ 2147483647 h 1216"/>
                <a:gd name="T6" fmla="*/ 2147483647 w 1837"/>
                <a:gd name="T7" fmla="*/ 2147483647 h 1216"/>
                <a:gd name="T8" fmla="*/ 2147483647 w 1837"/>
                <a:gd name="T9" fmla="*/ 2147483647 h 1216"/>
                <a:gd name="T10" fmla="*/ 2147483647 w 1837"/>
                <a:gd name="T11" fmla="*/ 2147483647 h 1216"/>
                <a:gd name="T12" fmla="*/ 2147483647 w 1837"/>
                <a:gd name="T13" fmla="*/ 2147483647 h 1216"/>
                <a:gd name="T14" fmla="*/ 2147483647 w 1837"/>
                <a:gd name="T15" fmla="*/ 2147483647 h 1216"/>
                <a:gd name="T16" fmla="*/ 2147483647 w 1837"/>
                <a:gd name="T17" fmla="*/ 2147483647 h 1216"/>
                <a:gd name="T18" fmla="*/ 2147483647 w 1837"/>
                <a:gd name="T19" fmla="*/ 2147483647 h 1216"/>
                <a:gd name="T20" fmla="*/ 2147483647 w 1837"/>
                <a:gd name="T21" fmla="*/ 2147483647 h 1216"/>
                <a:gd name="T22" fmla="*/ 2147483647 w 1837"/>
                <a:gd name="T23" fmla="*/ 2147483647 h 1216"/>
                <a:gd name="T24" fmla="*/ 2147483647 w 1837"/>
                <a:gd name="T25" fmla="*/ 2147483647 h 121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37"/>
                <a:gd name="T40" fmla="*/ 0 h 1216"/>
                <a:gd name="T41" fmla="*/ 1837 w 1837"/>
                <a:gd name="T42" fmla="*/ 1216 h 121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37" h="1216">
                  <a:moveTo>
                    <a:pt x="0" y="1216"/>
                  </a:moveTo>
                  <a:cubicBezTo>
                    <a:pt x="56" y="1207"/>
                    <a:pt x="232" y="1185"/>
                    <a:pt x="337" y="1159"/>
                  </a:cubicBezTo>
                  <a:cubicBezTo>
                    <a:pt x="441" y="1135"/>
                    <a:pt x="538" y="1113"/>
                    <a:pt x="628" y="1057"/>
                  </a:cubicBezTo>
                  <a:cubicBezTo>
                    <a:pt x="723" y="1001"/>
                    <a:pt x="835" y="899"/>
                    <a:pt x="907" y="820"/>
                  </a:cubicBezTo>
                  <a:cubicBezTo>
                    <a:pt x="979" y="741"/>
                    <a:pt x="1016" y="666"/>
                    <a:pt x="1060" y="583"/>
                  </a:cubicBezTo>
                  <a:cubicBezTo>
                    <a:pt x="1104" y="500"/>
                    <a:pt x="1142" y="392"/>
                    <a:pt x="1174" y="322"/>
                  </a:cubicBezTo>
                  <a:cubicBezTo>
                    <a:pt x="1206" y="252"/>
                    <a:pt x="1220" y="208"/>
                    <a:pt x="1249" y="163"/>
                  </a:cubicBezTo>
                  <a:cubicBezTo>
                    <a:pt x="1278" y="118"/>
                    <a:pt x="1308" y="76"/>
                    <a:pt x="1348" y="49"/>
                  </a:cubicBezTo>
                  <a:cubicBezTo>
                    <a:pt x="1388" y="22"/>
                    <a:pt x="1446" y="2"/>
                    <a:pt x="1492" y="1"/>
                  </a:cubicBezTo>
                  <a:cubicBezTo>
                    <a:pt x="1538" y="0"/>
                    <a:pt x="1587" y="18"/>
                    <a:pt x="1627" y="43"/>
                  </a:cubicBezTo>
                  <a:cubicBezTo>
                    <a:pt x="1667" y="68"/>
                    <a:pt x="1697" y="93"/>
                    <a:pt x="1732" y="154"/>
                  </a:cubicBezTo>
                  <a:cubicBezTo>
                    <a:pt x="1767" y="215"/>
                    <a:pt x="1810" y="346"/>
                    <a:pt x="1837" y="412"/>
                  </a:cubicBezTo>
                  <a:lnTo>
                    <a:pt x="1832" y="1216"/>
                  </a:lnTo>
                </a:path>
              </a:pathLst>
            </a:custGeom>
            <a:solidFill>
              <a:srgbClr val="71ADDF">
                <a:alpha val="79607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4124" name="Line 35"/>
            <p:cNvSpPr>
              <a:spLocks noChangeShapeType="1"/>
            </p:cNvSpPr>
            <p:nvPr/>
          </p:nvSpPr>
          <p:spPr bwMode="auto">
            <a:xfrm flipH="1">
              <a:off x="6918325" y="4038600"/>
              <a:ext cx="761999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NZ"/>
            </a:p>
          </p:txBody>
        </p:sp>
      </p:grpSp>
      <p:sp>
        <p:nvSpPr>
          <p:cNvPr id="38" name="Slide Number Placeholder 3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6E98F5-3D7C-4C01-9AD3-21277A1E848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352800" y="4800600"/>
            <a:ext cx="1828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Same Area</a:t>
            </a:r>
          </a:p>
        </p:txBody>
      </p:sp>
      <p:sp>
        <p:nvSpPr>
          <p:cNvPr id="46" name="Freeform 79"/>
          <p:cNvSpPr>
            <a:spLocks/>
          </p:cNvSpPr>
          <p:nvPr/>
        </p:nvSpPr>
        <p:spPr bwMode="auto">
          <a:xfrm rot="19074940" flipV="1">
            <a:off x="5016500" y="4302125"/>
            <a:ext cx="1517650" cy="722313"/>
          </a:xfrm>
          <a:custGeom>
            <a:avLst/>
            <a:gdLst/>
            <a:ahLst/>
            <a:cxnLst>
              <a:cxn ang="0">
                <a:pos x="57" y="326"/>
              </a:cxn>
              <a:cxn ang="0">
                <a:pos x="117" y="264"/>
              </a:cxn>
              <a:cxn ang="0">
                <a:pos x="183" y="210"/>
              </a:cxn>
              <a:cxn ang="0">
                <a:pos x="263" y="156"/>
              </a:cxn>
              <a:cxn ang="0">
                <a:pos x="336" y="117"/>
              </a:cxn>
              <a:cxn ang="0">
                <a:pos x="438" y="79"/>
              </a:cxn>
              <a:cxn ang="0">
                <a:pos x="575" y="37"/>
              </a:cxn>
              <a:cxn ang="0">
                <a:pos x="694" y="16"/>
              </a:cxn>
              <a:cxn ang="0">
                <a:pos x="831" y="0"/>
              </a:cxn>
              <a:cxn ang="0">
                <a:pos x="951" y="2"/>
              </a:cxn>
              <a:cxn ang="0">
                <a:pos x="1069" y="17"/>
              </a:cxn>
              <a:cxn ang="0">
                <a:pos x="1176" y="49"/>
              </a:cxn>
              <a:cxn ang="0">
                <a:pos x="1280" y="96"/>
              </a:cxn>
              <a:cxn ang="0">
                <a:pos x="1371" y="164"/>
              </a:cxn>
              <a:cxn ang="0">
                <a:pos x="1445" y="236"/>
              </a:cxn>
              <a:cxn ang="0">
                <a:pos x="1583" y="78"/>
              </a:cxn>
              <a:cxn ang="0">
                <a:pos x="1583" y="176"/>
              </a:cxn>
              <a:cxn ang="0">
                <a:pos x="1592" y="274"/>
              </a:cxn>
              <a:cxn ang="0">
                <a:pos x="1609" y="368"/>
              </a:cxn>
              <a:cxn ang="0">
                <a:pos x="1635" y="464"/>
              </a:cxn>
              <a:cxn ang="0">
                <a:pos x="1674" y="576"/>
              </a:cxn>
              <a:cxn ang="0">
                <a:pos x="1707" y="656"/>
              </a:cxn>
              <a:cxn ang="0">
                <a:pos x="1628" y="634"/>
              </a:cxn>
              <a:cxn ang="0">
                <a:pos x="1542" y="623"/>
              </a:cxn>
              <a:cxn ang="0">
                <a:pos x="1491" y="626"/>
              </a:cxn>
              <a:cxn ang="0">
                <a:pos x="1417" y="641"/>
              </a:cxn>
              <a:cxn ang="0">
                <a:pos x="1350" y="668"/>
              </a:cxn>
              <a:cxn ang="0">
                <a:pos x="1260" y="717"/>
              </a:cxn>
              <a:cxn ang="0">
                <a:pos x="1332" y="453"/>
              </a:cxn>
              <a:cxn ang="0">
                <a:pos x="1224" y="372"/>
              </a:cxn>
              <a:cxn ang="0">
                <a:pos x="1119" y="308"/>
              </a:cxn>
              <a:cxn ang="0">
                <a:pos x="1026" y="261"/>
              </a:cxn>
              <a:cxn ang="0">
                <a:pos x="911" y="220"/>
              </a:cxn>
              <a:cxn ang="0">
                <a:pos x="802" y="200"/>
              </a:cxn>
              <a:cxn ang="0">
                <a:pos x="699" y="189"/>
              </a:cxn>
              <a:cxn ang="0">
                <a:pos x="579" y="196"/>
              </a:cxn>
              <a:cxn ang="0">
                <a:pos x="462" y="208"/>
              </a:cxn>
              <a:cxn ang="0">
                <a:pos x="327" y="230"/>
              </a:cxn>
              <a:cxn ang="0">
                <a:pos x="224" y="263"/>
              </a:cxn>
              <a:cxn ang="0">
                <a:pos x="148" y="299"/>
              </a:cxn>
              <a:cxn ang="0">
                <a:pos x="91" y="340"/>
              </a:cxn>
            </a:cxnLst>
            <a:rect l="0" t="0" r="r" b="b"/>
            <a:pathLst>
              <a:path w="1708" h="718">
                <a:moveTo>
                  <a:pt x="0" y="421"/>
                </a:moveTo>
                <a:lnTo>
                  <a:pt x="57" y="326"/>
                </a:lnTo>
                <a:lnTo>
                  <a:pt x="84" y="296"/>
                </a:lnTo>
                <a:lnTo>
                  <a:pt x="117" y="264"/>
                </a:lnTo>
                <a:lnTo>
                  <a:pt x="146" y="239"/>
                </a:lnTo>
                <a:lnTo>
                  <a:pt x="183" y="210"/>
                </a:lnTo>
                <a:lnTo>
                  <a:pt x="219" y="183"/>
                </a:lnTo>
                <a:lnTo>
                  <a:pt x="263" y="156"/>
                </a:lnTo>
                <a:lnTo>
                  <a:pt x="299" y="137"/>
                </a:lnTo>
                <a:lnTo>
                  <a:pt x="336" y="117"/>
                </a:lnTo>
                <a:lnTo>
                  <a:pt x="388" y="95"/>
                </a:lnTo>
                <a:lnTo>
                  <a:pt x="438" y="79"/>
                </a:lnTo>
                <a:lnTo>
                  <a:pt x="496" y="61"/>
                </a:lnTo>
                <a:lnTo>
                  <a:pt x="575" y="37"/>
                </a:lnTo>
                <a:lnTo>
                  <a:pt x="640" y="23"/>
                </a:lnTo>
                <a:lnTo>
                  <a:pt x="694" y="16"/>
                </a:lnTo>
                <a:lnTo>
                  <a:pt x="771" y="6"/>
                </a:lnTo>
                <a:lnTo>
                  <a:pt x="831" y="0"/>
                </a:lnTo>
                <a:lnTo>
                  <a:pt x="889" y="1"/>
                </a:lnTo>
                <a:lnTo>
                  <a:pt x="951" y="2"/>
                </a:lnTo>
                <a:lnTo>
                  <a:pt x="1013" y="10"/>
                </a:lnTo>
                <a:lnTo>
                  <a:pt x="1069" y="17"/>
                </a:lnTo>
                <a:lnTo>
                  <a:pt x="1124" y="30"/>
                </a:lnTo>
                <a:lnTo>
                  <a:pt x="1176" y="49"/>
                </a:lnTo>
                <a:lnTo>
                  <a:pt x="1228" y="69"/>
                </a:lnTo>
                <a:lnTo>
                  <a:pt x="1280" y="96"/>
                </a:lnTo>
                <a:lnTo>
                  <a:pt x="1332" y="132"/>
                </a:lnTo>
                <a:lnTo>
                  <a:pt x="1371" y="164"/>
                </a:lnTo>
                <a:lnTo>
                  <a:pt x="1414" y="205"/>
                </a:lnTo>
                <a:lnTo>
                  <a:pt x="1445" y="236"/>
                </a:lnTo>
                <a:lnTo>
                  <a:pt x="1488" y="281"/>
                </a:lnTo>
                <a:lnTo>
                  <a:pt x="1583" y="78"/>
                </a:lnTo>
                <a:lnTo>
                  <a:pt x="1582" y="129"/>
                </a:lnTo>
                <a:lnTo>
                  <a:pt x="1583" y="176"/>
                </a:lnTo>
                <a:lnTo>
                  <a:pt x="1587" y="224"/>
                </a:lnTo>
                <a:lnTo>
                  <a:pt x="1592" y="274"/>
                </a:lnTo>
                <a:lnTo>
                  <a:pt x="1601" y="326"/>
                </a:lnTo>
                <a:lnTo>
                  <a:pt x="1609" y="368"/>
                </a:lnTo>
                <a:lnTo>
                  <a:pt x="1622" y="417"/>
                </a:lnTo>
                <a:lnTo>
                  <a:pt x="1635" y="464"/>
                </a:lnTo>
                <a:lnTo>
                  <a:pt x="1655" y="523"/>
                </a:lnTo>
                <a:lnTo>
                  <a:pt x="1674" y="576"/>
                </a:lnTo>
                <a:lnTo>
                  <a:pt x="1689" y="611"/>
                </a:lnTo>
                <a:lnTo>
                  <a:pt x="1707" y="656"/>
                </a:lnTo>
                <a:lnTo>
                  <a:pt x="1668" y="643"/>
                </a:lnTo>
                <a:lnTo>
                  <a:pt x="1628" y="634"/>
                </a:lnTo>
                <a:lnTo>
                  <a:pt x="1583" y="626"/>
                </a:lnTo>
                <a:lnTo>
                  <a:pt x="1542" y="623"/>
                </a:lnTo>
                <a:lnTo>
                  <a:pt x="1516" y="623"/>
                </a:lnTo>
                <a:lnTo>
                  <a:pt x="1491" y="626"/>
                </a:lnTo>
                <a:lnTo>
                  <a:pt x="1452" y="632"/>
                </a:lnTo>
                <a:lnTo>
                  <a:pt x="1417" y="641"/>
                </a:lnTo>
                <a:lnTo>
                  <a:pt x="1386" y="650"/>
                </a:lnTo>
                <a:lnTo>
                  <a:pt x="1350" y="668"/>
                </a:lnTo>
                <a:lnTo>
                  <a:pt x="1313" y="684"/>
                </a:lnTo>
                <a:lnTo>
                  <a:pt x="1260" y="717"/>
                </a:lnTo>
                <a:lnTo>
                  <a:pt x="1381" y="493"/>
                </a:lnTo>
                <a:lnTo>
                  <a:pt x="1332" y="453"/>
                </a:lnTo>
                <a:lnTo>
                  <a:pt x="1274" y="408"/>
                </a:lnTo>
                <a:lnTo>
                  <a:pt x="1224" y="372"/>
                </a:lnTo>
                <a:lnTo>
                  <a:pt x="1160" y="330"/>
                </a:lnTo>
                <a:lnTo>
                  <a:pt x="1119" y="308"/>
                </a:lnTo>
                <a:lnTo>
                  <a:pt x="1081" y="287"/>
                </a:lnTo>
                <a:lnTo>
                  <a:pt x="1026" y="261"/>
                </a:lnTo>
                <a:lnTo>
                  <a:pt x="972" y="238"/>
                </a:lnTo>
                <a:lnTo>
                  <a:pt x="911" y="220"/>
                </a:lnTo>
                <a:lnTo>
                  <a:pt x="859" y="209"/>
                </a:lnTo>
                <a:lnTo>
                  <a:pt x="802" y="200"/>
                </a:lnTo>
                <a:lnTo>
                  <a:pt x="744" y="190"/>
                </a:lnTo>
                <a:lnTo>
                  <a:pt x="699" y="189"/>
                </a:lnTo>
                <a:lnTo>
                  <a:pt x="640" y="191"/>
                </a:lnTo>
                <a:lnTo>
                  <a:pt x="579" y="196"/>
                </a:lnTo>
                <a:lnTo>
                  <a:pt x="523" y="200"/>
                </a:lnTo>
                <a:lnTo>
                  <a:pt x="462" y="208"/>
                </a:lnTo>
                <a:lnTo>
                  <a:pt x="393" y="218"/>
                </a:lnTo>
                <a:lnTo>
                  <a:pt x="327" y="230"/>
                </a:lnTo>
                <a:lnTo>
                  <a:pt x="267" y="252"/>
                </a:lnTo>
                <a:lnTo>
                  <a:pt x="224" y="263"/>
                </a:lnTo>
                <a:lnTo>
                  <a:pt x="182" y="281"/>
                </a:lnTo>
                <a:lnTo>
                  <a:pt x="148" y="299"/>
                </a:lnTo>
                <a:lnTo>
                  <a:pt x="117" y="317"/>
                </a:lnTo>
                <a:lnTo>
                  <a:pt x="91" y="340"/>
                </a:lnTo>
                <a:lnTo>
                  <a:pt x="0" y="421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12700" cap="rnd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8" name="Freeform 79"/>
          <p:cNvSpPr>
            <a:spLocks/>
          </p:cNvSpPr>
          <p:nvPr/>
        </p:nvSpPr>
        <p:spPr bwMode="auto">
          <a:xfrm rot="2525060" flipH="1" flipV="1">
            <a:off x="1951038" y="4302125"/>
            <a:ext cx="1517650" cy="722313"/>
          </a:xfrm>
          <a:custGeom>
            <a:avLst/>
            <a:gdLst/>
            <a:ahLst/>
            <a:cxnLst>
              <a:cxn ang="0">
                <a:pos x="57" y="326"/>
              </a:cxn>
              <a:cxn ang="0">
                <a:pos x="117" y="264"/>
              </a:cxn>
              <a:cxn ang="0">
                <a:pos x="183" y="210"/>
              </a:cxn>
              <a:cxn ang="0">
                <a:pos x="263" y="156"/>
              </a:cxn>
              <a:cxn ang="0">
                <a:pos x="336" y="117"/>
              </a:cxn>
              <a:cxn ang="0">
                <a:pos x="438" y="79"/>
              </a:cxn>
              <a:cxn ang="0">
                <a:pos x="575" y="37"/>
              </a:cxn>
              <a:cxn ang="0">
                <a:pos x="694" y="16"/>
              </a:cxn>
              <a:cxn ang="0">
                <a:pos x="831" y="0"/>
              </a:cxn>
              <a:cxn ang="0">
                <a:pos x="951" y="2"/>
              </a:cxn>
              <a:cxn ang="0">
                <a:pos x="1069" y="17"/>
              </a:cxn>
              <a:cxn ang="0">
                <a:pos x="1176" y="49"/>
              </a:cxn>
              <a:cxn ang="0">
                <a:pos x="1280" y="96"/>
              </a:cxn>
              <a:cxn ang="0">
                <a:pos x="1371" y="164"/>
              </a:cxn>
              <a:cxn ang="0">
                <a:pos x="1445" y="236"/>
              </a:cxn>
              <a:cxn ang="0">
                <a:pos x="1583" y="78"/>
              </a:cxn>
              <a:cxn ang="0">
                <a:pos x="1583" y="176"/>
              </a:cxn>
              <a:cxn ang="0">
                <a:pos x="1592" y="274"/>
              </a:cxn>
              <a:cxn ang="0">
                <a:pos x="1609" y="368"/>
              </a:cxn>
              <a:cxn ang="0">
                <a:pos x="1635" y="464"/>
              </a:cxn>
              <a:cxn ang="0">
                <a:pos x="1674" y="576"/>
              </a:cxn>
              <a:cxn ang="0">
                <a:pos x="1707" y="656"/>
              </a:cxn>
              <a:cxn ang="0">
                <a:pos x="1628" y="634"/>
              </a:cxn>
              <a:cxn ang="0">
                <a:pos x="1542" y="623"/>
              </a:cxn>
              <a:cxn ang="0">
                <a:pos x="1491" y="626"/>
              </a:cxn>
              <a:cxn ang="0">
                <a:pos x="1417" y="641"/>
              </a:cxn>
              <a:cxn ang="0">
                <a:pos x="1350" y="668"/>
              </a:cxn>
              <a:cxn ang="0">
                <a:pos x="1260" y="717"/>
              </a:cxn>
              <a:cxn ang="0">
                <a:pos x="1332" y="453"/>
              </a:cxn>
              <a:cxn ang="0">
                <a:pos x="1224" y="372"/>
              </a:cxn>
              <a:cxn ang="0">
                <a:pos x="1119" y="308"/>
              </a:cxn>
              <a:cxn ang="0">
                <a:pos x="1026" y="261"/>
              </a:cxn>
              <a:cxn ang="0">
                <a:pos x="911" y="220"/>
              </a:cxn>
              <a:cxn ang="0">
                <a:pos x="802" y="200"/>
              </a:cxn>
              <a:cxn ang="0">
                <a:pos x="699" y="189"/>
              </a:cxn>
              <a:cxn ang="0">
                <a:pos x="579" y="196"/>
              </a:cxn>
              <a:cxn ang="0">
                <a:pos x="462" y="208"/>
              </a:cxn>
              <a:cxn ang="0">
                <a:pos x="327" y="230"/>
              </a:cxn>
              <a:cxn ang="0">
                <a:pos x="224" y="263"/>
              </a:cxn>
              <a:cxn ang="0">
                <a:pos x="148" y="299"/>
              </a:cxn>
              <a:cxn ang="0">
                <a:pos x="91" y="340"/>
              </a:cxn>
            </a:cxnLst>
            <a:rect l="0" t="0" r="r" b="b"/>
            <a:pathLst>
              <a:path w="1708" h="718">
                <a:moveTo>
                  <a:pt x="0" y="421"/>
                </a:moveTo>
                <a:lnTo>
                  <a:pt x="57" y="326"/>
                </a:lnTo>
                <a:lnTo>
                  <a:pt x="84" y="296"/>
                </a:lnTo>
                <a:lnTo>
                  <a:pt x="117" y="264"/>
                </a:lnTo>
                <a:lnTo>
                  <a:pt x="146" y="239"/>
                </a:lnTo>
                <a:lnTo>
                  <a:pt x="183" y="210"/>
                </a:lnTo>
                <a:lnTo>
                  <a:pt x="219" y="183"/>
                </a:lnTo>
                <a:lnTo>
                  <a:pt x="263" y="156"/>
                </a:lnTo>
                <a:lnTo>
                  <a:pt x="299" y="137"/>
                </a:lnTo>
                <a:lnTo>
                  <a:pt x="336" y="117"/>
                </a:lnTo>
                <a:lnTo>
                  <a:pt x="388" y="95"/>
                </a:lnTo>
                <a:lnTo>
                  <a:pt x="438" y="79"/>
                </a:lnTo>
                <a:lnTo>
                  <a:pt x="496" y="61"/>
                </a:lnTo>
                <a:lnTo>
                  <a:pt x="575" y="37"/>
                </a:lnTo>
                <a:lnTo>
                  <a:pt x="640" y="23"/>
                </a:lnTo>
                <a:lnTo>
                  <a:pt x="694" y="16"/>
                </a:lnTo>
                <a:lnTo>
                  <a:pt x="771" y="6"/>
                </a:lnTo>
                <a:lnTo>
                  <a:pt x="831" y="0"/>
                </a:lnTo>
                <a:lnTo>
                  <a:pt x="889" y="1"/>
                </a:lnTo>
                <a:lnTo>
                  <a:pt x="951" y="2"/>
                </a:lnTo>
                <a:lnTo>
                  <a:pt x="1013" y="10"/>
                </a:lnTo>
                <a:lnTo>
                  <a:pt x="1069" y="17"/>
                </a:lnTo>
                <a:lnTo>
                  <a:pt x="1124" y="30"/>
                </a:lnTo>
                <a:lnTo>
                  <a:pt x="1176" y="49"/>
                </a:lnTo>
                <a:lnTo>
                  <a:pt x="1228" y="69"/>
                </a:lnTo>
                <a:lnTo>
                  <a:pt x="1280" y="96"/>
                </a:lnTo>
                <a:lnTo>
                  <a:pt x="1332" y="132"/>
                </a:lnTo>
                <a:lnTo>
                  <a:pt x="1371" y="164"/>
                </a:lnTo>
                <a:lnTo>
                  <a:pt x="1414" y="205"/>
                </a:lnTo>
                <a:lnTo>
                  <a:pt x="1445" y="236"/>
                </a:lnTo>
                <a:lnTo>
                  <a:pt x="1488" y="281"/>
                </a:lnTo>
                <a:lnTo>
                  <a:pt x="1583" y="78"/>
                </a:lnTo>
                <a:lnTo>
                  <a:pt x="1582" y="129"/>
                </a:lnTo>
                <a:lnTo>
                  <a:pt x="1583" y="176"/>
                </a:lnTo>
                <a:lnTo>
                  <a:pt x="1587" y="224"/>
                </a:lnTo>
                <a:lnTo>
                  <a:pt x="1592" y="274"/>
                </a:lnTo>
                <a:lnTo>
                  <a:pt x="1601" y="326"/>
                </a:lnTo>
                <a:lnTo>
                  <a:pt x="1609" y="368"/>
                </a:lnTo>
                <a:lnTo>
                  <a:pt x="1622" y="417"/>
                </a:lnTo>
                <a:lnTo>
                  <a:pt x="1635" y="464"/>
                </a:lnTo>
                <a:lnTo>
                  <a:pt x="1655" y="523"/>
                </a:lnTo>
                <a:lnTo>
                  <a:pt x="1674" y="576"/>
                </a:lnTo>
                <a:lnTo>
                  <a:pt x="1689" y="611"/>
                </a:lnTo>
                <a:lnTo>
                  <a:pt x="1707" y="656"/>
                </a:lnTo>
                <a:lnTo>
                  <a:pt x="1668" y="643"/>
                </a:lnTo>
                <a:lnTo>
                  <a:pt x="1628" y="634"/>
                </a:lnTo>
                <a:lnTo>
                  <a:pt x="1583" y="626"/>
                </a:lnTo>
                <a:lnTo>
                  <a:pt x="1542" y="623"/>
                </a:lnTo>
                <a:lnTo>
                  <a:pt x="1516" y="623"/>
                </a:lnTo>
                <a:lnTo>
                  <a:pt x="1491" y="626"/>
                </a:lnTo>
                <a:lnTo>
                  <a:pt x="1452" y="632"/>
                </a:lnTo>
                <a:lnTo>
                  <a:pt x="1417" y="641"/>
                </a:lnTo>
                <a:lnTo>
                  <a:pt x="1386" y="650"/>
                </a:lnTo>
                <a:lnTo>
                  <a:pt x="1350" y="668"/>
                </a:lnTo>
                <a:lnTo>
                  <a:pt x="1313" y="684"/>
                </a:lnTo>
                <a:lnTo>
                  <a:pt x="1260" y="717"/>
                </a:lnTo>
                <a:lnTo>
                  <a:pt x="1381" y="493"/>
                </a:lnTo>
                <a:lnTo>
                  <a:pt x="1332" y="453"/>
                </a:lnTo>
                <a:lnTo>
                  <a:pt x="1274" y="408"/>
                </a:lnTo>
                <a:lnTo>
                  <a:pt x="1224" y="372"/>
                </a:lnTo>
                <a:lnTo>
                  <a:pt x="1160" y="330"/>
                </a:lnTo>
                <a:lnTo>
                  <a:pt x="1119" y="308"/>
                </a:lnTo>
                <a:lnTo>
                  <a:pt x="1081" y="287"/>
                </a:lnTo>
                <a:lnTo>
                  <a:pt x="1026" y="261"/>
                </a:lnTo>
                <a:lnTo>
                  <a:pt x="972" y="238"/>
                </a:lnTo>
                <a:lnTo>
                  <a:pt x="911" y="220"/>
                </a:lnTo>
                <a:lnTo>
                  <a:pt x="859" y="209"/>
                </a:lnTo>
                <a:lnTo>
                  <a:pt x="802" y="200"/>
                </a:lnTo>
                <a:lnTo>
                  <a:pt x="744" y="190"/>
                </a:lnTo>
                <a:lnTo>
                  <a:pt x="699" y="189"/>
                </a:lnTo>
                <a:lnTo>
                  <a:pt x="640" y="191"/>
                </a:lnTo>
                <a:lnTo>
                  <a:pt x="579" y="196"/>
                </a:lnTo>
                <a:lnTo>
                  <a:pt x="523" y="200"/>
                </a:lnTo>
                <a:lnTo>
                  <a:pt x="462" y="208"/>
                </a:lnTo>
                <a:lnTo>
                  <a:pt x="393" y="218"/>
                </a:lnTo>
                <a:lnTo>
                  <a:pt x="327" y="230"/>
                </a:lnTo>
                <a:lnTo>
                  <a:pt x="267" y="252"/>
                </a:lnTo>
                <a:lnTo>
                  <a:pt x="224" y="263"/>
                </a:lnTo>
                <a:lnTo>
                  <a:pt x="182" y="281"/>
                </a:lnTo>
                <a:lnTo>
                  <a:pt x="148" y="299"/>
                </a:lnTo>
                <a:lnTo>
                  <a:pt x="117" y="317"/>
                </a:lnTo>
                <a:lnTo>
                  <a:pt x="91" y="340"/>
                </a:lnTo>
                <a:lnTo>
                  <a:pt x="0" y="421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12700" cap="rnd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588" grpId="0"/>
      <p:bldP spid="63507" grpId="0"/>
      <p:bldP spid="45" grpId="0" animBg="1"/>
      <p:bldP spid="44" grpId="0"/>
      <p:bldP spid="46" grpId="0" animBg="1"/>
      <p:bldP spid="4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accent3"/>
                </a:solidFill>
              </a:rPr>
              <a:t>Example:  Finding Probabilities for Normal Distributions</a:t>
            </a:r>
          </a:p>
        </p:txBody>
      </p:sp>
      <p:sp>
        <p:nvSpPr>
          <p:cNvPr id="72707" name="Content Placeholder 3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4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mtClean="0"/>
              <a:t>A survey indicates that people use their computers an average of 2.4 years before upgrading to a new machine. The standard deviation is 0.5 year. A computer owner is selected at random. Find the probability that he or she will use it for fewer than 2 years before upgrading. Assume that the variable </a:t>
            </a:r>
            <a:r>
              <a:rPr lang="en-US" i="1" smtClean="0"/>
              <a:t>x</a:t>
            </a:r>
            <a:r>
              <a:rPr lang="en-US" smtClean="0"/>
              <a:t> is normally distributed.</a:t>
            </a:r>
          </a:p>
        </p:txBody>
      </p:sp>
      <p:pic>
        <p:nvPicPr>
          <p:cNvPr id="72708" name="Picture 5" descr="C:\Documents and Settings\Lyn\Local Settings\Temporary Internet Files\Content.IE5\A10JMHA5\MCj0432646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6463" y="44196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83AA23-1509-49DF-A451-CF4C4CEE0C7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Section </a:t>
            </a:r>
            <a:r>
              <a:rPr lang="en-US" dirty="0" smtClean="0"/>
              <a:t>1 </a:t>
            </a:r>
            <a:r>
              <a:rPr lang="en-US" dirty="0" smtClean="0"/>
              <a:t>Objectives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Interpret graphs of normal probability distributions</a:t>
            </a:r>
          </a:p>
          <a:p>
            <a:pPr eaLnBrk="1" hangingPunct="1"/>
            <a:r>
              <a:rPr lang="en-US" smtClean="0"/>
              <a:t>Find areas under the standard normal curve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6B11DD-DEF7-4B00-9185-34880C4C5F0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accent3"/>
                </a:solidFill>
              </a:rPr>
              <a:t>Solution:  Finding Probabilities for Normal Distributions</a:t>
            </a:r>
            <a:endParaRPr lang="en-US" altLang="en-US" dirty="0" smtClean="0"/>
          </a:p>
        </p:txBody>
      </p:sp>
      <p:sp>
        <p:nvSpPr>
          <p:cNvPr id="707588" name="Rectangle 4"/>
          <p:cNvSpPr>
            <a:spLocks noChangeArrowheads="1"/>
          </p:cNvSpPr>
          <p:nvPr/>
        </p:nvSpPr>
        <p:spPr bwMode="auto">
          <a:xfrm>
            <a:off x="2209800" y="5410200"/>
            <a:ext cx="4884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i="1">
                <a:latin typeface="Times New Roman" pitchFamily="18" charset="0"/>
              </a:rPr>
              <a:t>P</a:t>
            </a:r>
            <a:r>
              <a:rPr lang="en-US" altLang="en-US" sz="2800">
                <a:latin typeface="Times New Roman" pitchFamily="18" charset="0"/>
              </a:rPr>
              <a:t>(</a:t>
            </a:r>
            <a:r>
              <a:rPr lang="en-US" altLang="en-US" sz="2800" i="1">
                <a:latin typeface="Times New Roman" pitchFamily="18" charset="0"/>
              </a:rPr>
              <a:t>x</a:t>
            </a:r>
            <a:r>
              <a:rPr lang="en-US" altLang="en-US" sz="2800">
                <a:latin typeface="Times New Roman" pitchFamily="18" charset="0"/>
              </a:rPr>
              <a:t> &lt; 2) = </a:t>
            </a:r>
            <a:r>
              <a:rPr lang="en-US" altLang="en-US" sz="2800" i="1">
                <a:latin typeface="Times New Roman" pitchFamily="18" charset="0"/>
              </a:rPr>
              <a:t>P</a:t>
            </a:r>
            <a:r>
              <a:rPr lang="en-US" altLang="en-US" sz="2800">
                <a:latin typeface="Times New Roman" pitchFamily="18" charset="0"/>
              </a:rPr>
              <a:t>(</a:t>
            </a:r>
            <a:r>
              <a:rPr lang="en-US" altLang="en-US" sz="2800" i="1">
                <a:latin typeface="Times New Roman" pitchFamily="18" charset="0"/>
              </a:rPr>
              <a:t>z</a:t>
            </a:r>
            <a:r>
              <a:rPr lang="en-US" altLang="en-US" sz="2800">
                <a:latin typeface="Times New Roman" pitchFamily="18" charset="0"/>
              </a:rPr>
              <a:t> &lt; -0.80) = </a:t>
            </a:r>
            <a:r>
              <a:rPr lang="en-US" altLang="en-US" sz="2800" b="1">
                <a:solidFill>
                  <a:schemeClr val="accent2"/>
                </a:solidFill>
                <a:latin typeface="Times New Roman" pitchFamily="18" charset="0"/>
              </a:rPr>
              <a:t>0.2119</a:t>
            </a:r>
            <a:endParaRPr lang="en-US" sz="28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5125" name="Text Box 18"/>
          <p:cNvSpPr txBox="1">
            <a:spLocks noChangeArrowheads="1"/>
          </p:cNvSpPr>
          <p:nvPr/>
        </p:nvSpPr>
        <p:spPr bwMode="auto">
          <a:xfrm>
            <a:off x="762000" y="1905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</a:rPr>
              <a:t>Normal Distribution</a:t>
            </a:r>
          </a:p>
        </p:txBody>
      </p:sp>
      <p:grpSp>
        <p:nvGrpSpPr>
          <p:cNvPr id="5126" name="Group 41"/>
          <p:cNvGrpSpPr>
            <a:grpSpLocks/>
          </p:cNvGrpSpPr>
          <p:nvPr/>
        </p:nvGrpSpPr>
        <p:grpSpPr bwMode="auto">
          <a:xfrm>
            <a:off x="228600" y="2362200"/>
            <a:ext cx="4217988" cy="2667000"/>
            <a:chOff x="304800" y="2743200"/>
            <a:chExt cx="4217989" cy="2667060"/>
          </a:xfrm>
        </p:grpSpPr>
        <p:sp>
          <p:nvSpPr>
            <p:cNvPr id="5149" name="Freeform 20"/>
            <p:cNvSpPr>
              <a:spLocks/>
            </p:cNvSpPr>
            <p:nvPr/>
          </p:nvSpPr>
          <p:spPr bwMode="auto">
            <a:xfrm>
              <a:off x="412805" y="3475810"/>
              <a:ext cx="1664886" cy="1501831"/>
            </a:xfrm>
            <a:custGeom>
              <a:avLst/>
              <a:gdLst>
                <a:gd name="T0" fmla="*/ 0 w 1325"/>
                <a:gd name="T1" fmla="*/ 2147483647 h 1155"/>
                <a:gd name="T2" fmla="*/ 2147483647 w 1325"/>
                <a:gd name="T3" fmla="*/ 2147483647 h 1155"/>
                <a:gd name="T4" fmla="*/ 2147483647 w 1325"/>
                <a:gd name="T5" fmla="*/ 2147483647 h 1155"/>
                <a:gd name="T6" fmla="*/ 2147483647 w 1325"/>
                <a:gd name="T7" fmla="*/ 2147483647 h 1155"/>
                <a:gd name="T8" fmla="*/ 2147483647 w 1325"/>
                <a:gd name="T9" fmla="*/ 2147483647 h 1155"/>
                <a:gd name="T10" fmla="*/ 2147483647 w 1325"/>
                <a:gd name="T11" fmla="*/ 2147483647 h 1155"/>
                <a:gd name="T12" fmla="*/ 2147483647 w 1325"/>
                <a:gd name="T13" fmla="*/ 0 h 1155"/>
                <a:gd name="T14" fmla="*/ 2147483647 w 1325"/>
                <a:gd name="T15" fmla="*/ 2147483647 h 1155"/>
                <a:gd name="T16" fmla="*/ 2147483647 w 1325"/>
                <a:gd name="T17" fmla="*/ 2147483647 h 1155"/>
                <a:gd name="T18" fmla="*/ 2147483647 w 1325"/>
                <a:gd name="T19" fmla="*/ 2147483647 h 11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25"/>
                <a:gd name="T31" fmla="*/ 0 h 1155"/>
                <a:gd name="T32" fmla="*/ 1325 w 1325"/>
                <a:gd name="T33" fmla="*/ 1155 h 11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25" h="1155">
                  <a:moveTo>
                    <a:pt x="0" y="1155"/>
                  </a:moveTo>
                  <a:cubicBezTo>
                    <a:pt x="56" y="1146"/>
                    <a:pt x="232" y="1124"/>
                    <a:pt x="337" y="1098"/>
                  </a:cubicBezTo>
                  <a:cubicBezTo>
                    <a:pt x="441" y="1074"/>
                    <a:pt x="538" y="1052"/>
                    <a:pt x="628" y="996"/>
                  </a:cubicBezTo>
                  <a:cubicBezTo>
                    <a:pt x="723" y="940"/>
                    <a:pt x="835" y="838"/>
                    <a:pt x="907" y="759"/>
                  </a:cubicBezTo>
                  <a:cubicBezTo>
                    <a:pt x="979" y="680"/>
                    <a:pt x="1016" y="605"/>
                    <a:pt x="1060" y="522"/>
                  </a:cubicBezTo>
                  <a:cubicBezTo>
                    <a:pt x="1104" y="439"/>
                    <a:pt x="1143" y="331"/>
                    <a:pt x="1174" y="261"/>
                  </a:cubicBezTo>
                  <a:cubicBezTo>
                    <a:pt x="1223" y="154"/>
                    <a:pt x="1234" y="123"/>
                    <a:pt x="1313" y="0"/>
                  </a:cubicBezTo>
                  <a:cubicBezTo>
                    <a:pt x="1324" y="87"/>
                    <a:pt x="1306" y="527"/>
                    <a:pt x="1315" y="622"/>
                  </a:cubicBezTo>
                  <a:cubicBezTo>
                    <a:pt x="1325" y="718"/>
                    <a:pt x="1309" y="542"/>
                    <a:pt x="1309" y="628"/>
                  </a:cubicBezTo>
                  <a:cubicBezTo>
                    <a:pt x="1309" y="714"/>
                    <a:pt x="1303" y="1061"/>
                    <a:pt x="1317" y="1139"/>
                  </a:cubicBezTo>
                </a:path>
              </a:pathLst>
            </a:custGeom>
            <a:solidFill>
              <a:srgbClr val="71ADDF">
                <a:alpha val="79999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5150" name="Line 6"/>
            <p:cNvSpPr>
              <a:spLocks noChangeShapeType="1"/>
            </p:cNvSpPr>
            <p:nvPr/>
          </p:nvSpPr>
          <p:spPr bwMode="auto">
            <a:xfrm>
              <a:off x="2286000" y="4605338"/>
              <a:ext cx="0" cy="92075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51" name="Text Box 7"/>
            <p:cNvSpPr txBox="1">
              <a:spLocks noChangeArrowheads="1"/>
            </p:cNvSpPr>
            <p:nvPr/>
          </p:nvSpPr>
          <p:spPr bwMode="auto">
            <a:xfrm>
              <a:off x="1896894" y="501015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5152" name="Line 8"/>
            <p:cNvSpPr>
              <a:spLocks noChangeShapeType="1"/>
            </p:cNvSpPr>
            <p:nvPr/>
          </p:nvSpPr>
          <p:spPr bwMode="auto">
            <a:xfrm>
              <a:off x="2057400" y="4913313"/>
              <a:ext cx="0" cy="142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53" name="Line 9"/>
            <p:cNvSpPr>
              <a:spLocks noChangeShapeType="1"/>
            </p:cNvSpPr>
            <p:nvPr/>
          </p:nvSpPr>
          <p:spPr bwMode="auto">
            <a:xfrm flipV="1">
              <a:off x="2057400" y="3505200"/>
              <a:ext cx="0" cy="1444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5154" name="Freeform 10"/>
            <p:cNvSpPr>
              <a:spLocks/>
            </p:cNvSpPr>
            <p:nvPr/>
          </p:nvSpPr>
          <p:spPr bwMode="auto">
            <a:xfrm>
              <a:off x="304800" y="4970463"/>
              <a:ext cx="3962401" cy="1588"/>
            </a:xfrm>
            <a:custGeom>
              <a:avLst/>
              <a:gdLst>
                <a:gd name="T0" fmla="*/ 0 w 3152"/>
                <a:gd name="T1" fmla="*/ 0 h 1"/>
                <a:gd name="T2" fmla="*/ 2147483647 w 3152"/>
                <a:gd name="T3" fmla="*/ 0 h 1"/>
                <a:gd name="T4" fmla="*/ 0 60000 65536"/>
                <a:gd name="T5" fmla="*/ 0 60000 65536"/>
                <a:gd name="T6" fmla="*/ 0 w 3152"/>
                <a:gd name="T7" fmla="*/ 0 h 1"/>
                <a:gd name="T8" fmla="*/ 3152 w 315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52" h="1">
                  <a:moveTo>
                    <a:pt x="0" y="0"/>
                  </a:moveTo>
                  <a:lnTo>
                    <a:pt x="3152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5155" name="Freeform 11"/>
            <p:cNvSpPr>
              <a:spLocks/>
            </p:cNvSpPr>
            <p:nvPr/>
          </p:nvSpPr>
          <p:spPr bwMode="auto">
            <a:xfrm>
              <a:off x="425450" y="3387725"/>
              <a:ext cx="3765551" cy="1577975"/>
            </a:xfrm>
            <a:custGeom>
              <a:avLst/>
              <a:gdLst>
                <a:gd name="T0" fmla="*/ 0 w 2996"/>
                <a:gd name="T1" fmla="*/ 2147483647 h 1213"/>
                <a:gd name="T2" fmla="*/ 2147483647 w 2996"/>
                <a:gd name="T3" fmla="*/ 2147483647 h 1213"/>
                <a:gd name="T4" fmla="*/ 2147483647 w 2996"/>
                <a:gd name="T5" fmla="*/ 2147483647 h 1213"/>
                <a:gd name="T6" fmla="*/ 2147483647 w 2996"/>
                <a:gd name="T7" fmla="*/ 2147483647 h 1213"/>
                <a:gd name="T8" fmla="*/ 2147483647 w 2996"/>
                <a:gd name="T9" fmla="*/ 2147483647 h 1213"/>
                <a:gd name="T10" fmla="*/ 2147483647 w 2996"/>
                <a:gd name="T11" fmla="*/ 2147483647 h 1213"/>
                <a:gd name="T12" fmla="*/ 2147483647 w 2996"/>
                <a:gd name="T13" fmla="*/ 2147483647 h 1213"/>
                <a:gd name="T14" fmla="*/ 2147483647 w 2996"/>
                <a:gd name="T15" fmla="*/ 2147483647 h 1213"/>
                <a:gd name="T16" fmla="*/ 2147483647 w 2996"/>
                <a:gd name="T17" fmla="*/ 2147483647 h 1213"/>
                <a:gd name="T18" fmla="*/ 2147483647 w 2996"/>
                <a:gd name="T19" fmla="*/ 2147483647 h 1213"/>
                <a:gd name="T20" fmla="*/ 2147483647 w 2996"/>
                <a:gd name="T21" fmla="*/ 2147483647 h 1213"/>
                <a:gd name="T22" fmla="*/ 2147483647 w 2996"/>
                <a:gd name="T23" fmla="*/ 2147483647 h 1213"/>
                <a:gd name="T24" fmla="*/ 2147483647 w 2996"/>
                <a:gd name="T25" fmla="*/ 2147483647 h 1213"/>
                <a:gd name="T26" fmla="*/ 2147483647 w 2996"/>
                <a:gd name="T27" fmla="*/ 2147483647 h 1213"/>
                <a:gd name="T28" fmla="*/ 2147483647 w 2996"/>
                <a:gd name="T29" fmla="*/ 2147483647 h 1213"/>
                <a:gd name="T30" fmla="*/ 2147483647 w 2996"/>
                <a:gd name="T31" fmla="*/ 2147483647 h 1213"/>
                <a:gd name="T32" fmla="*/ 2147483647 w 2996"/>
                <a:gd name="T33" fmla="*/ 2147483647 h 1213"/>
                <a:gd name="T34" fmla="*/ 2147483647 w 2996"/>
                <a:gd name="T35" fmla="*/ 2147483647 h 12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96"/>
                <a:gd name="T55" fmla="*/ 0 h 1213"/>
                <a:gd name="T56" fmla="*/ 2996 w 2996"/>
                <a:gd name="T57" fmla="*/ 1213 h 12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96" h="1213">
                  <a:moveTo>
                    <a:pt x="0" y="1213"/>
                  </a:moveTo>
                  <a:cubicBezTo>
                    <a:pt x="54" y="1205"/>
                    <a:pt x="222" y="1185"/>
                    <a:pt x="325" y="1159"/>
                  </a:cubicBezTo>
                  <a:cubicBezTo>
                    <a:pt x="429" y="1135"/>
                    <a:pt x="526" y="1113"/>
                    <a:pt x="616" y="1057"/>
                  </a:cubicBezTo>
                  <a:cubicBezTo>
                    <a:pt x="711" y="1001"/>
                    <a:pt x="823" y="899"/>
                    <a:pt x="895" y="820"/>
                  </a:cubicBezTo>
                  <a:cubicBezTo>
                    <a:pt x="967" y="741"/>
                    <a:pt x="1004" y="666"/>
                    <a:pt x="1048" y="583"/>
                  </a:cubicBezTo>
                  <a:cubicBezTo>
                    <a:pt x="1092" y="500"/>
                    <a:pt x="1130" y="392"/>
                    <a:pt x="1162" y="322"/>
                  </a:cubicBezTo>
                  <a:cubicBezTo>
                    <a:pt x="1194" y="252"/>
                    <a:pt x="1208" y="208"/>
                    <a:pt x="1237" y="163"/>
                  </a:cubicBezTo>
                  <a:cubicBezTo>
                    <a:pt x="1266" y="118"/>
                    <a:pt x="1296" y="76"/>
                    <a:pt x="1336" y="49"/>
                  </a:cubicBezTo>
                  <a:cubicBezTo>
                    <a:pt x="1376" y="22"/>
                    <a:pt x="1434" y="2"/>
                    <a:pt x="1480" y="1"/>
                  </a:cubicBezTo>
                  <a:cubicBezTo>
                    <a:pt x="1526" y="0"/>
                    <a:pt x="1575" y="18"/>
                    <a:pt x="1615" y="43"/>
                  </a:cubicBezTo>
                  <a:cubicBezTo>
                    <a:pt x="1655" y="68"/>
                    <a:pt x="1685" y="93"/>
                    <a:pt x="1720" y="154"/>
                  </a:cubicBezTo>
                  <a:cubicBezTo>
                    <a:pt x="1755" y="215"/>
                    <a:pt x="1798" y="346"/>
                    <a:pt x="1825" y="412"/>
                  </a:cubicBezTo>
                  <a:cubicBezTo>
                    <a:pt x="1852" y="478"/>
                    <a:pt x="1854" y="488"/>
                    <a:pt x="1885" y="550"/>
                  </a:cubicBezTo>
                  <a:cubicBezTo>
                    <a:pt x="1916" y="612"/>
                    <a:pt x="1966" y="717"/>
                    <a:pt x="2014" y="787"/>
                  </a:cubicBezTo>
                  <a:cubicBezTo>
                    <a:pt x="2062" y="857"/>
                    <a:pt x="2112" y="918"/>
                    <a:pt x="2176" y="969"/>
                  </a:cubicBezTo>
                  <a:cubicBezTo>
                    <a:pt x="2240" y="1020"/>
                    <a:pt x="2330" y="1062"/>
                    <a:pt x="2398" y="1093"/>
                  </a:cubicBezTo>
                  <a:cubicBezTo>
                    <a:pt x="2466" y="1124"/>
                    <a:pt x="2484" y="1134"/>
                    <a:pt x="2584" y="1153"/>
                  </a:cubicBezTo>
                  <a:cubicBezTo>
                    <a:pt x="2684" y="1172"/>
                    <a:pt x="2910" y="1194"/>
                    <a:pt x="2996" y="120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5156" name="Line 12"/>
            <p:cNvSpPr>
              <a:spLocks noChangeShapeType="1"/>
            </p:cNvSpPr>
            <p:nvPr/>
          </p:nvSpPr>
          <p:spPr bwMode="auto">
            <a:xfrm>
              <a:off x="2286000" y="3389313"/>
              <a:ext cx="0" cy="1560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5157" name="Text Box 13"/>
            <p:cNvSpPr txBox="1">
              <a:spLocks noChangeArrowheads="1"/>
            </p:cNvSpPr>
            <p:nvPr/>
          </p:nvSpPr>
          <p:spPr bwMode="auto">
            <a:xfrm>
              <a:off x="2085533" y="5010150"/>
              <a:ext cx="50526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000">
                  <a:latin typeface="Times New Roman" pitchFamily="18" charset="0"/>
                  <a:cs typeface="Times New Roman" pitchFamily="18" charset="0"/>
                </a:rPr>
                <a:t>2.4</a:t>
              </a: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5158" name="Line 14"/>
            <p:cNvSpPr>
              <a:spLocks noChangeShapeType="1"/>
            </p:cNvSpPr>
            <p:nvPr/>
          </p:nvSpPr>
          <p:spPr bwMode="auto">
            <a:xfrm>
              <a:off x="2286000" y="4913313"/>
              <a:ext cx="0" cy="142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159" name="Rectangle 15"/>
            <p:cNvSpPr>
              <a:spLocks noChangeArrowheads="1"/>
            </p:cNvSpPr>
            <p:nvPr/>
          </p:nvSpPr>
          <p:spPr bwMode="auto">
            <a:xfrm>
              <a:off x="381000" y="3733800"/>
              <a:ext cx="11945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i="1">
                  <a:latin typeface="Times New Roman" pitchFamily="18" charset="0"/>
                </a:rPr>
                <a:t>P</a:t>
              </a:r>
              <a:r>
                <a:rPr lang="en-US" altLang="en-US" sz="2400">
                  <a:latin typeface="Times New Roman" pitchFamily="18" charset="0"/>
                </a:rPr>
                <a:t>(</a:t>
              </a:r>
              <a:r>
                <a:rPr lang="en-US" altLang="en-US" sz="2400" i="1">
                  <a:latin typeface="Times New Roman" pitchFamily="18" charset="0"/>
                </a:rPr>
                <a:t>x</a:t>
              </a:r>
              <a:r>
                <a:rPr lang="en-US" altLang="en-US" sz="2400">
                  <a:latin typeface="Times New Roman" pitchFamily="18" charset="0"/>
                </a:rPr>
                <a:t> &lt; 2)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60" name="Rectangle 17"/>
            <p:cNvSpPr>
              <a:spLocks noChangeArrowheads="1"/>
            </p:cNvSpPr>
            <p:nvPr/>
          </p:nvSpPr>
          <p:spPr bwMode="auto">
            <a:xfrm>
              <a:off x="1066800" y="2743200"/>
              <a:ext cx="24384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altLang="en-US" sz="2400">
                  <a:latin typeface="Times New Roman" pitchFamily="18" charset="0"/>
                  <a:cs typeface="Times New Roman" pitchFamily="18" charset="0"/>
                </a:rPr>
                <a:t>μ</a:t>
              </a:r>
              <a:r>
                <a:rPr lang="en-US" altLang="en-US" sz="2400">
                  <a:latin typeface="Times New Roman" pitchFamily="18" charset="0"/>
                  <a:cs typeface="Times New Roman" pitchFamily="18" charset="0"/>
                </a:rPr>
                <a:t> = 2.4   </a:t>
              </a:r>
              <a:r>
                <a:rPr lang="el-GR" altLang="en-US" sz="2400"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US" altLang="en-US" sz="2400">
                  <a:latin typeface="Times New Roman" pitchFamily="18" charset="0"/>
                </a:rPr>
                <a:t> = 0.5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61" name="Rectangle 19"/>
            <p:cNvSpPr>
              <a:spLocks noChangeArrowheads="1"/>
            </p:cNvSpPr>
            <p:nvPr/>
          </p:nvSpPr>
          <p:spPr bwMode="auto">
            <a:xfrm>
              <a:off x="4229101" y="4768850"/>
              <a:ext cx="2936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162" name="Line 16"/>
            <p:cNvSpPr>
              <a:spLocks noChangeShapeType="1"/>
            </p:cNvSpPr>
            <p:nvPr/>
          </p:nvSpPr>
          <p:spPr bwMode="auto">
            <a:xfrm>
              <a:off x="1524000" y="4119563"/>
              <a:ext cx="4572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NZ"/>
            </a:p>
          </p:txBody>
        </p:sp>
      </p:grpSp>
      <p:graphicFrame>
        <p:nvGraphicFramePr>
          <p:cNvPr id="39" name="Object 2"/>
          <p:cNvGraphicFramePr>
            <a:graphicFrameLocks noChangeAspect="1"/>
          </p:cNvGraphicFramePr>
          <p:nvPr/>
        </p:nvGraphicFramePr>
        <p:xfrm>
          <a:off x="3171825" y="2886075"/>
          <a:ext cx="287655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4" imgW="1739880" imgH="393480" progId="Equation.DSMT4">
                  <p:embed/>
                </p:oleObj>
              </mc:Choice>
              <mc:Fallback>
                <p:oleObj name="Equation" r:id="rId4" imgW="17398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825" y="2886075"/>
                        <a:ext cx="2876550" cy="84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4740275" y="1905000"/>
            <a:ext cx="4403725" cy="3124200"/>
            <a:chOff x="4740274" y="1905000"/>
            <a:chExt cx="4403726" cy="3124268"/>
          </a:xfrm>
        </p:grpSpPr>
        <p:sp>
          <p:nvSpPr>
            <p:cNvPr id="5133" name="Freeform 20"/>
            <p:cNvSpPr>
              <a:spLocks/>
            </p:cNvSpPr>
            <p:nvPr/>
          </p:nvSpPr>
          <p:spPr bwMode="auto">
            <a:xfrm>
              <a:off x="4884544" y="3153565"/>
              <a:ext cx="1668656" cy="1440717"/>
            </a:xfrm>
            <a:custGeom>
              <a:avLst/>
              <a:gdLst>
                <a:gd name="T0" fmla="*/ 0 w 1328"/>
                <a:gd name="T1" fmla="*/ 2147483647 h 1108"/>
                <a:gd name="T2" fmla="*/ 2147483647 w 1328"/>
                <a:gd name="T3" fmla="*/ 2147483647 h 1108"/>
                <a:gd name="T4" fmla="*/ 2147483647 w 1328"/>
                <a:gd name="T5" fmla="*/ 2147483647 h 1108"/>
                <a:gd name="T6" fmla="*/ 2147483647 w 1328"/>
                <a:gd name="T7" fmla="*/ 2147483647 h 1108"/>
                <a:gd name="T8" fmla="*/ 2147483647 w 1328"/>
                <a:gd name="T9" fmla="*/ 2147483647 h 1108"/>
                <a:gd name="T10" fmla="*/ 2147483647 w 1328"/>
                <a:gd name="T11" fmla="*/ 2147483647 h 1108"/>
                <a:gd name="T12" fmla="*/ 2147483647 w 1328"/>
                <a:gd name="T13" fmla="*/ 0 h 1108"/>
                <a:gd name="T14" fmla="*/ 2147483647 w 1328"/>
                <a:gd name="T15" fmla="*/ 2147483647 h 1108"/>
                <a:gd name="T16" fmla="*/ 2147483647 w 1328"/>
                <a:gd name="T17" fmla="*/ 2147483647 h 11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28"/>
                <a:gd name="T28" fmla="*/ 0 h 1108"/>
                <a:gd name="T29" fmla="*/ 1328 w 1328"/>
                <a:gd name="T30" fmla="*/ 1108 h 110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28" h="1108">
                  <a:moveTo>
                    <a:pt x="0" y="1108"/>
                  </a:moveTo>
                  <a:cubicBezTo>
                    <a:pt x="56" y="1099"/>
                    <a:pt x="232" y="1077"/>
                    <a:pt x="337" y="1051"/>
                  </a:cubicBezTo>
                  <a:cubicBezTo>
                    <a:pt x="441" y="1027"/>
                    <a:pt x="538" y="1005"/>
                    <a:pt x="628" y="949"/>
                  </a:cubicBezTo>
                  <a:cubicBezTo>
                    <a:pt x="723" y="893"/>
                    <a:pt x="852" y="784"/>
                    <a:pt x="926" y="708"/>
                  </a:cubicBezTo>
                  <a:cubicBezTo>
                    <a:pt x="1000" y="633"/>
                    <a:pt x="1022" y="578"/>
                    <a:pt x="1071" y="496"/>
                  </a:cubicBezTo>
                  <a:cubicBezTo>
                    <a:pt x="1094" y="449"/>
                    <a:pt x="1157" y="303"/>
                    <a:pt x="1201" y="217"/>
                  </a:cubicBezTo>
                  <a:cubicBezTo>
                    <a:pt x="1250" y="110"/>
                    <a:pt x="1230" y="123"/>
                    <a:pt x="1309" y="0"/>
                  </a:cubicBezTo>
                  <a:cubicBezTo>
                    <a:pt x="1328" y="60"/>
                    <a:pt x="1314" y="393"/>
                    <a:pt x="1315" y="575"/>
                  </a:cubicBezTo>
                  <a:cubicBezTo>
                    <a:pt x="1316" y="757"/>
                    <a:pt x="1317" y="984"/>
                    <a:pt x="1317" y="1092"/>
                  </a:cubicBezTo>
                </a:path>
              </a:pathLst>
            </a:custGeom>
            <a:solidFill>
              <a:srgbClr val="71ADDF">
                <a:alpha val="79999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5134" name="Text Box 32"/>
            <p:cNvSpPr txBox="1">
              <a:spLocks noChangeArrowheads="1"/>
            </p:cNvSpPr>
            <p:nvPr/>
          </p:nvSpPr>
          <p:spPr bwMode="auto">
            <a:xfrm>
              <a:off x="4953000" y="1905000"/>
              <a:ext cx="3962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Times New Roman" pitchFamily="18" charset="0"/>
                </a:rPr>
                <a:t>Standard Normal Distribution</a:t>
              </a:r>
            </a:p>
          </p:txBody>
        </p:sp>
        <p:grpSp>
          <p:nvGrpSpPr>
            <p:cNvPr id="5135" name="Group 42"/>
            <p:cNvGrpSpPr>
              <a:grpSpLocks/>
            </p:cNvGrpSpPr>
            <p:nvPr/>
          </p:nvGrpSpPr>
          <p:grpSpPr bwMode="auto">
            <a:xfrm>
              <a:off x="4740274" y="2362200"/>
              <a:ext cx="4403726" cy="2667068"/>
              <a:chOff x="4724400" y="2743200"/>
              <a:chExt cx="4403726" cy="2667068"/>
            </a:xfrm>
          </p:grpSpPr>
          <p:sp>
            <p:nvSpPr>
              <p:cNvPr id="5137" name="Line 22"/>
              <p:cNvSpPr>
                <a:spLocks noChangeShapeType="1"/>
              </p:cNvSpPr>
              <p:nvPr/>
            </p:nvSpPr>
            <p:spPr bwMode="auto">
              <a:xfrm>
                <a:off x="6797675" y="4605338"/>
                <a:ext cx="0" cy="92075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38" name="Text Box 23"/>
              <p:cNvSpPr txBox="1">
                <a:spLocks noChangeArrowheads="1"/>
              </p:cNvSpPr>
              <p:nvPr/>
            </p:nvSpPr>
            <p:spPr bwMode="auto">
              <a:xfrm>
                <a:off x="6004179" y="5010150"/>
                <a:ext cx="718466" cy="400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000">
                    <a:latin typeface="Times New Roman" pitchFamily="18" charset="0"/>
                  </a:rPr>
                  <a:t>-0.80</a:t>
                </a:r>
              </a:p>
            </p:txBody>
          </p:sp>
          <p:sp>
            <p:nvSpPr>
              <p:cNvPr id="5139" name="Line 24"/>
              <p:cNvSpPr>
                <a:spLocks noChangeShapeType="1"/>
              </p:cNvSpPr>
              <p:nvPr/>
            </p:nvSpPr>
            <p:spPr bwMode="auto">
              <a:xfrm>
                <a:off x="6524325" y="4908979"/>
                <a:ext cx="0" cy="1428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40" name="Freeform 26"/>
              <p:cNvSpPr>
                <a:spLocks/>
              </p:cNvSpPr>
              <p:nvPr/>
            </p:nvSpPr>
            <p:spPr bwMode="auto">
              <a:xfrm>
                <a:off x="4724400" y="4970463"/>
                <a:ext cx="4146550" cy="1588"/>
              </a:xfrm>
              <a:custGeom>
                <a:avLst/>
                <a:gdLst>
                  <a:gd name="T0" fmla="*/ 0 w 3152"/>
                  <a:gd name="T1" fmla="*/ 0 h 1"/>
                  <a:gd name="T2" fmla="*/ 2147483647 w 3152"/>
                  <a:gd name="T3" fmla="*/ 0 h 1"/>
                  <a:gd name="T4" fmla="*/ 0 60000 65536"/>
                  <a:gd name="T5" fmla="*/ 0 60000 65536"/>
                  <a:gd name="T6" fmla="*/ 0 w 3152"/>
                  <a:gd name="T7" fmla="*/ 0 h 1"/>
                  <a:gd name="T8" fmla="*/ 3152 w 315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52" h="1">
                    <a:moveTo>
                      <a:pt x="0" y="0"/>
                    </a:moveTo>
                    <a:lnTo>
                      <a:pt x="3152" y="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5141" name="Freeform 27"/>
              <p:cNvSpPr>
                <a:spLocks/>
              </p:cNvSpPr>
              <p:nvPr/>
            </p:nvSpPr>
            <p:spPr bwMode="auto">
              <a:xfrm>
                <a:off x="4851400" y="3387725"/>
                <a:ext cx="3940175" cy="1577975"/>
              </a:xfrm>
              <a:custGeom>
                <a:avLst/>
                <a:gdLst>
                  <a:gd name="T0" fmla="*/ 0 w 2996"/>
                  <a:gd name="T1" fmla="*/ 2147483647 h 1213"/>
                  <a:gd name="T2" fmla="*/ 2147483647 w 2996"/>
                  <a:gd name="T3" fmla="*/ 2147483647 h 1213"/>
                  <a:gd name="T4" fmla="*/ 2147483647 w 2996"/>
                  <a:gd name="T5" fmla="*/ 2147483647 h 1213"/>
                  <a:gd name="T6" fmla="*/ 2147483647 w 2996"/>
                  <a:gd name="T7" fmla="*/ 2147483647 h 1213"/>
                  <a:gd name="T8" fmla="*/ 2147483647 w 2996"/>
                  <a:gd name="T9" fmla="*/ 2147483647 h 1213"/>
                  <a:gd name="T10" fmla="*/ 2147483647 w 2996"/>
                  <a:gd name="T11" fmla="*/ 2147483647 h 1213"/>
                  <a:gd name="T12" fmla="*/ 2147483647 w 2996"/>
                  <a:gd name="T13" fmla="*/ 2147483647 h 1213"/>
                  <a:gd name="T14" fmla="*/ 2147483647 w 2996"/>
                  <a:gd name="T15" fmla="*/ 2147483647 h 1213"/>
                  <a:gd name="T16" fmla="*/ 2147483647 w 2996"/>
                  <a:gd name="T17" fmla="*/ 2147483647 h 1213"/>
                  <a:gd name="T18" fmla="*/ 2147483647 w 2996"/>
                  <a:gd name="T19" fmla="*/ 2147483647 h 1213"/>
                  <a:gd name="T20" fmla="*/ 2147483647 w 2996"/>
                  <a:gd name="T21" fmla="*/ 2147483647 h 1213"/>
                  <a:gd name="T22" fmla="*/ 2147483647 w 2996"/>
                  <a:gd name="T23" fmla="*/ 2147483647 h 1213"/>
                  <a:gd name="T24" fmla="*/ 2147483647 w 2996"/>
                  <a:gd name="T25" fmla="*/ 2147483647 h 1213"/>
                  <a:gd name="T26" fmla="*/ 2147483647 w 2996"/>
                  <a:gd name="T27" fmla="*/ 2147483647 h 1213"/>
                  <a:gd name="T28" fmla="*/ 2147483647 w 2996"/>
                  <a:gd name="T29" fmla="*/ 2147483647 h 1213"/>
                  <a:gd name="T30" fmla="*/ 2147483647 w 2996"/>
                  <a:gd name="T31" fmla="*/ 2147483647 h 1213"/>
                  <a:gd name="T32" fmla="*/ 2147483647 w 2996"/>
                  <a:gd name="T33" fmla="*/ 2147483647 h 1213"/>
                  <a:gd name="T34" fmla="*/ 2147483647 w 2996"/>
                  <a:gd name="T35" fmla="*/ 2147483647 h 121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96"/>
                  <a:gd name="T55" fmla="*/ 0 h 1213"/>
                  <a:gd name="T56" fmla="*/ 2996 w 2996"/>
                  <a:gd name="T57" fmla="*/ 1213 h 121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96" h="1213">
                    <a:moveTo>
                      <a:pt x="0" y="1213"/>
                    </a:moveTo>
                    <a:cubicBezTo>
                      <a:pt x="54" y="1205"/>
                      <a:pt x="222" y="1185"/>
                      <a:pt x="325" y="1159"/>
                    </a:cubicBezTo>
                    <a:cubicBezTo>
                      <a:pt x="429" y="1135"/>
                      <a:pt x="526" y="1113"/>
                      <a:pt x="616" y="1057"/>
                    </a:cubicBezTo>
                    <a:cubicBezTo>
                      <a:pt x="711" y="1001"/>
                      <a:pt x="823" y="899"/>
                      <a:pt x="895" y="820"/>
                    </a:cubicBezTo>
                    <a:cubicBezTo>
                      <a:pt x="967" y="741"/>
                      <a:pt x="1004" y="666"/>
                      <a:pt x="1048" y="583"/>
                    </a:cubicBezTo>
                    <a:cubicBezTo>
                      <a:pt x="1092" y="500"/>
                      <a:pt x="1130" y="392"/>
                      <a:pt x="1162" y="322"/>
                    </a:cubicBezTo>
                    <a:cubicBezTo>
                      <a:pt x="1194" y="252"/>
                      <a:pt x="1208" y="208"/>
                      <a:pt x="1237" y="163"/>
                    </a:cubicBezTo>
                    <a:cubicBezTo>
                      <a:pt x="1266" y="118"/>
                      <a:pt x="1296" y="76"/>
                      <a:pt x="1336" y="49"/>
                    </a:cubicBezTo>
                    <a:cubicBezTo>
                      <a:pt x="1376" y="22"/>
                      <a:pt x="1434" y="2"/>
                      <a:pt x="1480" y="1"/>
                    </a:cubicBezTo>
                    <a:cubicBezTo>
                      <a:pt x="1526" y="0"/>
                      <a:pt x="1575" y="18"/>
                      <a:pt x="1615" y="43"/>
                    </a:cubicBezTo>
                    <a:cubicBezTo>
                      <a:pt x="1655" y="68"/>
                      <a:pt x="1685" y="93"/>
                      <a:pt x="1720" y="154"/>
                    </a:cubicBezTo>
                    <a:cubicBezTo>
                      <a:pt x="1755" y="215"/>
                      <a:pt x="1798" y="346"/>
                      <a:pt x="1825" y="412"/>
                    </a:cubicBezTo>
                    <a:cubicBezTo>
                      <a:pt x="1852" y="478"/>
                      <a:pt x="1854" y="488"/>
                      <a:pt x="1885" y="550"/>
                    </a:cubicBezTo>
                    <a:cubicBezTo>
                      <a:pt x="1916" y="612"/>
                      <a:pt x="1966" y="717"/>
                      <a:pt x="2014" y="787"/>
                    </a:cubicBezTo>
                    <a:cubicBezTo>
                      <a:pt x="2062" y="857"/>
                      <a:pt x="2112" y="918"/>
                      <a:pt x="2176" y="969"/>
                    </a:cubicBezTo>
                    <a:cubicBezTo>
                      <a:pt x="2240" y="1020"/>
                      <a:pt x="2330" y="1062"/>
                      <a:pt x="2398" y="1093"/>
                    </a:cubicBezTo>
                    <a:cubicBezTo>
                      <a:pt x="2466" y="1124"/>
                      <a:pt x="2484" y="1134"/>
                      <a:pt x="2584" y="1153"/>
                    </a:cubicBezTo>
                    <a:cubicBezTo>
                      <a:pt x="2684" y="1172"/>
                      <a:pt x="2910" y="1194"/>
                      <a:pt x="2996" y="1205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5142" name="Line 28"/>
              <p:cNvSpPr>
                <a:spLocks noChangeShapeType="1"/>
              </p:cNvSpPr>
              <p:nvPr/>
            </p:nvSpPr>
            <p:spPr bwMode="auto">
              <a:xfrm>
                <a:off x="6797675" y="3389313"/>
                <a:ext cx="0" cy="15605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NZ"/>
              </a:p>
            </p:txBody>
          </p:sp>
          <p:sp>
            <p:nvSpPr>
              <p:cNvPr id="5143" name="Text Box 29"/>
              <p:cNvSpPr txBox="1">
                <a:spLocks noChangeArrowheads="1"/>
              </p:cNvSpPr>
              <p:nvPr/>
            </p:nvSpPr>
            <p:spPr bwMode="auto">
              <a:xfrm>
                <a:off x="6617500" y="5010150"/>
                <a:ext cx="37702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00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en-US" sz="2000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5144" name="Line 30"/>
              <p:cNvSpPr>
                <a:spLocks noChangeShapeType="1"/>
              </p:cNvSpPr>
              <p:nvPr/>
            </p:nvSpPr>
            <p:spPr bwMode="auto">
              <a:xfrm>
                <a:off x="6797675" y="4913313"/>
                <a:ext cx="0" cy="1428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5145" name="Rectangle 31"/>
              <p:cNvSpPr>
                <a:spLocks noChangeArrowheads="1"/>
              </p:cNvSpPr>
              <p:nvPr/>
            </p:nvSpPr>
            <p:spPr bwMode="auto">
              <a:xfrm>
                <a:off x="6003926" y="2743200"/>
                <a:ext cx="16764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l-GR" altLang="en-US" sz="240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altLang="en-US" sz="2400">
                    <a:latin typeface="Times New Roman" pitchFamily="18" charset="0"/>
                    <a:cs typeface="Times New Roman" pitchFamily="18" charset="0"/>
                  </a:rPr>
                  <a:t> = 0  </a:t>
                </a:r>
                <a:r>
                  <a:rPr lang="el-GR" altLang="en-US" sz="2400">
                    <a:latin typeface="Times New Roman" pitchFamily="18" charset="0"/>
                    <a:cs typeface="Times New Roman" pitchFamily="18" charset="0"/>
                  </a:rPr>
                  <a:t>σ</a:t>
                </a:r>
                <a:r>
                  <a:rPr lang="en-US" altLang="en-US" sz="2400">
                    <a:latin typeface="Times New Roman" pitchFamily="18" charset="0"/>
                  </a:rPr>
                  <a:t> = 1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46" name="Rectangle 33"/>
              <p:cNvSpPr>
                <a:spLocks noChangeArrowheads="1"/>
              </p:cNvSpPr>
              <p:nvPr/>
            </p:nvSpPr>
            <p:spPr bwMode="auto">
              <a:xfrm>
                <a:off x="8843963" y="4762500"/>
                <a:ext cx="284163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i="1">
                    <a:latin typeface="Times New Roman" pitchFamily="18" charset="0"/>
                  </a:rPr>
                  <a:t>z</a:t>
                </a:r>
              </a:p>
            </p:txBody>
          </p:sp>
          <p:sp>
            <p:nvSpPr>
              <p:cNvPr id="5147" name="Rectangle 34"/>
              <p:cNvSpPr>
                <a:spLocks noChangeArrowheads="1"/>
              </p:cNvSpPr>
              <p:nvPr/>
            </p:nvSpPr>
            <p:spPr bwMode="auto">
              <a:xfrm>
                <a:off x="7070726" y="3352800"/>
                <a:ext cx="1717137" cy="4616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>
                    <a:latin typeface="Times New Roman" pitchFamily="18" charset="0"/>
                  </a:rPr>
                  <a:t>P</a:t>
                </a:r>
                <a:r>
                  <a:rPr lang="en-US" altLang="en-US" sz="2400">
                    <a:latin typeface="Times New Roman" pitchFamily="18" charset="0"/>
                  </a:rPr>
                  <a:t>(</a:t>
                </a:r>
                <a:r>
                  <a:rPr lang="en-US" altLang="en-US" sz="2400" i="1">
                    <a:latin typeface="Times New Roman" pitchFamily="18" charset="0"/>
                  </a:rPr>
                  <a:t>z</a:t>
                </a:r>
                <a:r>
                  <a:rPr lang="en-US" altLang="en-US" sz="2400">
                    <a:latin typeface="Times New Roman" pitchFamily="18" charset="0"/>
                  </a:rPr>
                  <a:t> &lt; -0.80)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48" name="Line 35"/>
              <p:cNvSpPr>
                <a:spLocks noChangeShapeType="1"/>
              </p:cNvSpPr>
              <p:nvPr/>
            </p:nvSpPr>
            <p:spPr bwMode="auto">
              <a:xfrm flipH="1">
                <a:off x="6384926" y="3733800"/>
                <a:ext cx="914400" cy="685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NZ"/>
              </a:p>
            </p:txBody>
          </p:sp>
        </p:grpSp>
        <p:sp>
          <p:nvSpPr>
            <p:cNvPr id="5136" name="Line 9"/>
            <p:cNvSpPr>
              <a:spLocks noChangeShapeType="1"/>
            </p:cNvSpPr>
            <p:nvPr/>
          </p:nvSpPr>
          <p:spPr bwMode="auto">
            <a:xfrm flipV="1">
              <a:off x="6540199" y="3167715"/>
              <a:ext cx="0" cy="1444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5105400" y="4038600"/>
            <a:ext cx="1905000" cy="461963"/>
            <a:chOff x="5105400" y="4038600"/>
            <a:chExt cx="1905000" cy="461665"/>
          </a:xfrm>
        </p:grpSpPr>
        <p:cxnSp>
          <p:nvCxnSpPr>
            <p:cNvPr id="41" name="Straight Arrow Connector 40"/>
            <p:cNvCxnSpPr/>
            <p:nvPr/>
          </p:nvCxnSpPr>
          <p:spPr>
            <a:xfrm rot="10800000">
              <a:off x="5105400" y="4419354"/>
              <a:ext cx="1447800" cy="15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5486400" y="4038600"/>
              <a:ext cx="1524000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chemeClr val="accent2"/>
                  </a:solidFill>
                  <a:latin typeface="+mn-lt"/>
                </a:rPr>
                <a:t>0.2119</a:t>
              </a:r>
            </a:p>
          </p:txBody>
        </p:sp>
      </p:grp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ACCFAC-F2F9-477E-B137-13F4BF0CE87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58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accent3"/>
                </a:solidFill>
              </a:rPr>
              <a:t>Example:  Finding Probabilities for Normal Distributions</a:t>
            </a:r>
          </a:p>
        </p:txBody>
      </p:sp>
      <p:sp>
        <p:nvSpPr>
          <p:cNvPr id="73731" name="Content Placeholder 3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004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mtClean="0"/>
              <a:t>A survey indicates that for each trip to the supermarket, a shopper spends an average of 45 minutes with a standard deviation of 12 minutes in the store. The length of time spent in the store is normally distributed and is represented by the variable </a:t>
            </a:r>
            <a:r>
              <a:rPr lang="en-US" i="1" smtClean="0"/>
              <a:t>x</a:t>
            </a:r>
            <a:r>
              <a:rPr lang="en-US" smtClean="0"/>
              <a:t>. A shopper enters the store. Find the probability that the shopper will be in the store for between 24 and 54 minutes.</a:t>
            </a:r>
          </a:p>
        </p:txBody>
      </p:sp>
      <p:pic>
        <p:nvPicPr>
          <p:cNvPr id="73732" name="Picture 6" descr="C:\Documents and Settings\Lyn\Local Settings\Temporary Internet Files\Content.IE5\O7HXM29P\MCj0250557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343400"/>
            <a:ext cx="1757363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29A5CB3-84D8-4BA3-ACC3-B84831D099D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 49"/>
          <p:cNvSpPr/>
          <p:nvPr/>
        </p:nvSpPr>
        <p:spPr>
          <a:xfrm>
            <a:off x="1443038" y="3233738"/>
            <a:ext cx="1314450" cy="1585912"/>
          </a:xfrm>
          <a:custGeom>
            <a:avLst/>
            <a:gdLst>
              <a:gd name="connsiteX0" fmla="*/ 4762 w 1314450"/>
              <a:gd name="connsiteY0" fmla="*/ 1581150 h 1585912"/>
              <a:gd name="connsiteX1" fmla="*/ 0 w 1314450"/>
              <a:gd name="connsiteY1" fmla="*/ 1290637 h 1585912"/>
              <a:gd name="connsiteX2" fmla="*/ 176212 w 1314450"/>
              <a:gd name="connsiteY2" fmla="*/ 1123950 h 1585912"/>
              <a:gd name="connsiteX3" fmla="*/ 304800 w 1314450"/>
              <a:gd name="connsiteY3" fmla="*/ 981075 h 1585912"/>
              <a:gd name="connsiteX4" fmla="*/ 433387 w 1314450"/>
              <a:gd name="connsiteY4" fmla="*/ 752475 h 1585912"/>
              <a:gd name="connsiteX5" fmla="*/ 566737 w 1314450"/>
              <a:gd name="connsiteY5" fmla="*/ 438150 h 1585912"/>
              <a:gd name="connsiteX6" fmla="*/ 661987 w 1314450"/>
              <a:gd name="connsiteY6" fmla="*/ 223837 h 1585912"/>
              <a:gd name="connsiteX7" fmla="*/ 776287 w 1314450"/>
              <a:gd name="connsiteY7" fmla="*/ 76200 h 1585912"/>
              <a:gd name="connsiteX8" fmla="*/ 919162 w 1314450"/>
              <a:gd name="connsiteY8" fmla="*/ 4762 h 1585912"/>
              <a:gd name="connsiteX9" fmla="*/ 1004887 w 1314450"/>
              <a:gd name="connsiteY9" fmla="*/ 0 h 1585912"/>
              <a:gd name="connsiteX10" fmla="*/ 1085850 w 1314450"/>
              <a:gd name="connsiteY10" fmla="*/ 23812 h 1585912"/>
              <a:gd name="connsiteX11" fmla="*/ 1143000 w 1314450"/>
              <a:gd name="connsiteY11" fmla="*/ 61912 h 1585912"/>
              <a:gd name="connsiteX12" fmla="*/ 1195387 w 1314450"/>
              <a:gd name="connsiteY12" fmla="*/ 109537 h 1585912"/>
              <a:gd name="connsiteX13" fmla="*/ 1252537 w 1314450"/>
              <a:gd name="connsiteY13" fmla="*/ 171450 h 1585912"/>
              <a:gd name="connsiteX14" fmla="*/ 1290637 w 1314450"/>
              <a:gd name="connsiteY14" fmla="*/ 238125 h 1585912"/>
              <a:gd name="connsiteX15" fmla="*/ 1300162 w 1314450"/>
              <a:gd name="connsiteY15" fmla="*/ 271462 h 1585912"/>
              <a:gd name="connsiteX16" fmla="*/ 1314450 w 1314450"/>
              <a:gd name="connsiteY16" fmla="*/ 1585912 h 1585912"/>
              <a:gd name="connsiteX17" fmla="*/ 4762 w 1314450"/>
              <a:gd name="connsiteY17" fmla="*/ 1581150 h 1585912"/>
              <a:gd name="connsiteX0" fmla="*/ 4762 w 1314450"/>
              <a:gd name="connsiteY0" fmla="*/ 1581150 h 1585912"/>
              <a:gd name="connsiteX1" fmla="*/ 0 w 1314450"/>
              <a:gd name="connsiteY1" fmla="*/ 1290637 h 1585912"/>
              <a:gd name="connsiteX2" fmla="*/ 176212 w 1314450"/>
              <a:gd name="connsiteY2" fmla="*/ 1123950 h 1585912"/>
              <a:gd name="connsiteX3" fmla="*/ 304800 w 1314450"/>
              <a:gd name="connsiteY3" fmla="*/ 981075 h 1585912"/>
              <a:gd name="connsiteX4" fmla="*/ 433387 w 1314450"/>
              <a:gd name="connsiteY4" fmla="*/ 752475 h 1585912"/>
              <a:gd name="connsiteX5" fmla="*/ 566737 w 1314450"/>
              <a:gd name="connsiteY5" fmla="*/ 438150 h 1585912"/>
              <a:gd name="connsiteX6" fmla="*/ 661987 w 1314450"/>
              <a:gd name="connsiteY6" fmla="*/ 223837 h 1585912"/>
              <a:gd name="connsiteX7" fmla="*/ 776287 w 1314450"/>
              <a:gd name="connsiteY7" fmla="*/ 76200 h 1585912"/>
              <a:gd name="connsiteX8" fmla="*/ 919162 w 1314450"/>
              <a:gd name="connsiteY8" fmla="*/ 4762 h 1585912"/>
              <a:gd name="connsiteX9" fmla="*/ 1004887 w 1314450"/>
              <a:gd name="connsiteY9" fmla="*/ 0 h 1585912"/>
              <a:gd name="connsiteX10" fmla="*/ 1085850 w 1314450"/>
              <a:gd name="connsiteY10" fmla="*/ 23812 h 1585912"/>
              <a:gd name="connsiteX11" fmla="*/ 1143000 w 1314450"/>
              <a:gd name="connsiteY11" fmla="*/ 61912 h 1585912"/>
              <a:gd name="connsiteX12" fmla="*/ 1195387 w 1314450"/>
              <a:gd name="connsiteY12" fmla="*/ 109537 h 1585912"/>
              <a:gd name="connsiteX13" fmla="*/ 1252537 w 1314450"/>
              <a:gd name="connsiteY13" fmla="*/ 171450 h 1585912"/>
              <a:gd name="connsiteX14" fmla="*/ 1290637 w 1314450"/>
              <a:gd name="connsiteY14" fmla="*/ 238125 h 1585912"/>
              <a:gd name="connsiteX15" fmla="*/ 1300162 w 1314450"/>
              <a:gd name="connsiteY15" fmla="*/ 271462 h 1585912"/>
              <a:gd name="connsiteX16" fmla="*/ 1314450 w 1314450"/>
              <a:gd name="connsiteY16" fmla="*/ 1585912 h 1585912"/>
              <a:gd name="connsiteX17" fmla="*/ 4762 w 1314450"/>
              <a:gd name="connsiteY17" fmla="*/ 1581150 h 1585912"/>
              <a:gd name="connsiteX0" fmla="*/ 4762 w 1314450"/>
              <a:gd name="connsiteY0" fmla="*/ 1581150 h 1585912"/>
              <a:gd name="connsiteX1" fmla="*/ 0 w 1314450"/>
              <a:gd name="connsiteY1" fmla="*/ 1290637 h 1585912"/>
              <a:gd name="connsiteX2" fmla="*/ 176212 w 1314450"/>
              <a:gd name="connsiteY2" fmla="*/ 1123950 h 1585912"/>
              <a:gd name="connsiteX3" fmla="*/ 304800 w 1314450"/>
              <a:gd name="connsiteY3" fmla="*/ 981075 h 1585912"/>
              <a:gd name="connsiteX4" fmla="*/ 433387 w 1314450"/>
              <a:gd name="connsiteY4" fmla="*/ 752475 h 1585912"/>
              <a:gd name="connsiteX5" fmla="*/ 566737 w 1314450"/>
              <a:gd name="connsiteY5" fmla="*/ 438150 h 1585912"/>
              <a:gd name="connsiteX6" fmla="*/ 661987 w 1314450"/>
              <a:gd name="connsiteY6" fmla="*/ 223837 h 1585912"/>
              <a:gd name="connsiteX7" fmla="*/ 776287 w 1314450"/>
              <a:gd name="connsiteY7" fmla="*/ 76200 h 1585912"/>
              <a:gd name="connsiteX8" fmla="*/ 919162 w 1314450"/>
              <a:gd name="connsiteY8" fmla="*/ 4762 h 1585912"/>
              <a:gd name="connsiteX9" fmla="*/ 1004887 w 1314450"/>
              <a:gd name="connsiteY9" fmla="*/ 0 h 1585912"/>
              <a:gd name="connsiteX10" fmla="*/ 1085850 w 1314450"/>
              <a:gd name="connsiteY10" fmla="*/ 23812 h 1585912"/>
              <a:gd name="connsiteX11" fmla="*/ 1143000 w 1314450"/>
              <a:gd name="connsiteY11" fmla="*/ 61912 h 1585912"/>
              <a:gd name="connsiteX12" fmla="*/ 1195387 w 1314450"/>
              <a:gd name="connsiteY12" fmla="*/ 109537 h 1585912"/>
              <a:gd name="connsiteX13" fmla="*/ 1252537 w 1314450"/>
              <a:gd name="connsiteY13" fmla="*/ 171450 h 1585912"/>
              <a:gd name="connsiteX14" fmla="*/ 1290637 w 1314450"/>
              <a:gd name="connsiteY14" fmla="*/ 238125 h 1585912"/>
              <a:gd name="connsiteX15" fmla="*/ 1300162 w 1314450"/>
              <a:gd name="connsiteY15" fmla="*/ 271462 h 1585912"/>
              <a:gd name="connsiteX16" fmla="*/ 1314450 w 1314450"/>
              <a:gd name="connsiteY16" fmla="*/ 1585912 h 1585912"/>
              <a:gd name="connsiteX17" fmla="*/ 4762 w 1314450"/>
              <a:gd name="connsiteY17" fmla="*/ 1581150 h 1585912"/>
              <a:gd name="connsiteX0" fmla="*/ 4762 w 1314450"/>
              <a:gd name="connsiteY0" fmla="*/ 1581150 h 1585912"/>
              <a:gd name="connsiteX1" fmla="*/ 0 w 1314450"/>
              <a:gd name="connsiteY1" fmla="*/ 1290637 h 1585912"/>
              <a:gd name="connsiteX2" fmla="*/ 176212 w 1314450"/>
              <a:gd name="connsiteY2" fmla="*/ 1123950 h 1585912"/>
              <a:gd name="connsiteX3" fmla="*/ 304800 w 1314450"/>
              <a:gd name="connsiteY3" fmla="*/ 981075 h 1585912"/>
              <a:gd name="connsiteX4" fmla="*/ 433387 w 1314450"/>
              <a:gd name="connsiteY4" fmla="*/ 752475 h 1585912"/>
              <a:gd name="connsiteX5" fmla="*/ 566737 w 1314450"/>
              <a:gd name="connsiteY5" fmla="*/ 438150 h 1585912"/>
              <a:gd name="connsiteX6" fmla="*/ 661987 w 1314450"/>
              <a:gd name="connsiteY6" fmla="*/ 223837 h 1585912"/>
              <a:gd name="connsiteX7" fmla="*/ 776287 w 1314450"/>
              <a:gd name="connsiteY7" fmla="*/ 76200 h 1585912"/>
              <a:gd name="connsiteX8" fmla="*/ 919162 w 1314450"/>
              <a:gd name="connsiteY8" fmla="*/ 4762 h 1585912"/>
              <a:gd name="connsiteX9" fmla="*/ 1004887 w 1314450"/>
              <a:gd name="connsiteY9" fmla="*/ 0 h 1585912"/>
              <a:gd name="connsiteX10" fmla="*/ 1085850 w 1314450"/>
              <a:gd name="connsiteY10" fmla="*/ 23812 h 1585912"/>
              <a:gd name="connsiteX11" fmla="*/ 1143000 w 1314450"/>
              <a:gd name="connsiteY11" fmla="*/ 61912 h 1585912"/>
              <a:gd name="connsiteX12" fmla="*/ 1195387 w 1314450"/>
              <a:gd name="connsiteY12" fmla="*/ 109537 h 1585912"/>
              <a:gd name="connsiteX13" fmla="*/ 1252537 w 1314450"/>
              <a:gd name="connsiteY13" fmla="*/ 171450 h 1585912"/>
              <a:gd name="connsiteX14" fmla="*/ 1290637 w 1314450"/>
              <a:gd name="connsiteY14" fmla="*/ 238125 h 1585912"/>
              <a:gd name="connsiteX15" fmla="*/ 1300162 w 1314450"/>
              <a:gd name="connsiteY15" fmla="*/ 271462 h 1585912"/>
              <a:gd name="connsiteX16" fmla="*/ 1314450 w 1314450"/>
              <a:gd name="connsiteY16" fmla="*/ 1585912 h 1585912"/>
              <a:gd name="connsiteX17" fmla="*/ 4762 w 1314450"/>
              <a:gd name="connsiteY17" fmla="*/ 1581150 h 1585912"/>
              <a:gd name="connsiteX0" fmla="*/ 4762 w 1314450"/>
              <a:gd name="connsiteY0" fmla="*/ 1581150 h 1585912"/>
              <a:gd name="connsiteX1" fmla="*/ 0 w 1314450"/>
              <a:gd name="connsiteY1" fmla="*/ 1290637 h 1585912"/>
              <a:gd name="connsiteX2" fmla="*/ 176212 w 1314450"/>
              <a:gd name="connsiteY2" fmla="*/ 1123950 h 1585912"/>
              <a:gd name="connsiteX3" fmla="*/ 304800 w 1314450"/>
              <a:gd name="connsiteY3" fmla="*/ 981075 h 1585912"/>
              <a:gd name="connsiteX4" fmla="*/ 433387 w 1314450"/>
              <a:gd name="connsiteY4" fmla="*/ 752475 h 1585912"/>
              <a:gd name="connsiteX5" fmla="*/ 566737 w 1314450"/>
              <a:gd name="connsiteY5" fmla="*/ 438150 h 1585912"/>
              <a:gd name="connsiteX6" fmla="*/ 661987 w 1314450"/>
              <a:gd name="connsiteY6" fmla="*/ 223837 h 1585912"/>
              <a:gd name="connsiteX7" fmla="*/ 776287 w 1314450"/>
              <a:gd name="connsiteY7" fmla="*/ 76200 h 1585912"/>
              <a:gd name="connsiteX8" fmla="*/ 919162 w 1314450"/>
              <a:gd name="connsiteY8" fmla="*/ 4762 h 1585912"/>
              <a:gd name="connsiteX9" fmla="*/ 1004887 w 1314450"/>
              <a:gd name="connsiteY9" fmla="*/ 0 h 1585912"/>
              <a:gd name="connsiteX10" fmla="*/ 1085850 w 1314450"/>
              <a:gd name="connsiteY10" fmla="*/ 23812 h 1585912"/>
              <a:gd name="connsiteX11" fmla="*/ 1143000 w 1314450"/>
              <a:gd name="connsiteY11" fmla="*/ 61912 h 1585912"/>
              <a:gd name="connsiteX12" fmla="*/ 1195387 w 1314450"/>
              <a:gd name="connsiteY12" fmla="*/ 109537 h 1585912"/>
              <a:gd name="connsiteX13" fmla="*/ 1252537 w 1314450"/>
              <a:gd name="connsiteY13" fmla="*/ 171450 h 1585912"/>
              <a:gd name="connsiteX14" fmla="*/ 1290637 w 1314450"/>
              <a:gd name="connsiteY14" fmla="*/ 238125 h 1585912"/>
              <a:gd name="connsiteX15" fmla="*/ 1300162 w 1314450"/>
              <a:gd name="connsiteY15" fmla="*/ 271462 h 1585912"/>
              <a:gd name="connsiteX16" fmla="*/ 1314450 w 1314450"/>
              <a:gd name="connsiteY16" fmla="*/ 1585912 h 1585912"/>
              <a:gd name="connsiteX17" fmla="*/ 4762 w 1314450"/>
              <a:gd name="connsiteY17" fmla="*/ 1581150 h 1585912"/>
              <a:gd name="connsiteX0" fmla="*/ 4762 w 1314450"/>
              <a:gd name="connsiteY0" fmla="*/ 1581150 h 1585912"/>
              <a:gd name="connsiteX1" fmla="*/ 0 w 1314450"/>
              <a:gd name="connsiteY1" fmla="*/ 1290637 h 1585912"/>
              <a:gd name="connsiteX2" fmla="*/ 176212 w 1314450"/>
              <a:gd name="connsiteY2" fmla="*/ 1123950 h 1585912"/>
              <a:gd name="connsiteX3" fmla="*/ 304800 w 1314450"/>
              <a:gd name="connsiteY3" fmla="*/ 981075 h 1585912"/>
              <a:gd name="connsiteX4" fmla="*/ 433387 w 1314450"/>
              <a:gd name="connsiteY4" fmla="*/ 752475 h 1585912"/>
              <a:gd name="connsiteX5" fmla="*/ 566737 w 1314450"/>
              <a:gd name="connsiteY5" fmla="*/ 438150 h 1585912"/>
              <a:gd name="connsiteX6" fmla="*/ 661987 w 1314450"/>
              <a:gd name="connsiteY6" fmla="*/ 223837 h 1585912"/>
              <a:gd name="connsiteX7" fmla="*/ 776287 w 1314450"/>
              <a:gd name="connsiteY7" fmla="*/ 76200 h 1585912"/>
              <a:gd name="connsiteX8" fmla="*/ 919162 w 1314450"/>
              <a:gd name="connsiteY8" fmla="*/ 4762 h 1585912"/>
              <a:gd name="connsiteX9" fmla="*/ 1004887 w 1314450"/>
              <a:gd name="connsiteY9" fmla="*/ 0 h 1585912"/>
              <a:gd name="connsiteX10" fmla="*/ 1085850 w 1314450"/>
              <a:gd name="connsiteY10" fmla="*/ 23812 h 1585912"/>
              <a:gd name="connsiteX11" fmla="*/ 1143000 w 1314450"/>
              <a:gd name="connsiteY11" fmla="*/ 61912 h 1585912"/>
              <a:gd name="connsiteX12" fmla="*/ 1195387 w 1314450"/>
              <a:gd name="connsiteY12" fmla="*/ 109537 h 1585912"/>
              <a:gd name="connsiteX13" fmla="*/ 1252537 w 1314450"/>
              <a:gd name="connsiteY13" fmla="*/ 171450 h 1585912"/>
              <a:gd name="connsiteX14" fmla="*/ 1290637 w 1314450"/>
              <a:gd name="connsiteY14" fmla="*/ 238125 h 1585912"/>
              <a:gd name="connsiteX15" fmla="*/ 1300162 w 1314450"/>
              <a:gd name="connsiteY15" fmla="*/ 271462 h 1585912"/>
              <a:gd name="connsiteX16" fmla="*/ 1314450 w 1314450"/>
              <a:gd name="connsiteY16" fmla="*/ 1585912 h 1585912"/>
              <a:gd name="connsiteX17" fmla="*/ 4762 w 1314450"/>
              <a:gd name="connsiteY17" fmla="*/ 1581150 h 1585912"/>
              <a:gd name="connsiteX0" fmla="*/ 4762 w 1314450"/>
              <a:gd name="connsiteY0" fmla="*/ 1581150 h 1585912"/>
              <a:gd name="connsiteX1" fmla="*/ 0 w 1314450"/>
              <a:gd name="connsiteY1" fmla="*/ 1290637 h 1585912"/>
              <a:gd name="connsiteX2" fmla="*/ 176212 w 1314450"/>
              <a:gd name="connsiteY2" fmla="*/ 1123950 h 1585912"/>
              <a:gd name="connsiteX3" fmla="*/ 304800 w 1314450"/>
              <a:gd name="connsiteY3" fmla="*/ 981075 h 1585912"/>
              <a:gd name="connsiteX4" fmla="*/ 433387 w 1314450"/>
              <a:gd name="connsiteY4" fmla="*/ 752475 h 1585912"/>
              <a:gd name="connsiteX5" fmla="*/ 566737 w 1314450"/>
              <a:gd name="connsiteY5" fmla="*/ 438150 h 1585912"/>
              <a:gd name="connsiteX6" fmla="*/ 661987 w 1314450"/>
              <a:gd name="connsiteY6" fmla="*/ 223837 h 1585912"/>
              <a:gd name="connsiteX7" fmla="*/ 776287 w 1314450"/>
              <a:gd name="connsiteY7" fmla="*/ 76200 h 1585912"/>
              <a:gd name="connsiteX8" fmla="*/ 919162 w 1314450"/>
              <a:gd name="connsiteY8" fmla="*/ 4762 h 1585912"/>
              <a:gd name="connsiteX9" fmla="*/ 1004887 w 1314450"/>
              <a:gd name="connsiteY9" fmla="*/ 0 h 1585912"/>
              <a:gd name="connsiteX10" fmla="*/ 1085850 w 1314450"/>
              <a:gd name="connsiteY10" fmla="*/ 23812 h 1585912"/>
              <a:gd name="connsiteX11" fmla="*/ 1143000 w 1314450"/>
              <a:gd name="connsiteY11" fmla="*/ 61912 h 1585912"/>
              <a:gd name="connsiteX12" fmla="*/ 1195387 w 1314450"/>
              <a:gd name="connsiteY12" fmla="*/ 109537 h 1585912"/>
              <a:gd name="connsiteX13" fmla="*/ 1252537 w 1314450"/>
              <a:gd name="connsiteY13" fmla="*/ 171450 h 1585912"/>
              <a:gd name="connsiteX14" fmla="*/ 1290637 w 1314450"/>
              <a:gd name="connsiteY14" fmla="*/ 238125 h 1585912"/>
              <a:gd name="connsiteX15" fmla="*/ 1300162 w 1314450"/>
              <a:gd name="connsiteY15" fmla="*/ 271462 h 1585912"/>
              <a:gd name="connsiteX16" fmla="*/ 1314450 w 1314450"/>
              <a:gd name="connsiteY16" fmla="*/ 1585912 h 1585912"/>
              <a:gd name="connsiteX17" fmla="*/ 4762 w 1314450"/>
              <a:gd name="connsiteY17" fmla="*/ 1581150 h 1585912"/>
              <a:gd name="connsiteX0" fmla="*/ 4762 w 1314450"/>
              <a:gd name="connsiteY0" fmla="*/ 1581150 h 1585912"/>
              <a:gd name="connsiteX1" fmla="*/ 0 w 1314450"/>
              <a:gd name="connsiteY1" fmla="*/ 1290637 h 1585912"/>
              <a:gd name="connsiteX2" fmla="*/ 176212 w 1314450"/>
              <a:gd name="connsiteY2" fmla="*/ 1123950 h 1585912"/>
              <a:gd name="connsiteX3" fmla="*/ 304800 w 1314450"/>
              <a:gd name="connsiteY3" fmla="*/ 981075 h 1585912"/>
              <a:gd name="connsiteX4" fmla="*/ 433387 w 1314450"/>
              <a:gd name="connsiteY4" fmla="*/ 752475 h 1585912"/>
              <a:gd name="connsiteX5" fmla="*/ 566737 w 1314450"/>
              <a:gd name="connsiteY5" fmla="*/ 438150 h 1585912"/>
              <a:gd name="connsiteX6" fmla="*/ 661987 w 1314450"/>
              <a:gd name="connsiteY6" fmla="*/ 223837 h 1585912"/>
              <a:gd name="connsiteX7" fmla="*/ 776287 w 1314450"/>
              <a:gd name="connsiteY7" fmla="*/ 76200 h 1585912"/>
              <a:gd name="connsiteX8" fmla="*/ 919162 w 1314450"/>
              <a:gd name="connsiteY8" fmla="*/ 4762 h 1585912"/>
              <a:gd name="connsiteX9" fmla="*/ 1004887 w 1314450"/>
              <a:gd name="connsiteY9" fmla="*/ 0 h 1585912"/>
              <a:gd name="connsiteX10" fmla="*/ 1085850 w 1314450"/>
              <a:gd name="connsiteY10" fmla="*/ 23812 h 1585912"/>
              <a:gd name="connsiteX11" fmla="*/ 1143000 w 1314450"/>
              <a:gd name="connsiteY11" fmla="*/ 61912 h 1585912"/>
              <a:gd name="connsiteX12" fmla="*/ 1195387 w 1314450"/>
              <a:gd name="connsiteY12" fmla="*/ 109537 h 1585912"/>
              <a:gd name="connsiteX13" fmla="*/ 1252537 w 1314450"/>
              <a:gd name="connsiteY13" fmla="*/ 171450 h 1585912"/>
              <a:gd name="connsiteX14" fmla="*/ 1290637 w 1314450"/>
              <a:gd name="connsiteY14" fmla="*/ 238125 h 1585912"/>
              <a:gd name="connsiteX15" fmla="*/ 1300162 w 1314450"/>
              <a:gd name="connsiteY15" fmla="*/ 271462 h 1585912"/>
              <a:gd name="connsiteX16" fmla="*/ 1314450 w 1314450"/>
              <a:gd name="connsiteY16" fmla="*/ 1585912 h 1585912"/>
              <a:gd name="connsiteX17" fmla="*/ 4762 w 1314450"/>
              <a:gd name="connsiteY17" fmla="*/ 1581150 h 158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14450" h="1585912">
                <a:moveTo>
                  <a:pt x="4762" y="1581150"/>
                </a:moveTo>
                <a:cubicBezTo>
                  <a:pt x="3175" y="1484312"/>
                  <a:pt x="1587" y="1387475"/>
                  <a:pt x="0" y="1290637"/>
                </a:cubicBezTo>
                <a:cubicBezTo>
                  <a:pt x="177381" y="1127638"/>
                  <a:pt x="80963" y="1241821"/>
                  <a:pt x="176212" y="1123950"/>
                </a:cubicBezTo>
                <a:lnTo>
                  <a:pt x="304800" y="981075"/>
                </a:lnTo>
                <a:lnTo>
                  <a:pt x="433387" y="752475"/>
                </a:lnTo>
                <a:lnTo>
                  <a:pt x="566737" y="438150"/>
                </a:lnTo>
                <a:lnTo>
                  <a:pt x="661987" y="223837"/>
                </a:lnTo>
                <a:cubicBezTo>
                  <a:pt x="700087" y="174625"/>
                  <a:pt x="647700" y="196850"/>
                  <a:pt x="776287" y="76200"/>
                </a:cubicBezTo>
                <a:cubicBezTo>
                  <a:pt x="847725" y="14287"/>
                  <a:pt x="871537" y="28575"/>
                  <a:pt x="919162" y="4762"/>
                </a:cubicBezTo>
                <a:lnTo>
                  <a:pt x="1004887" y="0"/>
                </a:lnTo>
                <a:lnTo>
                  <a:pt x="1085850" y="23812"/>
                </a:lnTo>
                <a:lnTo>
                  <a:pt x="1143000" y="61912"/>
                </a:lnTo>
                <a:cubicBezTo>
                  <a:pt x="1160462" y="77787"/>
                  <a:pt x="1144588" y="46037"/>
                  <a:pt x="1195387" y="109537"/>
                </a:cubicBezTo>
                <a:cubicBezTo>
                  <a:pt x="1253570" y="177417"/>
                  <a:pt x="1214438" y="110235"/>
                  <a:pt x="1252537" y="171450"/>
                </a:cubicBezTo>
                <a:lnTo>
                  <a:pt x="1290637" y="238125"/>
                </a:lnTo>
                <a:lnTo>
                  <a:pt x="1300162" y="271462"/>
                </a:lnTo>
                <a:lnTo>
                  <a:pt x="1314450" y="1585912"/>
                </a:lnTo>
                <a:lnTo>
                  <a:pt x="4762" y="1581150"/>
                </a:lnTo>
                <a:close/>
              </a:path>
            </a:pathLst>
          </a:custGeom>
          <a:solidFill>
            <a:srgbClr val="71ADD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accent3"/>
                </a:solidFill>
              </a:rPr>
              <a:t>Solution:  Finding Probabilities for Normal Distributions</a:t>
            </a:r>
            <a:endParaRPr lang="en-US" altLang="en-US" dirty="0" smtClean="0"/>
          </a:p>
        </p:txBody>
      </p:sp>
      <p:sp>
        <p:nvSpPr>
          <p:cNvPr id="713732" name="Rectangle 4"/>
          <p:cNvSpPr>
            <a:spLocks noChangeArrowheads="1"/>
          </p:cNvSpPr>
          <p:nvPr/>
        </p:nvSpPr>
        <p:spPr bwMode="auto">
          <a:xfrm>
            <a:off x="762000" y="5572125"/>
            <a:ext cx="7239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i="1">
                <a:latin typeface="Times New Roman" pitchFamily="18" charset="0"/>
              </a:rPr>
              <a:t>P</a:t>
            </a:r>
            <a:r>
              <a:rPr lang="en-US" altLang="en-US" sz="2800">
                <a:latin typeface="Times New Roman" pitchFamily="18" charset="0"/>
              </a:rPr>
              <a:t>(24 &lt; </a:t>
            </a:r>
            <a:r>
              <a:rPr lang="en-US" altLang="en-US" sz="2800" i="1">
                <a:latin typeface="Times New Roman" pitchFamily="18" charset="0"/>
              </a:rPr>
              <a:t>x</a:t>
            </a:r>
            <a:r>
              <a:rPr lang="en-US" altLang="en-US" sz="2800">
                <a:latin typeface="Times New Roman" pitchFamily="18" charset="0"/>
              </a:rPr>
              <a:t> &lt; 54) = </a:t>
            </a:r>
            <a:r>
              <a:rPr lang="en-US" altLang="en-US" sz="2800" i="1">
                <a:latin typeface="Times New Roman" pitchFamily="18" charset="0"/>
              </a:rPr>
              <a:t>P</a:t>
            </a:r>
            <a:r>
              <a:rPr lang="en-US" altLang="en-US" sz="2800">
                <a:latin typeface="Times New Roman" pitchFamily="18" charset="0"/>
              </a:rPr>
              <a:t>(-1.75 &lt; </a:t>
            </a:r>
            <a:r>
              <a:rPr lang="en-US" altLang="en-US" sz="2800" i="1">
                <a:latin typeface="Times New Roman" pitchFamily="18" charset="0"/>
              </a:rPr>
              <a:t>z &lt;</a:t>
            </a:r>
            <a:r>
              <a:rPr lang="en-US" altLang="en-US" sz="2800">
                <a:latin typeface="Times New Roman" pitchFamily="18" charset="0"/>
              </a:rPr>
              <a:t> 0.75) </a:t>
            </a:r>
          </a:p>
          <a:p>
            <a:r>
              <a:rPr lang="en-US" altLang="en-US" sz="2800">
                <a:latin typeface="Times New Roman" pitchFamily="18" charset="0"/>
              </a:rPr>
              <a:t>		    = 0.7734 – 0.0401 = </a:t>
            </a:r>
            <a:r>
              <a:rPr lang="en-US" altLang="en-US" sz="2800" b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0.7333</a:t>
            </a:r>
            <a:r>
              <a:rPr lang="en-US" altLang="en-US" sz="2800" b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endParaRPr lang="en-US" sz="28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graphicFrame>
        <p:nvGraphicFramePr>
          <p:cNvPr id="713733" name="Object 5"/>
          <p:cNvGraphicFramePr>
            <a:graphicFrameLocks noChangeAspect="1"/>
          </p:cNvGraphicFramePr>
          <p:nvPr/>
        </p:nvGraphicFramePr>
        <p:xfrm>
          <a:off x="3092450" y="2590800"/>
          <a:ext cx="2849563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4" imgW="1701720" imgH="355320" progId="Equation.DSMT4">
                  <p:embed/>
                </p:oleObj>
              </mc:Choice>
              <mc:Fallback>
                <p:oleObj name="Equation" r:id="rId4" imgW="1701720" imgH="355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2450" y="2590800"/>
                        <a:ext cx="2849563" cy="59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52400" y="3235325"/>
            <a:ext cx="4495800" cy="2022475"/>
            <a:chOff x="479" y="2017"/>
            <a:chExt cx="2832" cy="1274"/>
          </a:xfrm>
        </p:grpSpPr>
        <p:sp>
          <p:nvSpPr>
            <p:cNvPr id="6184" name="Text Box 27"/>
            <p:cNvSpPr txBox="1">
              <a:spLocks noChangeArrowheads="1"/>
            </p:cNvSpPr>
            <p:nvPr/>
          </p:nvSpPr>
          <p:spPr bwMode="auto">
            <a:xfrm>
              <a:off x="1161" y="3039"/>
              <a:ext cx="27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000">
                  <a:latin typeface="Times New Roman" pitchFamily="18" charset="0"/>
                </a:rPr>
                <a:t>24</a:t>
              </a:r>
            </a:p>
          </p:txBody>
        </p:sp>
        <p:grpSp>
          <p:nvGrpSpPr>
            <p:cNvPr id="6185" name="Group 32"/>
            <p:cNvGrpSpPr>
              <a:grpSpLocks/>
            </p:cNvGrpSpPr>
            <p:nvPr/>
          </p:nvGrpSpPr>
          <p:grpSpPr bwMode="auto">
            <a:xfrm>
              <a:off x="479" y="2017"/>
              <a:ext cx="2832" cy="1274"/>
              <a:chOff x="479" y="2017"/>
              <a:chExt cx="2832" cy="1274"/>
            </a:xfrm>
          </p:grpSpPr>
          <p:sp>
            <p:nvSpPr>
              <p:cNvPr id="6186" name="Line 34"/>
              <p:cNvSpPr>
                <a:spLocks noChangeShapeType="1"/>
              </p:cNvSpPr>
              <p:nvPr/>
            </p:nvSpPr>
            <p:spPr bwMode="auto">
              <a:xfrm>
                <a:off x="1902" y="2784"/>
                <a:ext cx="0" cy="58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87" name="Freeform 37"/>
              <p:cNvSpPr>
                <a:spLocks/>
              </p:cNvSpPr>
              <p:nvPr/>
            </p:nvSpPr>
            <p:spPr bwMode="auto">
              <a:xfrm>
                <a:off x="654" y="3014"/>
                <a:ext cx="2496" cy="1"/>
              </a:xfrm>
              <a:custGeom>
                <a:avLst/>
                <a:gdLst>
                  <a:gd name="T0" fmla="*/ 0 w 3152"/>
                  <a:gd name="T1" fmla="*/ 0 h 1"/>
                  <a:gd name="T2" fmla="*/ 29 w 3152"/>
                  <a:gd name="T3" fmla="*/ 0 h 1"/>
                  <a:gd name="T4" fmla="*/ 0 60000 65536"/>
                  <a:gd name="T5" fmla="*/ 0 60000 65536"/>
                  <a:gd name="T6" fmla="*/ 0 w 3152"/>
                  <a:gd name="T7" fmla="*/ 0 h 1"/>
                  <a:gd name="T8" fmla="*/ 3152 w 315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52" h="1">
                    <a:moveTo>
                      <a:pt x="0" y="0"/>
                    </a:moveTo>
                    <a:lnTo>
                      <a:pt x="3152" y="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6188" name="Freeform 38"/>
              <p:cNvSpPr>
                <a:spLocks/>
              </p:cNvSpPr>
              <p:nvPr/>
            </p:nvSpPr>
            <p:spPr bwMode="auto">
              <a:xfrm>
                <a:off x="730" y="2017"/>
                <a:ext cx="2372" cy="994"/>
              </a:xfrm>
              <a:custGeom>
                <a:avLst/>
                <a:gdLst>
                  <a:gd name="T0" fmla="*/ 0 w 2996"/>
                  <a:gd name="T1" fmla="*/ 23 h 1213"/>
                  <a:gd name="T2" fmla="*/ 3 w 2996"/>
                  <a:gd name="T3" fmla="*/ 21 h 1213"/>
                  <a:gd name="T4" fmla="*/ 6 w 2996"/>
                  <a:gd name="T5" fmla="*/ 20 h 1213"/>
                  <a:gd name="T6" fmla="*/ 8 w 2996"/>
                  <a:gd name="T7" fmla="*/ 16 h 1213"/>
                  <a:gd name="T8" fmla="*/ 10 w 2996"/>
                  <a:gd name="T9" fmla="*/ 11 h 1213"/>
                  <a:gd name="T10" fmla="*/ 10 w 2996"/>
                  <a:gd name="T11" fmla="*/ 6 h 1213"/>
                  <a:gd name="T12" fmla="*/ 11 w 2996"/>
                  <a:gd name="T13" fmla="*/ 3 h 1213"/>
                  <a:gd name="T14" fmla="*/ 13 w 2996"/>
                  <a:gd name="T15" fmla="*/ 2 h 1213"/>
                  <a:gd name="T16" fmla="*/ 13 w 2996"/>
                  <a:gd name="T17" fmla="*/ 1 h 1213"/>
                  <a:gd name="T18" fmla="*/ 16 w 2996"/>
                  <a:gd name="T19" fmla="*/ 2 h 1213"/>
                  <a:gd name="T20" fmla="*/ 16 w 2996"/>
                  <a:gd name="T21" fmla="*/ 2 h 1213"/>
                  <a:gd name="T22" fmla="*/ 17 w 2996"/>
                  <a:gd name="T23" fmla="*/ 7 h 1213"/>
                  <a:gd name="T24" fmla="*/ 17 w 2996"/>
                  <a:gd name="T25" fmla="*/ 11 h 1213"/>
                  <a:gd name="T26" fmla="*/ 19 w 2996"/>
                  <a:gd name="T27" fmla="*/ 14 h 1213"/>
                  <a:gd name="T28" fmla="*/ 20 w 2996"/>
                  <a:gd name="T29" fmla="*/ 18 h 1213"/>
                  <a:gd name="T30" fmla="*/ 23 w 2996"/>
                  <a:gd name="T31" fmla="*/ 20 h 1213"/>
                  <a:gd name="T32" fmla="*/ 25 w 2996"/>
                  <a:gd name="T33" fmla="*/ 21 h 1213"/>
                  <a:gd name="T34" fmla="*/ 28 w 2996"/>
                  <a:gd name="T35" fmla="*/ 23 h 121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96"/>
                  <a:gd name="T55" fmla="*/ 0 h 1213"/>
                  <a:gd name="T56" fmla="*/ 2996 w 2996"/>
                  <a:gd name="T57" fmla="*/ 1213 h 121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96" h="1213">
                    <a:moveTo>
                      <a:pt x="0" y="1213"/>
                    </a:moveTo>
                    <a:cubicBezTo>
                      <a:pt x="54" y="1205"/>
                      <a:pt x="222" y="1185"/>
                      <a:pt x="325" y="1159"/>
                    </a:cubicBezTo>
                    <a:cubicBezTo>
                      <a:pt x="429" y="1135"/>
                      <a:pt x="526" y="1113"/>
                      <a:pt x="616" y="1057"/>
                    </a:cubicBezTo>
                    <a:cubicBezTo>
                      <a:pt x="711" y="1001"/>
                      <a:pt x="823" y="899"/>
                      <a:pt x="895" y="820"/>
                    </a:cubicBezTo>
                    <a:cubicBezTo>
                      <a:pt x="967" y="741"/>
                      <a:pt x="1004" y="666"/>
                      <a:pt x="1048" y="583"/>
                    </a:cubicBezTo>
                    <a:cubicBezTo>
                      <a:pt x="1092" y="500"/>
                      <a:pt x="1130" y="392"/>
                      <a:pt x="1162" y="322"/>
                    </a:cubicBezTo>
                    <a:cubicBezTo>
                      <a:pt x="1194" y="252"/>
                      <a:pt x="1208" y="208"/>
                      <a:pt x="1237" y="163"/>
                    </a:cubicBezTo>
                    <a:cubicBezTo>
                      <a:pt x="1266" y="118"/>
                      <a:pt x="1296" y="76"/>
                      <a:pt x="1336" y="49"/>
                    </a:cubicBezTo>
                    <a:cubicBezTo>
                      <a:pt x="1376" y="22"/>
                      <a:pt x="1434" y="2"/>
                      <a:pt x="1480" y="1"/>
                    </a:cubicBezTo>
                    <a:cubicBezTo>
                      <a:pt x="1526" y="0"/>
                      <a:pt x="1575" y="18"/>
                      <a:pt x="1615" y="43"/>
                    </a:cubicBezTo>
                    <a:cubicBezTo>
                      <a:pt x="1655" y="68"/>
                      <a:pt x="1685" y="93"/>
                      <a:pt x="1720" y="154"/>
                    </a:cubicBezTo>
                    <a:cubicBezTo>
                      <a:pt x="1755" y="215"/>
                      <a:pt x="1798" y="346"/>
                      <a:pt x="1825" y="412"/>
                    </a:cubicBezTo>
                    <a:cubicBezTo>
                      <a:pt x="1852" y="478"/>
                      <a:pt x="1854" y="488"/>
                      <a:pt x="1885" y="550"/>
                    </a:cubicBezTo>
                    <a:cubicBezTo>
                      <a:pt x="1916" y="612"/>
                      <a:pt x="1966" y="717"/>
                      <a:pt x="2014" y="787"/>
                    </a:cubicBezTo>
                    <a:cubicBezTo>
                      <a:pt x="2062" y="857"/>
                      <a:pt x="2112" y="918"/>
                      <a:pt x="2176" y="969"/>
                    </a:cubicBezTo>
                    <a:cubicBezTo>
                      <a:pt x="2240" y="1020"/>
                      <a:pt x="2330" y="1062"/>
                      <a:pt x="2398" y="1093"/>
                    </a:cubicBezTo>
                    <a:cubicBezTo>
                      <a:pt x="2466" y="1124"/>
                      <a:pt x="2484" y="1134"/>
                      <a:pt x="2584" y="1153"/>
                    </a:cubicBezTo>
                    <a:cubicBezTo>
                      <a:pt x="2684" y="1172"/>
                      <a:pt x="2910" y="1194"/>
                      <a:pt x="2996" y="1205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6189" name="Line 39"/>
              <p:cNvSpPr>
                <a:spLocks noChangeShapeType="1"/>
              </p:cNvSpPr>
              <p:nvPr/>
            </p:nvSpPr>
            <p:spPr bwMode="auto">
              <a:xfrm>
                <a:off x="1902" y="2018"/>
                <a:ext cx="0" cy="9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NZ"/>
              </a:p>
            </p:txBody>
          </p:sp>
          <p:sp>
            <p:nvSpPr>
              <p:cNvPr id="6190" name="Text Box 40"/>
              <p:cNvSpPr txBox="1">
                <a:spLocks noChangeArrowheads="1"/>
              </p:cNvSpPr>
              <p:nvPr/>
            </p:nvSpPr>
            <p:spPr bwMode="auto">
              <a:xfrm>
                <a:off x="1737" y="3039"/>
                <a:ext cx="27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000">
                    <a:latin typeface="Times New Roman" pitchFamily="18" charset="0"/>
                  </a:rPr>
                  <a:t>45</a:t>
                </a:r>
              </a:p>
            </p:txBody>
          </p:sp>
          <p:sp>
            <p:nvSpPr>
              <p:cNvPr id="6191" name="Line 41"/>
              <p:cNvSpPr>
                <a:spLocks noChangeShapeType="1"/>
              </p:cNvSpPr>
              <p:nvPr/>
            </p:nvSpPr>
            <p:spPr bwMode="auto">
              <a:xfrm>
                <a:off x="1902" y="2978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92" name="Rectangle 42"/>
              <p:cNvSpPr>
                <a:spLocks noChangeArrowheads="1"/>
              </p:cNvSpPr>
              <p:nvPr/>
            </p:nvSpPr>
            <p:spPr bwMode="auto">
              <a:xfrm>
                <a:off x="479" y="2040"/>
                <a:ext cx="124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>
                    <a:latin typeface="Times New Roman" pitchFamily="18" charset="0"/>
                  </a:rPr>
                  <a:t>P</a:t>
                </a:r>
                <a:r>
                  <a:rPr lang="en-US" altLang="en-US" sz="2400">
                    <a:latin typeface="Times New Roman" pitchFamily="18" charset="0"/>
                  </a:rPr>
                  <a:t>(24 &lt; </a:t>
                </a:r>
                <a:r>
                  <a:rPr lang="en-US" altLang="en-US" sz="2400" i="1">
                    <a:latin typeface="Times New Roman" pitchFamily="18" charset="0"/>
                  </a:rPr>
                  <a:t>x</a:t>
                </a:r>
                <a:r>
                  <a:rPr lang="en-US" altLang="en-US" sz="2400">
                    <a:latin typeface="Times New Roman" pitchFamily="18" charset="0"/>
                  </a:rPr>
                  <a:t> &lt; 54)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193" name="Rectangle 44"/>
              <p:cNvSpPr>
                <a:spLocks noChangeArrowheads="1"/>
              </p:cNvSpPr>
              <p:nvPr/>
            </p:nvSpPr>
            <p:spPr bwMode="auto">
              <a:xfrm>
                <a:off x="3126" y="2887"/>
                <a:ext cx="18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i="1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6194" name="Line 45"/>
              <p:cNvSpPr>
                <a:spLocks noChangeShapeType="1"/>
              </p:cNvSpPr>
              <p:nvPr/>
            </p:nvSpPr>
            <p:spPr bwMode="auto">
              <a:xfrm>
                <a:off x="1440" y="2304"/>
                <a:ext cx="383" cy="2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NZ"/>
              </a:p>
            </p:txBody>
          </p:sp>
        </p:grpSp>
      </p:grpSp>
      <p:sp>
        <p:nvSpPr>
          <p:cNvPr id="6152" name="Text Box 18"/>
          <p:cNvSpPr txBox="1">
            <a:spLocks noChangeArrowheads="1"/>
          </p:cNvSpPr>
          <p:nvPr/>
        </p:nvSpPr>
        <p:spPr bwMode="auto">
          <a:xfrm>
            <a:off x="762000" y="1905000"/>
            <a:ext cx="2895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</a:rPr>
              <a:t>Normal Distribution</a:t>
            </a:r>
            <a:br>
              <a:rPr lang="en-US" sz="2400">
                <a:latin typeface="Times New Roman" pitchFamily="18" charset="0"/>
              </a:rPr>
            </a:br>
            <a:r>
              <a:rPr lang="en-US" sz="2400">
                <a:latin typeface="Times New Roman" pitchFamily="18" charset="0"/>
              </a:rPr>
              <a:t>   </a:t>
            </a:r>
            <a:r>
              <a:rPr lang="el-GR" sz="2400">
                <a:latin typeface="Times New Roman" pitchFamily="18" charset="0"/>
              </a:rPr>
              <a:t>μ</a:t>
            </a:r>
            <a:r>
              <a:rPr lang="en-US" sz="2400">
                <a:latin typeface="Times New Roman" pitchFamily="18" charset="0"/>
              </a:rPr>
              <a:t> = 45 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= 12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4" name="Group 75"/>
          <p:cNvGrpSpPr>
            <a:grpSpLocks/>
          </p:cNvGrpSpPr>
          <p:nvPr/>
        </p:nvGrpSpPr>
        <p:grpSpPr bwMode="auto">
          <a:xfrm>
            <a:off x="4724400" y="4262438"/>
            <a:ext cx="1219200" cy="461962"/>
            <a:chOff x="4876800" y="4267200"/>
            <a:chExt cx="1219200" cy="461665"/>
          </a:xfrm>
        </p:grpSpPr>
        <p:sp>
          <p:nvSpPr>
            <p:cNvPr id="73" name="TextBox 72"/>
            <p:cNvSpPr txBox="1"/>
            <p:nvPr/>
          </p:nvSpPr>
          <p:spPr>
            <a:xfrm>
              <a:off x="4876800" y="4267200"/>
              <a:ext cx="1219200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chemeClr val="accent2"/>
                  </a:solidFill>
                  <a:latin typeface="+mn-lt"/>
                  <a:cs typeface="+mn-cs"/>
                </a:rPr>
                <a:t>0.0401</a:t>
              </a:r>
            </a:p>
          </p:txBody>
        </p:sp>
        <p:cxnSp>
          <p:nvCxnSpPr>
            <p:cNvPr id="75" name="Straight Arrow Connector 74"/>
            <p:cNvCxnSpPr/>
            <p:nvPr/>
          </p:nvCxnSpPr>
          <p:spPr>
            <a:xfrm rot="10800000" flipV="1">
              <a:off x="4876800" y="4649541"/>
              <a:ext cx="990600" cy="317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/>
          <p:cNvCxnSpPr/>
          <p:nvPr/>
        </p:nvCxnSpPr>
        <p:spPr>
          <a:xfrm rot="16200000" flipH="1">
            <a:off x="1241425" y="4721226"/>
            <a:ext cx="407987" cy="47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5" name="Text Box 40"/>
          <p:cNvSpPr txBox="1">
            <a:spLocks noChangeArrowheads="1"/>
          </p:cNvSpPr>
          <p:nvPr/>
        </p:nvSpPr>
        <p:spPr bwMode="auto">
          <a:xfrm>
            <a:off x="2530475" y="4857750"/>
            <a:ext cx="441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latin typeface="Times New Roman" pitchFamily="18" charset="0"/>
              </a:rPr>
              <a:t>54</a:t>
            </a:r>
          </a:p>
        </p:txBody>
      </p:sp>
      <p:cxnSp>
        <p:nvCxnSpPr>
          <p:cNvPr id="44" name="Straight Connector 43"/>
          <p:cNvCxnSpPr/>
          <p:nvPr/>
        </p:nvCxnSpPr>
        <p:spPr>
          <a:xfrm rot="16200000" flipH="1">
            <a:off x="2046288" y="4202112"/>
            <a:ext cx="1411288" cy="17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3092450" y="3214688"/>
          <a:ext cx="2786063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6" imgW="1663560" imgH="355320" progId="Equation.DSMT4">
                  <p:embed/>
                </p:oleObj>
              </mc:Choice>
              <mc:Fallback>
                <p:oleObj name="Equation" r:id="rId6" imgW="1663560" imgH="3553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2450" y="3214688"/>
                        <a:ext cx="2786063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80"/>
          <p:cNvGrpSpPr>
            <a:grpSpLocks/>
          </p:cNvGrpSpPr>
          <p:nvPr/>
        </p:nvGrpSpPr>
        <p:grpSpPr bwMode="auto">
          <a:xfrm>
            <a:off x="4702175" y="1905000"/>
            <a:ext cx="4367213" cy="3352800"/>
            <a:chOff x="4702175" y="1905000"/>
            <a:chExt cx="4367217" cy="3352800"/>
          </a:xfrm>
        </p:grpSpPr>
        <p:sp>
          <p:nvSpPr>
            <p:cNvPr id="53" name="Freeform 52"/>
            <p:cNvSpPr/>
            <p:nvPr/>
          </p:nvSpPr>
          <p:spPr>
            <a:xfrm>
              <a:off x="5715001" y="3233738"/>
              <a:ext cx="1314451" cy="1585912"/>
            </a:xfrm>
            <a:custGeom>
              <a:avLst/>
              <a:gdLst>
                <a:gd name="connsiteX0" fmla="*/ 4762 w 1314450"/>
                <a:gd name="connsiteY0" fmla="*/ 1581150 h 1585912"/>
                <a:gd name="connsiteX1" fmla="*/ 0 w 1314450"/>
                <a:gd name="connsiteY1" fmla="*/ 1290637 h 1585912"/>
                <a:gd name="connsiteX2" fmla="*/ 176212 w 1314450"/>
                <a:gd name="connsiteY2" fmla="*/ 1123950 h 1585912"/>
                <a:gd name="connsiteX3" fmla="*/ 304800 w 1314450"/>
                <a:gd name="connsiteY3" fmla="*/ 981075 h 1585912"/>
                <a:gd name="connsiteX4" fmla="*/ 433387 w 1314450"/>
                <a:gd name="connsiteY4" fmla="*/ 752475 h 1585912"/>
                <a:gd name="connsiteX5" fmla="*/ 566737 w 1314450"/>
                <a:gd name="connsiteY5" fmla="*/ 438150 h 1585912"/>
                <a:gd name="connsiteX6" fmla="*/ 661987 w 1314450"/>
                <a:gd name="connsiteY6" fmla="*/ 223837 h 1585912"/>
                <a:gd name="connsiteX7" fmla="*/ 776287 w 1314450"/>
                <a:gd name="connsiteY7" fmla="*/ 76200 h 1585912"/>
                <a:gd name="connsiteX8" fmla="*/ 919162 w 1314450"/>
                <a:gd name="connsiteY8" fmla="*/ 4762 h 1585912"/>
                <a:gd name="connsiteX9" fmla="*/ 1004887 w 1314450"/>
                <a:gd name="connsiteY9" fmla="*/ 0 h 1585912"/>
                <a:gd name="connsiteX10" fmla="*/ 1085850 w 1314450"/>
                <a:gd name="connsiteY10" fmla="*/ 23812 h 1585912"/>
                <a:gd name="connsiteX11" fmla="*/ 1143000 w 1314450"/>
                <a:gd name="connsiteY11" fmla="*/ 61912 h 1585912"/>
                <a:gd name="connsiteX12" fmla="*/ 1195387 w 1314450"/>
                <a:gd name="connsiteY12" fmla="*/ 109537 h 1585912"/>
                <a:gd name="connsiteX13" fmla="*/ 1252537 w 1314450"/>
                <a:gd name="connsiteY13" fmla="*/ 171450 h 1585912"/>
                <a:gd name="connsiteX14" fmla="*/ 1290637 w 1314450"/>
                <a:gd name="connsiteY14" fmla="*/ 238125 h 1585912"/>
                <a:gd name="connsiteX15" fmla="*/ 1300162 w 1314450"/>
                <a:gd name="connsiteY15" fmla="*/ 271462 h 1585912"/>
                <a:gd name="connsiteX16" fmla="*/ 1314450 w 1314450"/>
                <a:gd name="connsiteY16" fmla="*/ 1585912 h 1585912"/>
                <a:gd name="connsiteX17" fmla="*/ 4762 w 1314450"/>
                <a:gd name="connsiteY17" fmla="*/ 1581150 h 1585912"/>
                <a:gd name="connsiteX0" fmla="*/ 4762 w 1314450"/>
                <a:gd name="connsiteY0" fmla="*/ 1581150 h 1585912"/>
                <a:gd name="connsiteX1" fmla="*/ 0 w 1314450"/>
                <a:gd name="connsiteY1" fmla="*/ 1290637 h 1585912"/>
                <a:gd name="connsiteX2" fmla="*/ 176212 w 1314450"/>
                <a:gd name="connsiteY2" fmla="*/ 1123950 h 1585912"/>
                <a:gd name="connsiteX3" fmla="*/ 304800 w 1314450"/>
                <a:gd name="connsiteY3" fmla="*/ 981075 h 1585912"/>
                <a:gd name="connsiteX4" fmla="*/ 433387 w 1314450"/>
                <a:gd name="connsiteY4" fmla="*/ 752475 h 1585912"/>
                <a:gd name="connsiteX5" fmla="*/ 566737 w 1314450"/>
                <a:gd name="connsiteY5" fmla="*/ 438150 h 1585912"/>
                <a:gd name="connsiteX6" fmla="*/ 661987 w 1314450"/>
                <a:gd name="connsiteY6" fmla="*/ 223837 h 1585912"/>
                <a:gd name="connsiteX7" fmla="*/ 776287 w 1314450"/>
                <a:gd name="connsiteY7" fmla="*/ 76200 h 1585912"/>
                <a:gd name="connsiteX8" fmla="*/ 919162 w 1314450"/>
                <a:gd name="connsiteY8" fmla="*/ 4762 h 1585912"/>
                <a:gd name="connsiteX9" fmla="*/ 1004887 w 1314450"/>
                <a:gd name="connsiteY9" fmla="*/ 0 h 1585912"/>
                <a:gd name="connsiteX10" fmla="*/ 1085850 w 1314450"/>
                <a:gd name="connsiteY10" fmla="*/ 23812 h 1585912"/>
                <a:gd name="connsiteX11" fmla="*/ 1143000 w 1314450"/>
                <a:gd name="connsiteY11" fmla="*/ 61912 h 1585912"/>
                <a:gd name="connsiteX12" fmla="*/ 1195387 w 1314450"/>
                <a:gd name="connsiteY12" fmla="*/ 109537 h 1585912"/>
                <a:gd name="connsiteX13" fmla="*/ 1252537 w 1314450"/>
                <a:gd name="connsiteY13" fmla="*/ 171450 h 1585912"/>
                <a:gd name="connsiteX14" fmla="*/ 1290637 w 1314450"/>
                <a:gd name="connsiteY14" fmla="*/ 238125 h 1585912"/>
                <a:gd name="connsiteX15" fmla="*/ 1300162 w 1314450"/>
                <a:gd name="connsiteY15" fmla="*/ 271462 h 1585912"/>
                <a:gd name="connsiteX16" fmla="*/ 1314450 w 1314450"/>
                <a:gd name="connsiteY16" fmla="*/ 1585912 h 1585912"/>
                <a:gd name="connsiteX17" fmla="*/ 4762 w 1314450"/>
                <a:gd name="connsiteY17" fmla="*/ 1581150 h 1585912"/>
                <a:gd name="connsiteX0" fmla="*/ 4762 w 1314450"/>
                <a:gd name="connsiteY0" fmla="*/ 1581150 h 1585912"/>
                <a:gd name="connsiteX1" fmla="*/ 0 w 1314450"/>
                <a:gd name="connsiteY1" fmla="*/ 1290637 h 1585912"/>
                <a:gd name="connsiteX2" fmla="*/ 176212 w 1314450"/>
                <a:gd name="connsiteY2" fmla="*/ 1123950 h 1585912"/>
                <a:gd name="connsiteX3" fmla="*/ 304800 w 1314450"/>
                <a:gd name="connsiteY3" fmla="*/ 981075 h 1585912"/>
                <a:gd name="connsiteX4" fmla="*/ 433387 w 1314450"/>
                <a:gd name="connsiteY4" fmla="*/ 752475 h 1585912"/>
                <a:gd name="connsiteX5" fmla="*/ 566737 w 1314450"/>
                <a:gd name="connsiteY5" fmla="*/ 438150 h 1585912"/>
                <a:gd name="connsiteX6" fmla="*/ 661987 w 1314450"/>
                <a:gd name="connsiteY6" fmla="*/ 223837 h 1585912"/>
                <a:gd name="connsiteX7" fmla="*/ 776287 w 1314450"/>
                <a:gd name="connsiteY7" fmla="*/ 76200 h 1585912"/>
                <a:gd name="connsiteX8" fmla="*/ 919162 w 1314450"/>
                <a:gd name="connsiteY8" fmla="*/ 4762 h 1585912"/>
                <a:gd name="connsiteX9" fmla="*/ 1004887 w 1314450"/>
                <a:gd name="connsiteY9" fmla="*/ 0 h 1585912"/>
                <a:gd name="connsiteX10" fmla="*/ 1085850 w 1314450"/>
                <a:gd name="connsiteY10" fmla="*/ 23812 h 1585912"/>
                <a:gd name="connsiteX11" fmla="*/ 1143000 w 1314450"/>
                <a:gd name="connsiteY11" fmla="*/ 61912 h 1585912"/>
                <a:gd name="connsiteX12" fmla="*/ 1195387 w 1314450"/>
                <a:gd name="connsiteY12" fmla="*/ 109537 h 1585912"/>
                <a:gd name="connsiteX13" fmla="*/ 1252537 w 1314450"/>
                <a:gd name="connsiteY13" fmla="*/ 171450 h 1585912"/>
                <a:gd name="connsiteX14" fmla="*/ 1290637 w 1314450"/>
                <a:gd name="connsiteY14" fmla="*/ 238125 h 1585912"/>
                <a:gd name="connsiteX15" fmla="*/ 1300162 w 1314450"/>
                <a:gd name="connsiteY15" fmla="*/ 271462 h 1585912"/>
                <a:gd name="connsiteX16" fmla="*/ 1314450 w 1314450"/>
                <a:gd name="connsiteY16" fmla="*/ 1585912 h 1585912"/>
                <a:gd name="connsiteX17" fmla="*/ 4762 w 1314450"/>
                <a:gd name="connsiteY17" fmla="*/ 1581150 h 1585912"/>
                <a:gd name="connsiteX0" fmla="*/ 4762 w 1314450"/>
                <a:gd name="connsiteY0" fmla="*/ 1581150 h 1585912"/>
                <a:gd name="connsiteX1" fmla="*/ 0 w 1314450"/>
                <a:gd name="connsiteY1" fmla="*/ 1290637 h 1585912"/>
                <a:gd name="connsiteX2" fmla="*/ 176212 w 1314450"/>
                <a:gd name="connsiteY2" fmla="*/ 1123950 h 1585912"/>
                <a:gd name="connsiteX3" fmla="*/ 304800 w 1314450"/>
                <a:gd name="connsiteY3" fmla="*/ 981075 h 1585912"/>
                <a:gd name="connsiteX4" fmla="*/ 433387 w 1314450"/>
                <a:gd name="connsiteY4" fmla="*/ 752475 h 1585912"/>
                <a:gd name="connsiteX5" fmla="*/ 566737 w 1314450"/>
                <a:gd name="connsiteY5" fmla="*/ 438150 h 1585912"/>
                <a:gd name="connsiteX6" fmla="*/ 661987 w 1314450"/>
                <a:gd name="connsiteY6" fmla="*/ 223837 h 1585912"/>
                <a:gd name="connsiteX7" fmla="*/ 776287 w 1314450"/>
                <a:gd name="connsiteY7" fmla="*/ 76200 h 1585912"/>
                <a:gd name="connsiteX8" fmla="*/ 919162 w 1314450"/>
                <a:gd name="connsiteY8" fmla="*/ 4762 h 1585912"/>
                <a:gd name="connsiteX9" fmla="*/ 1004887 w 1314450"/>
                <a:gd name="connsiteY9" fmla="*/ 0 h 1585912"/>
                <a:gd name="connsiteX10" fmla="*/ 1085850 w 1314450"/>
                <a:gd name="connsiteY10" fmla="*/ 23812 h 1585912"/>
                <a:gd name="connsiteX11" fmla="*/ 1143000 w 1314450"/>
                <a:gd name="connsiteY11" fmla="*/ 61912 h 1585912"/>
                <a:gd name="connsiteX12" fmla="*/ 1195387 w 1314450"/>
                <a:gd name="connsiteY12" fmla="*/ 109537 h 1585912"/>
                <a:gd name="connsiteX13" fmla="*/ 1252537 w 1314450"/>
                <a:gd name="connsiteY13" fmla="*/ 171450 h 1585912"/>
                <a:gd name="connsiteX14" fmla="*/ 1290637 w 1314450"/>
                <a:gd name="connsiteY14" fmla="*/ 238125 h 1585912"/>
                <a:gd name="connsiteX15" fmla="*/ 1300162 w 1314450"/>
                <a:gd name="connsiteY15" fmla="*/ 271462 h 1585912"/>
                <a:gd name="connsiteX16" fmla="*/ 1314450 w 1314450"/>
                <a:gd name="connsiteY16" fmla="*/ 1585912 h 1585912"/>
                <a:gd name="connsiteX17" fmla="*/ 4762 w 1314450"/>
                <a:gd name="connsiteY17" fmla="*/ 1581150 h 1585912"/>
                <a:gd name="connsiteX0" fmla="*/ 4762 w 1314450"/>
                <a:gd name="connsiteY0" fmla="*/ 1581150 h 1585912"/>
                <a:gd name="connsiteX1" fmla="*/ 0 w 1314450"/>
                <a:gd name="connsiteY1" fmla="*/ 1290637 h 1585912"/>
                <a:gd name="connsiteX2" fmla="*/ 176212 w 1314450"/>
                <a:gd name="connsiteY2" fmla="*/ 1123950 h 1585912"/>
                <a:gd name="connsiteX3" fmla="*/ 304800 w 1314450"/>
                <a:gd name="connsiteY3" fmla="*/ 981075 h 1585912"/>
                <a:gd name="connsiteX4" fmla="*/ 433387 w 1314450"/>
                <a:gd name="connsiteY4" fmla="*/ 752475 h 1585912"/>
                <a:gd name="connsiteX5" fmla="*/ 566737 w 1314450"/>
                <a:gd name="connsiteY5" fmla="*/ 438150 h 1585912"/>
                <a:gd name="connsiteX6" fmla="*/ 661987 w 1314450"/>
                <a:gd name="connsiteY6" fmla="*/ 223837 h 1585912"/>
                <a:gd name="connsiteX7" fmla="*/ 776287 w 1314450"/>
                <a:gd name="connsiteY7" fmla="*/ 76200 h 1585912"/>
                <a:gd name="connsiteX8" fmla="*/ 919162 w 1314450"/>
                <a:gd name="connsiteY8" fmla="*/ 4762 h 1585912"/>
                <a:gd name="connsiteX9" fmla="*/ 1004887 w 1314450"/>
                <a:gd name="connsiteY9" fmla="*/ 0 h 1585912"/>
                <a:gd name="connsiteX10" fmla="*/ 1085850 w 1314450"/>
                <a:gd name="connsiteY10" fmla="*/ 23812 h 1585912"/>
                <a:gd name="connsiteX11" fmla="*/ 1143000 w 1314450"/>
                <a:gd name="connsiteY11" fmla="*/ 61912 h 1585912"/>
                <a:gd name="connsiteX12" fmla="*/ 1195387 w 1314450"/>
                <a:gd name="connsiteY12" fmla="*/ 109537 h 1585912"/>
                <a:gd name="connsiteX13" fmla="*/ 1252537 w 1314450"/>
                <a:gd name="connsiteY13" fmla="*/ 171450 h 1585912"/>
                <a:gd name="connsiteX14" fmla="*/ 1290637 w 1314450"/>
                <a:gd name="connsiteY14" fmla="*/ 238125 h 1585912"/>
                <a:gd name="connsiteX15" fmla="*/ 1300162 w 1314450"/>
                <a:gd name="connsiteY15" fmla="*/ 271462 h 1585912"/>
                <a:gd name="connsiteX16" fmla="*/ 1314450 w 1314450"/>
                <a:gd name="connsiteY16" fmla="*/ 1585912 h 1585912"/>
                <a:gd name="connsiteX17" fmla="*/ 4762 w 1314450"/>
                <a:gd name="connsiteY17" fmla="*/ 1581150 h 1585912"/>
                <a:gd name="connsiteX0" fmla="*/ 4762 w 1314450"/>
                <a:gd name="connsiteY0" fmla="*/ 1581150 h 1585912"/>
                <a:gd name="connsiteX1" fmla="*/ 0 w 1314450"/>
                <a:gd name="connsiteY1" fmla="*/ 1290637 h 1585912"/>
                <a:gd name="connsiteX2" fmla="*/ 176212 w 1314450"/>
                <a:gd name="connsiteY2" fmla="*/ 1123950 h 1585912"/>
                <a:gd name="connsiteX3" fmla="*/ 304800 w 1314450"/>
                <a:gd name="connsiteY3" fmla="*/ 981075 h 1585912"/>
                <a:gd name="connsiteX4" fmla="*/ 433387 w 1314450"/>
                <a:gd name="connsiteY4" fmla="*/ 752475 h 1585912"/>
                <a:gd name="connsiteX5" fmla="*/ 566737 w 1314450"/>
                <a:gd name="connsiteY5" fmla="*/ 438150 h 1585912"/>
                <a:gd name="connsiteX6" fmla="*/ 661987 w 1314450"/>
                <a:gd name="connsiteY6" fmla="*/ 223837 h 1585912"/>
                <a:gd name="connsiteX7" fmla="*/ 776287 w 1314450"/>
                <a:gd name="connsiteY7" fmla="*/ 76200 h 1585912"/>
                <a:gd name="connsiteX8" fmla="*/ 919162 w 1314450"/>
                <a:gd name="connsiteY8" fmla="*/ 4762 h 1585912"/>
                <a:gd name="connsiteX9" fmla="*/ 1004887 w 1314450"/>
                <a:gd name="connsiteY9" fmla="*/ 0 h 1585912"/>
                <a:gd name="connsiteX10" fmla="*/ 1085850 w 1314450"/>
                <a:gd name="connsiteY10" fmla="*/ 23812 h 1585912"/>
                <a:gd name="connsiteX11" fmla="*/ 1143000 w 1314450"/>
                <a:gd name="connsiteY11" fmla="*/ 61912 h 1585912"/>
                <a:gd name="connsiteX12" fmla="*/ 1195387 w 1314450"/>
                <a:gd name="connsiteY12" fmla="*/ 109537 h 1585912"/>
                <a:gd name="connsiteX13" fmla="*/ 1252537 w 1314450"/>
                <a:gd name="connsiteY13" fmla="*/ 171450 h 1585912"/>
                <a:gd name="connsiteX14" fmla="*/ 1290637 w 1314450"/>
                <a:gd name="connsiteY14" fmla="*/ 238125 h 1585912"/>
                <a:gd name="connsiteX15" fmla="*/ 1300162 w 1314450"/>
                <a:gd name="connsiteY15" fmla="*/ 271462 h 1585912"/>
                <a:gd name="connsiteX16" fmla="*/ 1314450 w 1314450"/>
                <a:gd name="connsiteY16" fmla="*/ 1585912 h 1585912"/>
                <a:gd name="connsiteX17" fmla="*/ 4762 w 1314450"/>
                <a:gd name="connsiteY17" fmla="*/ 1581150 h 1585912"/>
                <a:gd name="connsiteX0" fmla="*/ 4762 w 1314450"/>
                <a:gd name="connsiteY0" fmla="*/ 1581150 h 1585912"/>
                <a:gd name="connsiteX1" fmla="*/ 0 w 1314450"/>
                <a:gd name="connsiteY1" fmla="*/ 1290637 h 1585912"/>
                <a:gd name="connsiteX2" fmla="*/ 176212 w 1314450"/>
                <a:gd name="connsiteY2" fmla="*/ 1123950 h 1585912"/>
                <a:gd name="connsiteX3" fmla="*/ 304800 w 1314450"/>
                <a:gd name="connsiteY3" fmla="*/ 981075 h 1585912"/>
                <a:gd name="connsiteX4" fmla="*/ 433387 w 1314450"/>
                <a:gd name="connsiteY4" fmla="*/ 752475 h 1585912"/>
                <a:gd name="connsiteX5" fmla="*/ 566737 w 1314450"/>
                <a:gd name="connsiteY5" fmla="*/ 438150 h 1585912"/>
                <a:gd name="connsiteX6" fmla="*/ 661987 w 1314450"/>
                <a:gd name="connsiteY6" fmla="*/ 223837 h 1585912"/>
                <a:gd name="connsiteX7" fmla="*/ 776287 w 1314450"/>
                <a:gd name="connsiteY7" fmla="*/ 76200 h 1585912"/>
                <a:gd name="connsiteX8" fmla="*/ 919162 w 1314450"/>
                <a:gd name="connsiteY8" fmla="*/ 4762 h 1585912"/>
                <a:gd name="connsiteX9" fmla="*/ 1004887 w 1314450"/>
                <a:gd name="connsiteY9" fmla="*/ 0 h 1585912"/>
                <a:gd name="connsiteX10" fmla="*/ 1085850 w 1314450"/>
                <a:gd name="connsiteY10" fmla="*/ 23812 h 1585912"/>
                <a:gd name="connsiteX11" fmla="*/ 1143000 w 1314450"/>
                <a:gd name="connsiteY11" fmla="*/ 61912 h 1585912"/>
                <a:gd name="connsiteX12" fmla="*/ 1195387 w 1314450"/>
                <a:gd name="connsiteY12" fmla="*/ 109537 h 1585912"/>
                <a:gd name="connsiteX13" fmla="*/ 1252537 w 1314450"/>
                <a:gd name="connsiteY13" fmla="*/ 171450 h 1585912"/>
                <a:gd name="connsiteX14" fmla="*/ 1290637 w 1314450"/>
                <a:gd name="connsiteY14" fmla="*/ 238125 h 1585912"/>
                <a:gd name="connsiteX15" fmla="*/ 1300162 w 1314450"/>
                <a:gd name="connsiteY15" fmla="*/ 271462 h 1585912"/>
                <a:gd name="connsiteX16" fmla="*/ 1314450 w 1314450"/>
                <a:gd name="connsiteY16" fmla="*/ 1585912 h 1585912"/>
                <a:gd name="connsiteX17" fmla="*/ 4762 w 1314450"/>
                <a:gd name="connsiteY17" fmla="*/ 1581150 h 1585912"/>
                <a:gd name="connsiteX0" fmla="*/ 4762 w 1314450"/>
                <a:gd name="connsiteY0" fmla="*/ 1581150 h 1585912"/>
                <a:gd name="connsiteX1" fmla="*/ 0 w 1314450"/>
                <a:gd name="connsiteY1" fmla="*/ 1290637 h 1585912"/>
                <a:gd name="connsiteX2" fmla="*/ 176212 w 1314450"/>
                <a:gd name="connsiteY2" fmla="*/ 1123950 h 1585912"/>
                <a:gd name="connsiteX3" fmla="*/ 304800 w 1314450"/>
                <a:gd name="connsiteY3" fmla="*/ 981075 h 1585912"/>
                <a:gd name="connsiteX4" fmla="*/ 433387 w 1314450"/>
                <a:gd name="connsiteY4" fmla="*/ 752475 h 1585912"/>
                <a:gd name="connsiteX5" fmla="*/ 566737 w 1314450"/>
                <a:gd name="connsiteY5" fmla="*/ 438150 h 1585912"/>
                <a:gd name="connsiteX6" fmla="*/ 661987 w 1314450"/>
                <a:gd name="connsiteY6" fmla="*/ 223837 h 1585912"/>
                <a:gd name="connsiteX7" fmla="*/ 776287 w 1314450"/>
                <a:gd name="connsiteY7" fmla="*/ 76200 h 1585912"/>
                <a:gd name="connsiteX8" fmla="*/ 919162 w 1314450"/>
                <a:gd name="connsiteY8" fmla="*/ 4762 h 1585912"/>
                <a:gd name="connsiteX9" fmla="*/ 1004887 w 1314450"/>
                <a:gd name="connsiteY9" fmla="*/ 0 h 1585912"/>
                <a:gd name="connsiteX10" fmla="*/ 1085850 w 1314450"/>
                <a:gd name="connsiteY10" fmla="*/ 23812 h 1585912"/>
                <a:gd name="connsiteX11" fmla="*/ 1143000 w 1314450"/>
                <a:gd name="connsiteY11" fmla="*/ 61912 h 1585912"/>
                <a:gd name="connsiteX12" fmla="*/ 1195387 w 1314450"/>
                <a:gd name="connsiteY12" fmla="*/ 109537 h 1585912"/>
                <a:gd name="connsiteX13" fmla="*/ 1252537 w 1314450"/>
                <a:gd name="connsiteY13" fmla="*/ 171450 h 1585912"/>
                <a:gd name="connsiteX14" fmla="*/ 1290637 w 1314450"/>
                <a:gd name="connsiteY14" fmla="*/ 238125 h 1585912"/>
                <a:gd name="connsiteX15" fmla="*/ 1300162 w 1314450"/>
                <a:gd name="connsiteY15" fmla="*/ 271462 h 1585912"/>
                <a:gd name="connsiteX16" fmla="*/ 1314450 w 1314450"/>
                <a:gd name="connsiteY16" fmla="*/ 1585912 h 1585912"/>
                <a:gd name="connsiteX17" fmla="*/ 4762 w 1314450"/>
                <a:gd name="connsiteY17" fmla="*/ 1581150 h 1585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14450" h="1585912">
                  <a:moveTo>
                    <a:pt x="4762" y="1581150"/>
                  </a:moveTo>
                  <a:cubicBezTo>
                    <a:pt x="3175" y="1484312"/>
                    <a:pt x="1587" y="1387475"/>
                    <a:pt x="0" y="1290637"/>
                  </a:cubicBezTo>
                  <a:cubicBezTo>
                    <a:pt x="177381" y="1127638"/>
                    <a:pt x="80963" y="1241821"/>
                    <a:pt x="176212" y="1123950"/>
                  </a:cubicBezTo>
                  <a:lnTo>
                    <a:pt x="304800" y="981075"/>
                  </a:lnTo>
                  <a:lnTo>
                    <a:pt x="433387" y="752475"/>
                  </a:lnTo>
                  <a:lnTo>
                    <a:pt x="566737" y="438150"/>
                  </a:lnTo>
                  <a:lnTo>
                    <a:pt x="661987" y="223837"/>
                  </a:lnTo>
                  <a:cubicBezTo>
                    <a:pt x="700087" y="174625"/>
                    <a:pt x="647700" y="196850"/>
                    <a:pt x="776287" y="76200"/>
                  </a:cubicBezTo>
                  <a:cubicBezTo>
                    <a:pt x="847725" y="14287"/>
                    <a:pt x="871537" y="28575"/>
                    <a:pt x="919162" y="4762"/>
                  </a:cubicBezTo>
                  <a:lnTo>
                    <a:pt x="1004887" y="0"/>
                  </a:lnTo>
                  <a:lnTo>
                    <a:pt x="1085850" y="23812"/>
                  </a:lnTo>
                  <a:lnTo>
                    <a:pt x="1143000" y="61912"/>
                  </a:lnTo>
                  <a:cubicBezTo>
                    <a:pt x="1160462" y="77787"/>
                    <a:pt x="1144588" y="46037"/>
                    <a:pt x="1195387" y="109537"/>
                  </a:cubicBezTo>
                  <a:cubicBezTo>
                    <a:pt x="1253570" y="177417"/>
                    <a:pt x="1214438" y="110235"/>
                    <a:pt x="1252537" y="171450"/>
                  </a:cubicBezTo>
                  <a:lnTo>
                    <a:pt x="1290637" y="238125"/>
                  </a:lnTo>
                  <a:lnTo>
                    <a:pt x="1300162" y="271462"/>
                  </a:lnTo>
                  <a:lnTo>
                    <a:pt x="1314450" y="1585912"/>
                  </a:lnTo>
                  <a:lnTo>
                    <a:pt x="4762" y="1581150"/>
                  </a:lnTo>
                  <a:close/>
                </a:path>
              </a:pathLst>
            </a:custGeom>
            <a:solidFill>
              <a:srgbClr val="71ADD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6164" name="Group 26"/>
            <p:cNvGrpSpPr>
              <a:grpSpLocks/>
            </p:cNvGrpSpPr>
            <p:nvPr/>
          </p:nvGrpSpPr>
          <p:grpSpPr bwMode="auto">
            <a:xfrm>
              <a:off x="4702175" y="3235325"/>
              <a:ext cx="4189412" cy="2022475"/>
              <a:chOff x="654" y="2017"/>
              <a:chExt cx="2639" cy="1274"/>
            </a:xfrm>
          </p:grpSpPr>
          <p:sp>
            <p:nvSpPr>
              <p:cNvPr id="6174" name="Text Box 27"/>
              <p:cNvSpPr txBox="1">
                <a:spLocks noChangeArrowheads="1"/>
              </p:cNvSpPr>
              <p:nvPr/>
            </p:nvSpPr>
            <p:spPr bwMode="auto">
              <a:xfrm>
                <a:off x="1052" y="3039"/>
                <a:ext cx="45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000">
                    <a:latin typeface="Times New Roman" pitchFamily="18" charset="0"/>
                  </a:rPr>
                  <a:t>-1.75</a:t>
                </a:r>
              </a:p>
            </p:txBody>
          </p:sp>
          <p:grpSp>
            <p:nvGrpSpPr>
              <p:cNvPr id="6175" name="Group 32"/>
              <p:cNvGrpSpPr>
                <a:grpSpLocks/>
              </p:cNvGrpSpPr>
              <p:nvPr/>
            </p:nvGrpSpPr>
            <p:grpSpPr bwMode="auto">
              <a:xfrm>
                <a:off x="654" y="2017"/>
                <a:ext cx="2639" cy="1083"/>
                <a:chOff x="654" y="2017"/>
                <a:chExt cx="2639" cy="1083"/>
              </a:xfrm>
            </p:grpSpPr>
            <p:sp>
              <p:nvSpPr>
                <p:cNvPr id="6176" name="Line 34"/>
                <p:cNvSpPr>
                  <a:spLocks noChangeShapeType="1"/>
                </p:cNvSpPr>
                <p:nvPr/>
              </p:nvSpPr>
              <p:spPr bwMode="auto">
                <a:xfrm>
                  <a:off x="1902" y="2784"/>
                  <a:ext cx="0" cy="58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6177" name="Freeform 37"/>
                <p:cNvSpPr>
                  <a:spLocks/>
                </p:cNvSpPr>
                <p:nvPr/>
              </p:nvSpPr>
              <p:spPr bwMode="auto">
                <a:xfrm>
                  <a:off x="654" y="3014"/>
                  <a:ext cx="2496" cy="1"/>
                </a:xfrm>
                <a:custGeom>
                  <a:avLst/>
                  <a:gdLst>
                    <a:gd name="T0" fmla="*/ 0 w 3152"/>
                    <a:gd name="T1" fmla="*/ 0 h 1"/>
                    <a:gd name="T2" fmla="*/ 29 w 3152"/>
                    <a:gd name="T3" fmla="*/ 0 h 1"/>
                    <a:gd name="T4" fmla="*/ 0 60000 65536"/>
                    <a:gd name="T5" fmla="*/ 0 60000 65536"/>
                    <a:gd name="T6" fmla="*/ 0 w 3152"/>
                    <a:gd name="T7" fmla="*/ 0 h 1"/>
                    <a:gd name="T8" fmla="*/ 3152 w 3152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52" h="1">
                      <a:moveTo>
                        <a:pt x="0" y="0"/>
                      </a:moveTo>
                      <a:lnTo>
                        <a:pt x="3152" y="0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 type="arrow" w="med" len="med"/>
                  <a:tailEnd type="arrow" w="med" len="med"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6178" name="Freeform 38"/>
                <p:cNvSpPr>
                  <a:spLocks/>
                </p:cNvSpPr>
                <p:nvPr/>
              </p:nvSpPr>
              <p:spPr bwMode="auto">
                <a:xfrm>
                  <a:off x="730" y="2017"/>
                  <a:ext cx="2372" cy="994"/>
                </a:xfrm>
                <a:custGeom>
                  <a:avLst/>
                  <a:gdLst>
                    <a:gd name="T0" fmla="*/ 0 w 2996"/>
                    <a:gd name="T1" fmla="*/ 23 h 1213"/>
                    <a:gd name="T2" fmla="*/ 3 w 2996"/>
                    <a:gd name="T3" fmla="*/ 21 h 1213"/>
                    <a:gd name="T4" fmla="*/ 6 w 2996"/>
                    <a:gd name="T5" fmla="*/ 20 h 1213"/>
                    <a:gd name="T6" fmla="*/ 8 w 2996"/>
                    <a:gd name="T7" fmla="*/ 16 h 1213"/>
                    <a:gd name="T8" fmla="*/ 10 w 2996"/>
                    <a:gd name="T9" fmla="*/ 11 h 1213"/>
                    <a:gd name="T10" fmla="*/ 10 w 2996"/>
                    <a:gd name="T11" fmla="*/ 6 h 1213"/>
                    <a:gd name="T12" fmla="*/ 11 w 2996"/>
                    <a:gd name="T13" fmla="*/ 3 h 1213"/>
                    <a:gd name="T14" fmla="*/ 13 w 2996"/>
                    <a:gd name="T15" fmla="*/ 2 h 1213"/>
                    <a:gd name="T16" fmla="*/ 13 w 2996"/>
                    <a:gd name="T17" fmla="*/ 1 h 1213"/>
                    <a:gd name="T18" fmla="*/ 16 w 2996"/>
                    <a:gd name="T19" fmla="*/ 2 h 1213"/>
                    <a:gd name="T20" fmla="*/ 16 w 2996"/>
                    <a:gd name="T21" fmla="*/ 2 h 1213"/>
                    <a:gd name="T22" fmla="*/ 17 w 2996"/>
                    <a:gd name="T23" fmla="*/ 7 h 1213"/>
                    <a:gd name="T24" fmla="*/ 17 w 2996"/>
                    <a:gd name="T25" fmla="*/ 11 h 1213"/>
                    <a:gd name="T26" fmla="*/ 19 w 2996"/>
                    <a:gd name="T27" fmla="*/ 14 h 1213"/>
                    <a:gd name="T28" fmla="*/ 20 w 2996"/>
                    <a:gd name="T29" fmla="*/ 18 h 1213"/>
                    <a:gd name="T30" fmla="*/ 23 w 2996"/>
                    <a:gd name="T31" fmla="*/ 20 h 1213"/>
                    <a:gd name="T32" fmla="*/ 25 w 2996"/>
                    <a:gd name="T33" fmla="*/ 21 h 1213"/>
                    <a:gd name="T34" fmla="*/ 28 w 2996"/>
                    <a:gd name="T35" fmla="*/ 23 h 121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2996"/>
                    <a:gd name="T55" fmla="*/ 0 h 1213"/>
                    <a:gd name="T56" fmla="*/ 2996 w 2996"/>
                    <a:gd name="T57" fmla="*/ 1213 h 1213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2996" h="1213">
                      <a:moveTo>
                        <a:pt x="0" y="1213"/>
                      </a:moveTo>
                      <a:cubicBezTo>
                        <a:pt x="54" y="1205"/>
                        <a:pt x="222" y="1185"/>
                        <a:pt x="325" y="1159"/>
                      </a:cubicBezTo>
                      <a:cubicBezTo>
                        <a:pt x="429" y="1135"/>
                        <a:pt x="526" y="1113"/>
                        <a:pt x="616" y="1057"/>
                      </a:cubicBezTo>
                      <a:cubicBezTo>
                        <a:pt x="711" y="1001"/>
                        <a:pt x="823" y="899"/>
                        <a:pt x="895" y="820"/>
                      </a:cubicBezTo>
                      <a:cubicBezTo>
                        <a:pt x="967" y="741"/>
                        <a:pt x="1004" y="666"/>
                        <a:pt x="1048" y="583"/>
                      </a:cubicBezTo>
                      <a:cubicBezTo>
                        <a:pt x="1092" y="500"/>
                        <a:pt x="1130" y="392"/>
                        <a:pt x="1162" y="322"/>
                      </a:cubicBezTo>
                      <a:cubicBezTo>
                        <a:pt x="1194" y="252"/>
                        <a:pt x="1208" y="208"/>
                        <a:pt x="1237" y="163"/>
                      </a:cubicBezTo>
                      <a:cubicBezTo>
                        <a:pt x="1266" y="118"/>
                        <a:pt x="1296" y="76"/>
                        <a:pt x="1336" y="49"/>
                      </a:cubicBezTo>
                      <a:cubicBezTo>
                        <a:pt x="1376" y="22"/>
                        <a:pt x="1434" y="2"/>
                        <a:pt x="1480" y="1"/>
                      </a:cubicBezTo>
                      <a:cubicBezTo>
                        <a:pt x="1526" y="0"/>
                        <a:pt x="1575" y="18"/>
                        <a:pt x="1615" y="43"/>
                      </a:cubicBezTo>
                      <a:cubicBezTo>
                        <a:pt x="1655" y="68"/>
                        <a:pt x="1685" y="93"/>
                        <a:pt x="1720" y="154"/>
                      </a:cubicBezTo>
                      <a:cubicBezTo>
                        <a:pt x="1755" y="215"/>
                        <a:pt x="1798" y="346"/>
                        <a:pt x="1825" y="412"/>
                      </a:cubicBezTo>
                      <a:cubicBezTo>
                        <a:pt x="1852" y="478"/>
                        <a:pt x="1854" y="488"/>
                        <a:pt x="1885" y="550"/>
                      </a:cubicBezTo>
                      <a:cubicBezTo>
                        <a:pt x="1916" y="612"/>
                        <a:pt x="1966" y="717"/>
                        <a:pt x="2014" y="787"/>
                      </a:cubicBezTo>
                      <a:cubicBezTo>
                        <a:pt x="2062" y="857"/>
                        <a:pt x="2112" y="918"/>
                        <a:pt x="2176" y="969"/>
                      </a:cubicBezTo>
                      <a:cubicBezTo>
                        <a:pt x="2240" y="1020"/>
                        <a:pt x="2330" y="1062"/>
                        <a:pt x="2398" y="1093"/>
                      </a:cubicBezTo>
                      <a:cubicBezTo>
                        <a:pt x="2466" y="1124"/>
                        <a:pt x="2484" y="1134"/>
                        <a:pt x="2584" y="1153"/>
                      </a:cubicBezTo>
                      <a:cubicBezTo>
                        <a:pt x="2684" y="1172"/>
                        <a:pt x="2910" y="1194"/>
                        <a:pt x="2996" y="1205"/>
                      </a:cubicBez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6179" name="Line 39"/>
                <p:cNvSpPr>
                  <a:spLocks noChangeShapeType="1"/>
                </p:cNvSpPr>
                <p:nvPr/>
              </p:nvSpPr>
              <p:spPr bwMode="auto">
                <a:xfrm>
                  <a:off x="1902" y="2018"/>
                  <a:ext cx="0" cy="98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NZ"/>
                </a:p>
              </p:txBody>
            </p:sp>
            <p:sp>
              <p:nvSpPr>
                <p:cNvPr id="6180" name="Line 41"/>
                <p:cNvSpPr>
                  <a:spLocks noChangeShapeType="1"/>
                </p:cNvSpPr>
                <p:nvPr/>
              </p:nvSpPr>
              <p:spPr bwMode="auto">
                <a:xfrm>
                  <a:off x="1902" y="2978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6181" name="Rectangle 44"/>
                <p:cNvSpPr>
                  <a:spLocks noChangeArrowheads="1"/>
                </p:cNvSpPr>
                <p:nvPr/>
              </p:nvSpPr>
              <p:spPr bwMode="auto">
                <a:xfrm>
                  <a:off x="3126" y="2887"/>
                  <a:ext cx="167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 i="1">
                      <a:latin typeface="Times New Roman" pitchFamily="18" charset="0"/>
                    </a:rPr>
                    <a:t>z</a:t>
                  </a:r>
                </a:p>
              </p:txBody>
            </p:sp>
          </p:grpSp>
        </p:grpSp>
        <p:sp>
          <p:nvSpPr>
            <p:cNvPr id="6165" name="Text Box 18"/>
            <p:cNvSpPr txBox="1">
              <a:spLocks noChangeArrowheads="1"/>
            </p:cNvSpPr>
            <p:nvPr/>
          </p:nvSpPr>
          <p:spPr bwMode="auto">
            <a:xfrm>
              <a:off x="5181600" y="1905000"/>
              <a:ext cx="38862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Times New Roman" pitchFamily="18" charset="0"/>
                </a:rPr>
                <a:t>Standard Normal Distribution</a:t>
              </a:r>
              <a:br>
                <a:rPr lang="en-US" sz="2400">
                  <a:latin typeface="Times New Roman" pitchFamily="18" charset="0"/>
                </a:rPr>
              </a:br>
              <a:r>
                <a:rPr lang="en-US" sz="2400">
                  <a:latin typeface="Times New Roman" pitchFamily="18" charset="0"/>
                </a:rPr>
                <a:t>          </a:t>
              </a:r>
              <a:r>
                <a:rPr lang="el-GR" sz="2400">
                  <a:latin typeface="Times New Roman" pitchFamily="18" charset="0"/>
                </a:rPr>
                <a:t>μ</a:t>
              </a:r>
              <a:r>
                <a:rPr lang="en-US" sz="2400">
                  <a:latin typeface="Times New Roman" pitchFamily="18" charset="0"/>
                </a:rPr>
                <a:t> = 0  </a:t>
              </a:r>
              <a:r>
                <a:rPr lang="el-GR" sz="2400"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 = 1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166" name="Group 32"/>
            <p:cNvGrpSpPr>
              <a:grpSpLocks/>
            </p:cNvGrpSpPr>
            <p:nvPr/>
          </p:nvGrpSpPr>
          <p:grpSpPr bwMode="auto">
            <a:xfrm>
              <a:off x="6486526" y="2819400"/>
              <a:ext cx="2582866" cy="2438400"/>
              <a:chOff x="1764" y="1755"/>
              <a:chExt cx="1627" cy="1536"/>
            </a:xfrm>
          </p:grpSpPr>
          <p:sp>
            <p:nvSpPr>
              <p:cNvPr id="6170" name="Line 34"/>
              <p:cNvSpPr>
                <a:spLocks noChangeShapeType="1"/>
              </p:cNvSpPr>
              <p:nvPr/>
            </p:nvSpPr>
            <p:spPr bwMode="auto">
              <a:xfrm>
                <a:off x="1902" y="2784"/>
                <a:ext cx="0" cy="58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71" name="Text Box 40"/>
              <p:cNvSpPr txBox="1">
                <a:spLocks noChangeArrowheads="1"/>
              </p:cNvSpPr>
              <p:nvPr/>
            </p:nvSpPr>
            <p:spPr bwMode="auto">
              <a:xfrm>
                <a:off x="1801" y="3039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000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6172" name="Rectangle 42"/>
              <p:cNvSpPr>
                <a:spLocks noChangeArrowheads="1"/>
              </p:cNvSpPr>
              <p:nvPr/>
            </p:nvSpPr>
            <p:spPr bwMode="auto">
              <a:xfrm>
                <a:off x="1764" y="1755"/>
                <a:ext cx="162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>
                    <a:latin typeface="Times New Roman" pitchFamily="18" charset="0"/>
                  </a:rPr>
                  <a:t>P</a:t>
                </a:r>
                <a:r>
                  <a:rPr lang="en-US" altLang="en-US" sz="2400">
                    <a:latin typeface="Times New Roman" pitchFamily="18" charset="0"/>
                  </a:rPr>
                  <a:t>(-1.75 &lt; </a:t>
                </a:r>
                <a:r>
                  <a:rPr lang="en-US" altLang="en-US" sz="2400" i="1">
                    <a:latin typeface="Times New Roman" pitchFamily="18" charset="0"/>
                  </a:rPr>
                  <a:t>z</a:t>
                </a:r>
                <a:r>
                  <a:rPr lang="en-US" altLang="en-US" sz="2400">
                    <a:latin typeface="Times New Roman" pitchFamily="18" charset="0"/>
                  </a:rPr>
                  <a:t> &lt; 0.75)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173" name="Line 45"/>
              <p:cNvSpPr>
                <a:spLocks noChangeShapeType="1"/>
              </p:cNvSpPr>
              <p:nvPr/>
            </p:nvSpPr>
            <p:spPr bwMode="auto">
              <a:xfrm flipH="1">
                <a:off x="1968" y="2017"/>
                <a:ext cx="384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NZ"/>
              </a:p>
            </p:txBody>
          </p:sp>
        </p:grpSp>
        <p:cxnSp>
          <p:nvCxnSpPr>
            <p:cNvPr id="68" name="Straight Connector 67"/>
            <p:cNvCxnSpPr/>
            <p:nvPr/>
          </p:nvCxnSpPr>
          <p:spPr>
            <a:xfrm rot="16200000" flipH="1">
              <a:off x="5507039" y="4722813"/>
              <a:ext cx="409575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6313490" y="4202112"/>
              <a:ext cx="1411288" cy="174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69" name="Text Box 27"/>
            <p:cNvSpPr txBox="1">
              <a:spLocks noChangeArrowheads="1"/>
            </p:cNvSpPr>
            <p:nvPr/>
          </p:nvSpPr>
          <p:spPr bwMode="auto">
            <a:xfrm>
              <a:off x="6781800" y="4857690"/>
              <a:ext cx="63350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000">
                  <a:latin typeface="Times New Roman" pitchFamily="18" charset="0"/>
                </a:rPr>
                <a:t>0.75</a:t>
              </a:r>
            </a:p>
          </p:txBody>
        </p:sp>
      </p:grpSp>
      <p:grpSp>
        <p:nvGrpSpPr>
          <p:cNvPr id="9" name="Group 75"/>
          <p:cNvGrpSpPr>
            <a:grpSpLocks/>
          </p:cNvGrpSpPr>
          <p:nvPr/>
        </p:nvGrpSpPr>
        <p:grpSpPr bwMode="auto">
          <a:xfrm>
            <a:off x="4741863" y="3886200"/>
            <a:ext cx="2286000" cy="461963"/>
            <a:chOff x="4513613" y="4267200"/>
            <a:chExt cx="2286000" cy="461665"/>
          </a:xfrm>
        </p:grpSpPr>
        <p:sp>
          <p:nvSpPr>
            <p:cNvPr id="74" name="TextBox 73"/>
            <p:cNvSpPr txBox="1"/>
            <p:nvPr/>
          </p:nvSpPr>
          <p:spPr>
            <a:xfrm>
              <a:off x="4877150" y="4267200"/>
              <a:ext cx="1219200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chemeClr val="accent2"/>
                  </a:solidFill>
                  <a:latin typeface="+mn-lt"/>
                  <a:cs typeface="+mn-cs"/>
                </a:rPr>
                <a:t>0.7734</a:t>
              </a: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rot="10800000">
              <a:off x="4513613" y="4651127"/>
              <a:ext cx="2286000" cy="15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Slide Number Placeholder 4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FAE129-7395-4EDE-AF96-7844BD26DEEC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373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accent3"/>
                </a:solidFill>
              </a:rPr>
              <a:t>Example:  Finding Probabilities for Normal Distributions</a:t>
            </a:r>
          </a:p>
        </p:txBody>
      </p:sp>
      <p:sp>
        <p:nvSpPr>
          <p:cNvPr id="74755" name="Content Placeholder 3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478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mtClean="0"/>
              <a:t>Find the probability that the shopper will be in the store more than 39 minutes. (Recall </a:t>
            </a:r>
            <a:r>
              <a:rPr lang="el-GR" smtClean="0"/>
              <a:t>μ</a:t>
            </a:r>
            <a:r>
              <a:rPr lang="en-US" smtClean="0"/>
              <a:t> = 45 minutes and </a:t>
            </a:r>
            <a:br>
              <a:rPr lang="en-US" smtClean="0"/>
            </a:br>
            <a:r>
              <a:rPr lang="el-GR" smtClean="0"/>
              <a:t>σ</a:t>
            </a:r>
            <a:r>
              <a:rPr lang="en-US" smtClean="0"/>
              <a:t> = 12 minutes)</a:t>
            </a:r>
          </a:p>
        </p:txBody>
      </p:sp>
      <p:pic>
        <p:nvPicPr>
          <p:cNvPr id="74756" name="Picture 6" descr="C:\Documents and Settings\Lyn\Local Settings\Temporary Internet Files\Content.IE5\O7HXM29P\MCj0250557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2971800"/>
            <a:ext cx="1757363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22EBAD-68F5-4F60-8B4E-3CF9FEFEA1A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 51"/>
          <p:cNvSpPr/>
          <p:nvPr/>
        </p:nvSpPr>
        <p:spPr>
          <a:xfrm>
            <a:off x="2052638" y="3232150"/>
            <a:ext cx="2260600" cy="1590675"/>
          </a:xfrm>
          <a:custGeom>
            <a:avLst/>
            <a:gdLst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43132 w 2234242"/>
              <a:gd name="connsiteY3" fmla="*/ 232913 h 1587260"/>
              <a:gd name="connsiteX4" fmla="*/ 69011 w 2234242"/>
              <a:gd name="connsiteY4" fmla="*/ 207034 h 1587260"/>
              <a:gd name="connsiteX5" fmla="*/ 77638 w 2234242"/>
              <a:gd name="connsiteY5" fmla="*/ 181154 h 1587260"/>
              <a:gd name="connsiteX6" fmla="*/ 120770 w 2234242"/>
              <a:gd name="connsiteY6" fmla="*/ 94890 h 1587260"/>
              <a:gd name="connsiteX7" fmla="*/ 172528 w 2234242"/>
              <a:gd name="connsiteY7" fmla="*/ 77637 h 1587260"/>
              <a:gd name="connsiteX8" fmla="*/ 319177 w 2234242"/>
              <a:gd name="connsiteY8" fmla="*/ 0 h 1587260"/>
              <a:gd name="connsiteX9" fmla="*/ 500332 w 2234242"/>
              <a:gd name="connsiteY9" fmla="*/ 51758 h 1587260"/>
              <a:gd name="connsiteX10" fmla="*/ 621102 w 2234242"/>
              <a:gd name="connsiteY10" fmla="*/ 172528 h 1587260"/>
              <a:gd name="connsiteX11" fmla="*/ 715992 w 2234242"/>
              <a:gd name="connsiteY11" fmla="*/ 405441 h 1587260"/>
              <a:gd name="connsiteX12" fmla="*/ 854015 w 2234242"/>
              <a:gd name="connsiteY12" fmla="*/ 767751 h 1587260"/>
              <a:gd name="connsiteX13" fmla="*/ 940279 w 2234242"/>
              <a:gd name="connsiteY13" fmla="*/ 931652 h 1587260"/>
              <a:gd name="connsiteX14" fmla="*/ 1086928 w 2234242"/>
              <a:gd name="connsiteY14" fmla="*/ 1147313 h 1587260"/>
              <a:gd name="connsiteX15" fmla="*/ 1250830 w 2234242"/>
              <a:gd name="connsiteY15" fmla="*/ 1302588 h 1587260"/>
              <a:gd name="connsiteX16" fmla="*/ 1431985 w 2234242"/>
              <a:gd name="connsiteY16" fmla="*/ 1414732 h 1587260"/>
              <a:gd name="connsiteX17" fmla="*/ 1682151 w 2234242"/>
              <a:gd name="connsiteY17" fmla="*/ 1492369 h 1587260"/>
              <a:gd name="connsiteX18" fmla="*/ 1906438 w 2234242"/>
              <a:gd name="connsiteY18" fmla="*/ 1526875 h 1587260"/>
              <a:gd name="connsiteX19" fmla="*/ 2173857 w 2234242"/>
              <a:gd name="connsiteY19" fmla="*/ 1561381 h 1587260"/>
              <a:gd name="connsiteX20" fmla="*/ 2234242 w 2234242"/>
              <a:gd name="connsiteY20" fmla="*/ 1587260 h 1587260"/>
              <a:gd name="connsiteX21" fmla="*/ 0 w 2234242"/>
              <a:gd name="connsiteY21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43132 w 2234242"/>
              <a:gd name="connsiteY3" fmla="*/ 232913 h 1587260"/>
              <a:gd name="connsiteX4" fmla="*/ 69011 w 2234242"/>
              <a:gd name="connsiteY4" fmla="*/ 207034 h 1587260"/>
              <a:gd name="connsiteX5" fmla="*/ 77638 w 2234242"/>
              <a:gd name="connsiteY5" fmla="*/ 181154 h 1587260"/>
              <a:gd name="connsiteX6" fmla="*/ 120770 w 2234242"/>
              <a:gd name="connsiteY6" fmla="*/ 94890 h 1587260"/>
              <a:gd name="connsiteX7" fmla="*/ 172528 w 2234242"/>
              <a:gd name="connsiteY7" fmla="*/ 77637 h 1587260"/>
              <a:gd name="connsiteX8" fmla="*/ 319177 w 2234242"/>
              <a:gd name="connsiteY8" fmla="*/ 0 h 1587260"/>
              <a:gd name="connsiteX9" fmla="*/ 500332 w 2234242"/>
              <a:gd name="connsiteY9" fmla="*/ 51758 h 1587260"/>
              <a:gd name="connsiteX10" fmla="*/ 621102 w 2234242"/>
              <a:gd name="connsiteY10" fmla="*/ 172528 h 1587260"/>
              <a:gd name="connsiteX11" fmla="*/ 715992 w 2234242"/>
              <a:gd name="connsiteY11" fmla="*/ 405441 h 1587260"/>
              <a:gd name="connsiteX12" fmla="*/ 854015 w 2234242"/>
              <a:gd name="connsiteY12" fmla="*/ 767751 h 1587260"/>
              <a:gd name="connsiteX13" fmla="*/ 940279 w 2234242"/>
              <a:gd name="connsiteY13" fmla="*/ 931652 h 1587260"/>
              <a:gd name="connsiteX14" fmla="*/ 1086928 w 2234242"/>
              <a:gd name="connsiteY14" fmla="*/ 1147313 h 1587260"/>
              <a:gd name="connsiteX15" fmla="*/ 1250830 w 2234242"/>
              <a:gd name="connsiteY15" fmla="*/ 1302588 h 1587260"/>
              <a:gd name="connsiteX16" fmla="*/ 1431985 w 2234242"/>
              <a:gd name="connsiteY16" fmla="*/ 1414732 h 1587260"/>
              <a:gd name="connsiteX17" fmla="*/ 1682151 w 2234242"/>
              <a:gd name="connsiteY17" fmla="*/ 1492369 h 1587260"/>
              <a:gd name="connsiteX18" fmla="*/ 1906438 w 2234242"/>
              <a:gd name="connsiteY18" fmla="*/ 1526875 h 1587260"/>
              <a:gd name="connsiteX19" fmla="*/ 2173857 w 2234242"/>
              <a:gd name="connsiteY19" fmla="*/ 1561381 h 1587260"/>
              <a:gd name="connsiteX20" fmla="*/ 2234242 w 2234242"/>
              <a:gd name="connsiteY20" fmla="*/ 1587260 h 1587260"/>
              <a:gd name="connsiteX21" fmla="*/ 0 w 2234242"/>
              <a:gd name="connsiteY21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43132 w 2234242"/>
              <a:gd name="connsiteY3" fmla="*/ 232913 h 1587260"/>
              <a:gd name="connsiteX4" fmla="*/ 69011 w 2234242"/>
              <a:gd name="connsiteY4" fmla="*/ 207034 h 1587260"/>
              <a:gd name="connsiteX5" fmla="*/ 77638 w 2234242"/>
              <a:gd name="connsiteY5" fmla="*/ 181154 h 1587260"/>
              <a:gd name="connsiteX6" fmla="*/ 120770 w 2234242"/>
              <a:gd name="connsiteY6" fmla="*/ 94890 h 1587260"/>
              <a:gd name="connsiteX7" fmla="*/ 172528 w 2234242"/>
              <a:gd name="connsiteY7" fmla="*/ 77637 h 1587260"/>
              <a:gd name="connsiteX8" fmla="*/ 176889 w 2234242"/>
              <a:gd name="connsiteY8" fmla="*/ 4850 h 1587260"/>
              <a:gd name="connsiteX9" fmla="*/ 319177 w 2234242"/>
              <a:gd name="connsiteY9" fmla="*/ 0 h 1587260"/>
              <a:gd name="connsiteX10" fmla="*/ 500332 w 2234242"/>
              <a:gd name="connsiteY10" fmla="*/ 51758 h 1587260"/>
              <a:gd name="connsiteX11" fmla="*/ 621102 w 2234242"/>
              <a:gd name="connsiteY11" fmla="*/ 172528 h 1587260"/>
              <a:gd name="connsiteX12" fmla="*/ 715992 w 2234242"/>
              <a:gd name="connsiteY12" fmla="*/ 405441 h 1587260"/>
              <a:gd name="connsiteX13" fmla="*/ 854015 w 2234242"/>
              <a:gd name="connsiteY13" fmla="*/ 767751 h 1587260"/>
              <a:gd name="connsiteX14" fmla="*/ 940279 w 2234242"/>
              <a:gd name="connsiteY14" fmla="*/ 931652 h 1587260"/>
              <a:gd name="connsiteX15" fmla="*/ 1086928 w 2234242"/>
              <a:gd name="connsiteY15" fmla="*/ 1147313 h 1587260"/>
              <a:gd name="connsiteX16" fmla="*/ 1250830 w 2234242"/>
              <a:gd name="connsiteY16" fmla="*/ 1302588 h 1587260"/>
              <a:gd name="connsiteX17" fmla="*/ 1431985 w 2234242"/>
              <a:gd name="connsiteY17" fmla="*/ 1414732 h 1587260"/>
              <a:gd name="connsiteX18" fmla="*/ 1682151 w 2234242"/>
              <a:gd name="connsiteY18" fmla="*/ 1492369 h 1587260"/>
              <a:gd name="connsiteX19" fmla="*/ 1906438 w 2234242"/>
              <a:gd name="connsiteY19" fmla="*/ 1526875 h 1587260"/>
              <a:gd name="connsiteX20" fmla="*/ 2173857 w 2234242"/>
              <a:gd name="connsiteY20" fmla="*/ 1561381 h 1587260"/>
              <a:gd name="connsiteX21" fmla="*/ 2234242 w 2234242"/>
              <a:gd name="connsiteY21" fmla="*/ 1587260 h 1587260"/>
              <a:gd name="connsiteX22" fmla="*/ 0 w 2234242"/>
              <a:gd name="connsiteY22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43132 w 2234242"/>
              <a:gd name="connsiteY3" fmla="*/ 232913 h 1587260"/>
              <a:gd name="connsiteX4" fmla="*/ 69011 w 2234242"/>
              <a:gd name="connsiteY4" fmla="*/ 207034 h 1587260"/>
              <a:gd name="connsiteX5" fmla="*/ 77638 w 2234242"/>
              <a:gd name="connsiteY5" fmla="*/ 181154 h 1587260"/>
              <a:gd name="connsiteX6" fmla="*/ 120770 w 2234242"/>
              <a:gd name="connsiteY6" fmla="*/ 94890 h 1587260"/>
              <a:gd name="connsiteX7" fmla="*/ 172528 w 2234242"/>
              <a:gd name="connsiteY7" fmla="*/ 77637 h 1587260"/>
              <a:gd name="connsiteX8" fmla="*/ 176889 w 2234242"/>
              <a:gd name="connsiteY8" fmla="*/ 4850 h 1587260"/>
              <a:gd name="connsiteX9" fmla="*/ 319177 w 2234242"/>
              <a:gd name="connsiteY9" fmla="*/ 0 h 1587260"/>
              <a:gd name="connsiteX10" fmla="*/ 500332 w 2234242"/>
              <a:gd name="connsiteY10" fmla="*/ 51758 h 1587260"/>
              <a:gd name="connsiteX11" fmla="*/ 621102 w 2234242"/>
              <a:gd name="connsiteY11" fmla="*/ 172528 h 1587260"/>
              <a:gd name="connsiteX12" fmla="*/ 715992 w 2234242"/>
              <a:gd name="connsiteY12" fmla="*/ 405441 h 1587260"/>
              <a:gd name="connsiteX13" fmla="*/ 854015 w 2234242"/>
              <a:gd name="connsiteY13" fmla="*/ 767751 h 1587260"/>
              <a:gd name="connsiteX14" fmla="*/ 940279 w 2234242"/>
              <a:gd name="connsiteY14" fmla="*/ 931652 h 1587260"/>
              <a:gd name="connsiteX15" fmla="*/ 1086928 w 2234242"/>
              <a:gd name="connsiteY15" fmla="*/ 1147313 h 1587260"/>
              <a:gd name="connsiteX16" fmla="*/ 1250830 w 2234242"/>
              <a:gd name="connsiteY16" fmla="*/ 1302588 h 1587260"/>
              <a:gd name="connsiteX17" fmla="*/ 1431985 w 2234242"/>
              <a:gd name="connsiteY17" fmla="*/ 1414732 h 1587260"/>
              <a:gd name="connsiteX18" fmla="*/ 1682151 w 2234242"/>
              <a:gd name="connsiteY18" fmla="*/ 1492369 h 1587260"/>
              <a:gd name="connsiteX19" fmla="*/ 1906438 w 2234242"/>
              <a:gd name="connsiteY19" fmla="*/ 1526875 h 1587260"/>
              <a:gd name="connsiteX20" fmla="*/ 2173857 w 2234242"/>
              <a:gd name="connsiteY20" fmla="*/ 1561381 h 1587260"/>
              <a:gd name="connsiteX21" fmla="*/ 2234242 w 2234242"/>
              <a:gd name="connsiteY21" fmla="*/ 1587260 h 1587260"/>
              <a:gd name="connsiteX22" fmla="*/ 0 w 2234242"/>
              <a:gd name="connsiteY22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43132 w 2234242"/>
              <a:gd name="connsiteY3" fmla="*/ 232913 h 1587260"/>
              <a:gd name="connsiteX4" fmla="*/ 69011 w 2234242"/>
              <a:gd name="connsiteY4" fmla="*/ 207034 h 1587260"/>
              <a:gd name="connsiteX5" fmla="*/ 77638 w 2234242"/>
              <a:gd name="connsiteY5" fmla="*/ 181154 h 1587260"/>
              <a:gd name="connsiteX6" fmla="*/ 120770 w 2234242"/>
              <a:gd name="connsiteY6" fmla="*/ 94890 h 1587260"/>
              <a:gd name="connsiteX7" fmla="*/ 172528 w 2234242"/>
              <a:gd name="connsiteY7" fmla="*/ 77637 h 1587260"/>
              <a:gd name="connsiteX8" fmla="*/ 176889 w 2234242"/>
              <a:gd name="connsiteY8" fmla="*/ 4850 h 1587260"/>
              <a:gd name="connsiteX9" fmla="*/ 319177 w 2234242"/>
              <a:gd name="connsiteY9" fmla="*/ 0 h 1587260"/>
              <a:gd name="connsiteX10" fmla="*/ 500332 w 2234242"/>
              <a:gd name="connsiteY10" fmla="*/ 51758 h 1587260"/>
              <a:gd name="connsiteX11" fmla="*/ 621102 w 2234242"/>
              <a:gd name="connsiteY11" fmla="*/ 172528 h 1587260"/>
              <a:gd name="connsiteX12" fmla="*/ 715992 w 2234242"/>
              <a:gd name="connsiteY12" fmla="*/ 405441 h 1587260"/>
              <a:gd name="connsiteX13" fmla="*/ 854015 w 2234242"/>
              <a:gd name="connsiteY13" fmla="*/ 767751 h 1587260"/>
              <a:gd name="connsiteX14" fmla="*/ 940279 w 2234242"/>
              <a:gd name="connsiteY14" fmla="*/ 931652 h 1587260"/>
              <a:gd name="connsiteX15" fmla="*/ 1086928 w 2234242"/>
              <a:gd name="connsiteY15" fmla="*/ 1147313 h 1587260"/>
              <a:gd name="connsiteX16" fmla="*/ 1250830 w 2234242"/>
              <a:gd name="connsiteY16" fmla="*/ 1302588 h 1587260"/>
              <a:gd name="connsiteX17" fmla="*/ 1431985 w 2234242"/>
              <a:gd name="connsiteY17" fmla="*/ 1414732 h 1587260"/>
              <a:gd name="connsiteX18" fmla="*/ 1682151 w 2234242"/>
              <a:gd name="connsiteY18" fmla="*/ 1492369 h 1587260"/>
              <a:gd name="connsiteX19" fmla="*/ 1906438 w 2234242"/>
              <a:gd name="connsiteY19" fmla="*/ 1526875 h 1587260"/>
              <a:gd name="connsiteX20" fmla="*/ 2173857 w 2234242"/>
              <a:gd name="connsiteY20" fmla="*/ 1561381 h 1587260"/>
              <a:gd name="connsiteX21" fmla="*/ 2234242 w 2234242"/>
              <a:gd name="connsiteY21" fmla="*/ 1587260 h 1587260"/>
              <a:gd name="connsiteX22" fmla="*/ 0 w 2234242"/>
              <a:gd name="connsiteY22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43132 w 2234242"/>
              <a:gd name="connsiteY3" fmla="*/ 232913 h 1587260"/>
              <a:gd name="connsiteX4" fmla="*/ 69011 w 2234242"/>
              <a:gd name="connsiteY4" fmla="*/ 207034 h 1587260"/>
              <a:gd name="connsiteX5" fmla="*/ 77638 w 2234242"/>
              <a:gd name="connsiteY5" fmla="*/ 181154 h 1587260"/>
              <a:gd name="connsiteX6" fmla="*/ 120770 w 2234242"/>
              <a:gd name="connsiteY6" fmla="*/ 94890 h 1587260"/>
              <a:gd name="connsiteX7" fmla="*/ 172528 w 2234242"/>
              <a:gd name="connsiteY7" fmla="*/ 77637 h 1587260"/>
              <a:gd name="connsiteX8" fmla="*/ 176889 w 2234242"/>
              <a:gd name="connsiteY8" fmla="*/ 4850 h 1587260"/>
              <a:gd name="connsiteX9" fmla="*/ 319177 w 2234242"/>
              <a:gd name="connsiteY9" fmla="*/ 0 h 1587260"/>
              <a:gd name="connsiteX10" fmla="*/ 500332 w 2234242"/>
              <a:gd name="connsiteY10" fmla="*/ 51758 h 1587260"/>
              <a:gd name="connsiteX11" fmla="*/ 621102 w 2234242"/>
              <a:gd name="connsiteY11" fmla="*/ 172528 h 1587260"/>
              <a:gd name="connsiteX12" fmla="*/ 715992 w 2234242"/>
              <a:gd name="connsiteY12" fmla="*/ 405441 h 1587260"/>
              <a:gd name="connsiteX13" fmla="*/ 854015 w 2234242"/>
              <a:gd name="connsiteY13" fmla="*/ 767751 h 1587260"/>
              <a:gd name="connsiteX14" fmla="*/ 940279 w 2234242"/>
              <a:gd name="connsiteY14" fmla="*/ 931652 h 1587260"/>
              <a:gd name="connsiteX15" fmla="*/ 1086928 w 2234242"/>
              <a:gd name="connsiteY15" fmla="*/ 1147313 h 1587260"/>
              <a:gd name="connsiteX16" fmla="*/ 1250830 w 2234242"/>
              <a:gd name="connsiteY16" fmla="*/ 1302588 h 1587260"/>
              <a:gd name="connsiteX17" fmla="*/ 1431985 w 2234242"/>
              <a:gd name="connsiteY17" fmla="*/ 1414732 h 1587260"/>
              <a:gd name="connsiteX18" fmla="*/ 1682151 w 2234242"/>
              <a:gd name="connsiteY18" fmla="*/ 1492369 h 1587260"/>
              <a:gd name="connsiteX19" fmla="*/ 1906438 w 2234242"/>
              <a:gd name="connsiteY19" fmla="*/ 1526875 h 1587260"/>
              <a:gd name="connsiteX20" fmla="*/ 2173857 w 2234242"/>
              <a:gd name="connsiteY20" fmla="*/ 1561381 h 1587260"/>
              <a:gd name="connsiteX21" fmla="*/ 2234242 w 2234242"/>
              <a:gd name="connsiteY21" fmla="*/ 1587260 h 1587260"/>
              <a:gd name="connsiteX22" fmla="*/ 0 w 2234242"/>
              <a:gd name="connsiteY22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43132 w 2234242"/>
              <a:gd name="connsiteY3" fmla="*/ 232913 h 1587260"/>
              <a:gd name="connsiteX4" fmla="*/ 69011 w 2234242"/>
              <a:gd name="connsiteY4" fmla="*/ 207034 h 1587260"/>
              <a:gd name="connsiteX5" fmla="*/ 77638 w 2234242"/>
              <a:gd name="connsiteY5" fmla="*/ 181154 h 1587260"/>
              <a:gd name="connsiteX6" fmla="*/ 120770 w 2234242"/>
              <a:gd name="connsiteY6" fmla="*/ 94890 h 1587260"/>
              <a:gd name="connsiteX7" fmla="*/ 172528 w 2234242"/>
              <a:gd name="connsiteY7" fmla="*/ 77637 h 1587260"/>
              <a:gd name="connsiteX8" fmla="*/ 176889 w 2234242"/>
              <a:gd name="connsiteY8" fmla="*/ 4850 h 1587260"/>
              <a:gd name="connsiteX9" fmla="*/ 319177 w 2234242"/>
              <a:gd name="connsiteY9" fmla="*/ 0 h 1587260"/>
              <a:gd name="connsiteX10" fmla="*/ 500332 w 2234242"/>
              <a:gd name="connsiteY10" fmla="*/ 51758 h 1587260"/>
              <a:gd name="connsiteX11" fmla="*/ 621102 w 2234242"/>
              <a:gd name="connsiteY11" fmla="*/ 172528 h 1587260"/>
              <a:gd name="connsiteX12" fmla="*/ 715992 w 2234242"/>
              <a:gd name="connsiteY12" fmla="*/ 405441 h 1587260"/>
              <a:gd name="connsiteX13" fmla="*/ 854015 w 2234242"/>
              <a:gd name="connsiteY13" fmla="*/ 767751 h 1587260"/>
              <a:gd name="connsiteX14" fmla="*/ 940279 w 2234242"/>
              <a:gd name="connsiteY14" fmla="*/ 931652 h 1587260"/>
              <a:gd name="connsiteX15" fmla="*/ 1086928 w 2234242"/>
              <a:gd name="connsiteY15" fmla="*/ 1147313 h 1587260"/>
              <a:gd name="connsiteX16" fmla="*/ 1250830 w 2234242"/>
              <a:gd name="connsiteY16" fmla="*/ 1302588 h 1587260"/>
              <a:gd name="connsiteX17" fmla="*/ 1431985 w 2234242"/>
              <a:gd name="connsiteY17" fmla="*/ 1414732 h 1587260"/>
              <a:gd name="connsiteX18" fmla="*/ 1682151 w 2234242"/>
              <a:gd name="connsiteY18" fmla="*/ 1492369 h 1587260"/>
              <a:gd name="connsiteX19" fmla="*/ 1906438 w 2234242"/>
              <a:gd name="connsiteY19" fmla="*/ 1526875 h 1587260"/>
              <a:gd name="connsiteX20" fmla="*/ 2173857 w 2234242"/>
              <a:gd name="connsiteY20" fmla="*/ 1561381 h 1587260"/>
              <a:gd name="connsiteX21" fmla="*/ 2234242 w 2234242"/>
              <a:gd name="connsiteY21" fmla="*/ 1587260 h 1587260"/>
              <a:gd name="connsiteX22" fmla="*/ 0 w 2234242"/>
              <a:gd name="connsiteY22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43132 w 2234242"/>
              <a:gd name="connsiteY3" fmla="*/ 232913 h 1587260"/>
              <a:gd name="connsiteX4" fmla="*/ 77638 w 2234242"/>
              <a:gd name="connsiteY4" fmla="*/ 181154 h 1587260"/>
              <a:gd name="connsiteX5" fmla="*/ 120770 w 2234242"/>
              <a:gd name="connsiteY5" fmla="*/ 94890 h 1587260"/>
              <a:gd name="connsiteX6" fmla="*/ 172528 w 2234242"/>
              <a:gd name="connsiteY6" fmla="*/ 77637 h 1587260"/>
              <a:gd name="connsiteX7" fmla="*/ 176889 w 2234242"/>
              <a:gd name="connsiteY7" fmla="*/ 4850 h 1587260"/>
              <a:gd name="connsiteX8" fmla="*/ 319177 w 2234242"/>
              <a:gd name="connsiteY8" fmla="*/ 0 h 1587260"/>
              <a:gd name="connsiteX9" fmla="*/ 500332 w 2234242"/>
              <a:gd name="connsiteY9" fmla="*/ 51758 h 1587260"/>
              <a:gd name="connsiteX10" fmla="*/ 621102 w 2234242"/>
              <a:gd name="connsiteY10" fmla="*/ 172528 h 1587260"/>
              <a:gd name="connsiteX11" fmla="*/ 715992 w 2234242"/>
              <a:gd name="connsiteY11" fmla="*/ 405441 h 1587260"/>
              <a:gd name="connsiteX12" fmla="*/ 854015 w 2234242"/>
              <a:gd name="connsiteY12" fmla="*/ 767751 h 1587260"/>
              <a:gd name="connsiteX13" fmla="*/ 940279 w 2234242"/>
              <a:gd name="connsiteY13" fmla="*/ 931652 h 1587260"/>
              <a:gd name="connsiteX14" fmla="*/ 1086928 w 2234242"/>
              <a:gd name="connsiteY14" fmla="*/ 1147313 h 1587260"/>
              <a:gd name="connsiteX15" fmla="*/ 1250830 w 2234242"/>
              <a:gd name="connsiteY15" fmla="*/ 1302588 h 1587260"/>
              <a:gd name="connsiteX16" fmla="*/ 1431985 w 2234242"/>
              <a:gd name="connsiteY16" fmla="*/ 1414732 h 1587260"/>
              <a:gd name="connsiteX17" fmla="*/ 1682151 w 2234242"/>
              <a:gd name="connsiteY17" fmla="*/ 1492369 h 1587260"/>
              <a:gd name="connsiteX18" fmla="*/ 1906438 w 2234242"/>
              <a:gd name="connsiteY18" fmla="*/ 1526875 h 1587260"/>
              <a:gd name="connsiteX19" fmla="*/ 2173857 w 2234242"/>
              <a:gd name="connsiteY19" fmla="*/ 1561381 h 1587260"/>
              <a:gd name="connsiteX20" fmla="*/ 2234242 w 2234242"/>
              <a:gd name="connsiteY20" fmla="*/ 1587260 h 1587260"/>
              <a:gd name="connsiteX21" fmla="*/ 0 w 2234242"/>
              <a:gd name="connsiteY21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77638 w 2234242"/>
              <a:gd name="connsiteY3" fmla="*/ 181154 h 1587260"/>
              <a:gd name="connsiteX4" fmla="*/ 120770 w 2234242"/>
              <a:gd name="connsiteY4" fmla="*/ 94890 h 1587260"/>
              <a:gd name="connsiteX5" fmla="*/ 172528 w 2234242"/>
              <a:gd name="connsiteY5" fmla="*/ 77637 h 1587260"/>
              <a:gd name="connsiteX6" fmla="*/ 176889 w 2234242"/>
              <a:gd name="connsiteY6" fmla="*/ 4850 h 1587260"/>
              <a:gd name="connsiteX7" fmla="*/ 319177 w 2234242"/>
              <a:gd name="connsiteY7" fmla="*/ 0 h 1587260"/>
              <a:gd name="connsiteX8" fmla="*/ 500332 w 2234242"/>
              <a:gd name="connsiteY8" fmla="*/ 51758 h 1587260"/>
              <a:gd name="connsiteX9" fmla="*/ 621102 w 2234242"/>
              <a:gd name="connsiteY9" fmla="*/ 172528 h 1587260"/>
              <a:gd name="connsiteX10" fmla="*/ 715992 w 2234242"/>
              <a:gd name="connsiteY10" fmla="*/ 405441 h 1587260"/>
              <a:gd name="connsiteX11" fmla="*/ 854015 w 2234242"/>
              <a:gd name="connsiteY11" fmla="*/ 767751 h 1587260"/>
              <a:gd name="connsiteX12" fmla="*/ 940279 w 2234242"/>
              <a:gd name="connsiteY12" fmla="*/ 931652 h 1587260"/>
              <a:gd name="connsiteX13" fmla="*/ 1086928 w 2234242"/>
              <a:gd name="connsiteY13" fmla="*/ 1147313 h 1587260"/>
              <a:gd name="connsiteX14" fmla="*/ 1250830 w 2234242"/>
              <a:gd name="connsiteY14" fmla="*/ 1302588 h 1587260"/>
              <a:gd name="connsiteX15" fmla="*/ 1431985 w 2234242"/>
              <a:gd name="connsiteY15" fmla="*/ 1414732 h 1587260"/>
              <a:gd name="connsiteX16" fmla="*/ 1682151 w 2234242"/>
              <a:gd name="connsiteY16" fmla="*/ 1492369 h 1587260"/>
              <a:gd name="connsiteX17" fmla="*/ 1906438 w 2234242"/>
              <a:gd name="connsiteY17" fmla="*/ 1526875 h 1587260"/>
              <a:gd name="connsiteX18" fmla="*/ 2173857 w 2234242"/>
              <a:gd name="connsiteY18" fmla="*/ 1561381 h 1587260"/>
              <a:gd name="connsiteX19" fmla="*/ 2234242 w 2234242"/>
              <a:gd name="connsiteY19" fmla="*/ 1587260 h 1587260"/>
              <a:gd name="connsiteX20" fmla="*/ 0 w 2234242"/>
              <a:gd name="connsiteY20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120770 w 2234242"/>
              <a:gd name="connsiteY3" fmla="*/ 94890 h 1587260"/>
              <a:gd name="connsiteX4" fmla="*/ 172528 w 2234242"/>
              <a:gd name="connsiteY4" fmla="*/ 77637 h 1587260"/>
              <a:gd name="connsiteX5" fmla="*/ 176889 w 2234242"/>
              <a:gd name="connsiteY5" fmla="*/ 4850 h 1587260"/>
              <a:gd name="connsiteX6" fmla="*/ 319177 w 2234242"/>
              <a:gd name="connsiteY6" fmla="*/ 0 h 1587260"/>
              <a:gd name="connsiteX7" fmla="*/ 500332 w 2234242"/>
              <a:gd name="connsiteY7" fmla="*/ 51758 h 1587260"/>
              <a:gd name="connsiteX8" fmla="*/ 621102 w 2234242"/>
              <a:gd name="connsiteY8" fmla="*/ 172528 h 1587260"/>
              <a:gd name="connsiteX9" fmla="*/ 715992 w 2234242"/>
              <a:gd name="connsiteY9" fmla="*/ 405441 h 1587260"/>
              <a:gd name="connsiteX10" fmla="*/ 854015 w 2234242"/>
              <a:gd name="connsiteY10" fmla="*/ 767751 h 1587260"/>
              <a:gd name="connsiteX11" fmla="*/ 940279 w 2234242"/>
              <a:gd name="connsiteY11" fmla="*/ 931652 h 1587260"/>
              <a:gd name="connsiteX12" fmla="*/ 1086928 w 2234242"/>
              <a:gd name="connsiteY12" fmla="*/ 1147313 h 1587260"/>
              <a:gd name="connsiteX13" fmla="*/ 1250830 w 2234242"/>
              <a:gd name="connsiteY13" fmla="*/ 1302588 h 1587260"/>
              <a:gd name="connsiteX14" fmla="*/ 1431985 w 2234242"/>
              <a:gd name="connsiteY14" fmla="*/ 1414732 h 1587260"/>
              <a:gd name="connsiteX15" fmla="*/ 1682151 w 2234242"/>
              <a:gd name="connsiteY15" fmla="*/ 1492369 h 1587260"/>
              <a:gd name="connsiteX16" fmla="*/ 1906438 w 2234242"/>
              <a:gd name="connsiteY16" fmla="*/ 1526875 h 1587260"/>
              <a:gd name="connsiteX17" fmla="*/ 2173857 w 2234242"/>
              <a:gd name="connsiteY17" fmla="*/ 1561381 h 1587260"/>
              <a:gd name="connsiteX18" fmla="*/ 2234242 w 2234242"/>
              <a:gd name="connsiteY18" fmla="*/ 1587260 h 1587260"/>
              <a:gd name="connsiteX19" fmla="*/ 0 w 2234242"/>
              <a:gd name="connsiteY19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120770 w 2234242"/>
              <a:gd name="connsiteY3" fmla="*/ 94890 h 1587260"/>
              <a:gd name="connsiteX4" fmla="*/ 121623 w 2234242"/>
              <a:gd name="connsiteY4" fmla="*/ 91098 h 1587260"/>
              <a:gd name="connsiteX5" fmla="*/ 172528 w 2234242"/>
              <a:gd name="connsiteY5" fmla="*/ 77637 h 1587260"/>
              <a:gd name="connsiteX6" fmla="*/ 176889 w 2234242"/>
              <a:gd name="connsiteY6" fmla="*/ 4850 h 1587260"/>
              <a:gd name="connsiteX7" fmla="*/ 319177 w 2234242"/>
              <a:gd name="connsiteY7" fmla="*/ 0 h 1587260"/>
              <a:gd name="connsiteX8" fmla="*/ 500332 w 2234242"/>
              <a:gd name="connsiteY8" fmla="*/ 51758 h 1587260"/>
              <a:gd name="connsiteX9" fmla="*/ 621102 w 2234242"/>
              <a:gd name="connsiteY9" fmla="*/ 172528 h 1587260"/>
              <a:gd name="connsiteX10" fmla="*/ 715992 w 2234242"/>
              <a:gd name="connsiteY10" fmla="*/ 405441 h 1587260"/>
              <a:gd name="connsiteX11" fmla="*/ 854015 w 2234242"/>
              <a:gd name="connsiteY11" fmla="*/ 767751 h 1587260"/>
              <a:gd name="connsiteX12" fmla="*/ 940279 w 2234242"/>
              <a:gd name="connsiteY12" fmla="*/ 931652 h 1587260"/>
              <a:gd name="connsiteX13" fmla="*/ 1086928 w 2234242"/>
              <a:gd name="connsiteY13" fmla="*/ 1147313 h 1587260"/>
              <a:gd name="connsiteX14" fmla="*/ 1250830 w 2234242"/>
              <a:gd name="connsiteY14" fmla="*/ 1302588 h 1587260"/>
              <a:gd name="connsiteX15" fmla="*/ 1431985 w 2234242"/>
              <a:gd name="connsiteY15" fmla="*/ 1414732 h 1587260"/>
              <a:gd name="connsiteX16" fmla="*/ 1682151 w 2234242"/>
              <a:gd name="connsiteY16" fmla="*/ 1492369 h 1587260"/>
              <a:gd name="connsiteX17" fmla="*/ 1906438 w 2234242"/>
              <a:gd name="connsiteY17" fmla="*/ 1526875 h 1587260"/>
              <a:gd name="connsiteX18" fmla="*/ 2173857 w 2234242"/>
              <a:gd name="connsiteY18" fmla="*/ 1561381 h 1587260"/>
              <a:gd name="connsiteX19" fmla="*/ 2234242 w 2234242"/>
              <a:gd name="connsiteY19" fmla="*/ 1587260 h 1587260"/>
              <a:gd name="connsiteX20" fmla="*/ 0 w 2234242"/>
              <a:gd name="connsiteY20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120770 w 2234242"/>
              <a:gd name="connsiteY3" fmla="*/ 94890 h 1587260"/>
              <a:gd name="connsiteX4" fmla="*/ 121623 w 2234242"/>
              <a:gd name="connsiteY4" fmla="*/ 91098 h 1587260"/>
              <a:gd name="connsiteX5" fmla="*/ 176889 w 2234242"/>
              <a:gd name="connsiteY5" fmla="*/ 4850 h 1587260"/>
              <a:gd name="connsiteX6" fmla="*/ 319177 w 2234242"/>
              <a:gd name="connsiteY6" fmla="*/ 0 h 1587260"/>
              <a:gd name="connsiteX7" fmla="*/ 500332 w 2234242"/>
              <a:gd name="connsiteY7" fmla="*/ 51758 h 1587260"/>
              <a:gd name="connsiteX8" fmla="*/ 621102 w 2234242"/>
              <a:gd name="connsiteY8" fmla="*/ 172528 h 1587260"/>
              <a:gd name="connsiteX9" fmla="*/ 715992 w 2234242"/>
              <a:gd name="connsiteY9" fmla="*/ 405441 h 1587260"/>
              <a:gd name="connsiteX10" fmla="*/ 854015 w 2234242"/>
              <a:gd name="connsiteY10" fmla="*/ 767751 h 1587260"/>
              <a:gd name="connsiteX11" fmla="*/ 940279 w 2234242"/>
              <a:gd name="connsiteY11" fmla="*/ 931652 h 1587260"/>
              <a:gd name="connsiteX12" fmla="*/ 1086928 w 2234242"/>
              <a:gd name="connsiteY12" fmla="*/ 1147313 h 1587260"/>
              <a:gd name="connsiteX13" fmla="*/ 1250830 w 2234242"/>
              <a:gd name="connsiteY13" fmla="*/ 1302588 h 1587260"/>
              <a:gd name="connsiteX14" fmla="*/ 1431985 w 2234242"/>
              <a:gd name="connsiteY14" fmla="*/ 1414732 h 1587260"/>
              <a:gd name="connsiteX15" fmla="*/ 1682151 w 2234242"/>
              <a:gd name="connsiteY15" fmla="*/ 1492369 h 1587260"/>
              <a:gd name="connsiteX16" fmla="*/ 1906438 w 2234242"/>
              <a:gd name="connsiteY16" fmla="*/ 1526875 h 1587260"/>
              <a:gd name="connsiteX17" fmla="*/ 2173857 w 2234242"/>
              <a:gd name="connsiteY17" fmla="*/ 1561381 h 1587260"/>
              <a:gd name="connsiteX18" fmla="*/ 2234242 w 2234242"/>
              <a:gd name="connsiteY18" fmla="*/ 1587260 h 1587260"/>
              <a:gd name="connsiteX19" fmla="*/ 0 w 2234242"/>
              <a:gd name="connsiteY19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120770 w 2234242"/>
              <a:gd name="connsiteY3" fmla="*/ 94890 h 1587260"/>
              <a:gd name="connsiteX4" fmla="*/ 121623 w 2234242"/>
              <a:gd name="connsiteY4" fmla="*/ 91098 h 1587260"/>
              <a:gd name="connsiteX5" fmla="*/ 176889 w 2234242"/>
              <a:gd name="connsiteY5" fmla="*/ 4850 h 1587260"/>
              <a:gd name="connsiteX6" fmla="*/ 319177 w 2234242"/>
              <a:gd name="connsiteY6" fmla="*/ 0 h 1587260"/>
              <a:gd name="connsiteX7" fmla="*/ 500332 w 2234242"/>
              <a:gd name="connsiteY7" fmla="*/ 51758 h 1587260"/>
              <a:gd name="connsiteX8" fmla="*/ 621102 w 2234242"/>
              <a:gd name="connsiteY8" fmla="*/ 172528 h 1587260"/>
              <a:gd name="connsiteX9" fmla="*/ 715992 w 2234242"/>
              <a:gd name="connsiteY9" fmla="*/ 405441 h 1587260"/>
              <a:gd name="connsiteX10" fmla="*/ 854015 w 2234242"/>
              <a:gd name="connsiteY10" fmla="*/ 767751 h 1587260"/>
              <a:gd name="connsiteX11" fmla="*/ 940279 w 2234242"/>
              <a:gd name="connsiteY11" fmla="*/ 931652 h 1587260"/>
              <a:gd name="connsiteX12" fmla="*/ 1086928 w 2234242"/>
              <a:gd name="connsiteY12" fmla="*/ 1147313 h 1587260"/>
              <a:gd name="connsiteX13" fmla="*/ 1250830 w 2234242"/>
              <a:gd name="connsiteY13" fmla="*/ 1302588 h 1587260"/>
              <a:gd name="connsiteX14" fmla="*/ 1431985 w 2234242"/>
              <a:gd name="connsiteY14" fmla="*/ 1414732 h 1587260"/>
              <a:gd name="connsiteX15" fmla="*/ 1682151 w 2234242"/>
              <a:gd name="connsiteY15" fmla="*/ 1492369 h 1587260"/>
              <a:gd name="connsiteX16" fmla="*/ 1906438 w 2234242"/>
              <a:gd name="connsiteY16" fmla="*/ 1526875 h 1587260"/>
              <a:gd name="connsiteX17" fmla="*/ 2173857 w 2234242"/>
              <a:gd name="connsiteY17" fmla="*/ 1561381 h 1587260"/>
              <a:gd name="connsiteX18" fmla="*/ 2234242 w 2234242"/>
              <a:gd name="connsiteY18" fmla="*/ 1587260 h 1587260"/>
              <a:gd name="connsiteX19" fmla="*/ 0 w 2234242"/>
              <a:gd name="connsiteY19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120770 w 2234242"/>
              <a:gd name="connsiteY3" fmla="*/ 94890 h 1587260"/>
              <a:gd name="connsiteX4" fmla="*/ 121623 w 2234242"/>
              <a:gd name="connsiteY4" fmla="*/ 91098 h 1587260"/>
              <a:gd name="connsiteX5" fmla="*/ 176889 w 2234242"/>
              <a:gd name="connsiteY5" fmla="*/ 4850 h 1587260"/>
              <a:gd name="connsiteX6" fmla="*/ 319177 w 2234242"/>
              <a:gd name="connsiteY6" fmla="*/ 0 h 1587260"/>
              <a:gd name="connsiteX7" fmla="*/ 500332 w 2234242"/>
              <a:gd name="connsiteY7" fmla="*/ 51758 h 1587260"/>
              <a:gd name="connsiteX8" fmla="*/ 621102 w 2234242"/>
              <a:gd name="connsiteY8" fmla="*/ 172528 h 1587260"/>
              <a:gd name="connsiteX9" fmla="*/ 715992 w 2234242"/>
              <a:gd name="connsiteY9" fmla="*/ 405441 h 1587260"/>
              <a:gd name="connsiteX10" fmla="*/ 854015 w 2234242"/>
              <a:gd name="connsiteY10" fmla="*/ 767751 h 1587260"/>
              <a:gd name="connsiteX11" fmla="*/ 940279 w 2234242"/>
              <a:gd name="connsiteY11" fmla="*/ 931652 h 1587260"/>
              <a:gd name="connsiteX12" fmla="*/ 1086928 w 2234242"/>
              <a:gd name="connsiteY12" fmla="*/ 1147313 h 1587260"/>
              <a:gd name="connsiteX13" fmla="*/ 1250830 w 2234242"/>
              <a:gd name="connsiteY13" fmla="*/ 1302588 h 1587260"/>
              <a:gd name="connsiteX14" fmla="*/ 1431985 w 2234242"/>
              <a:gd name="connsiteY14" fmla="*/ 1414732 h 1587260"/>
              <a:gd name="connsiteX15" fmla="*/ 1682151 w 2234242"/>
              <a:gd name="connsiteY15" fmla="*/ 1492369 h 1587260"/>
              <a:gd name="connsiteX16" fmla="*/ 1906438 w 2234242"/>
              <a:gd name="connsiteY16" fmla="*/ 1526875 h 1587260"/>
              <a:gd name="connsiteX17" fmla="*/ 2173857 w 2234242"/>
              <a:gd name="connsiteY17" fmla="*/ 1561381 h 1587260"/>
              <a:gd name="connsiteX18" fmla="*/ 2234242 w 2234242"/>
              <a:gd name="connsiteY18" fmla="*/ 1587260 h 1587260"/>
              <a:gd name="connsiteX19" fmla="*/ 0 w 2234242"/>
              <a:gd name="connsiteY19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120770 w 2234242"/>
              <a:gd name="connsiteY3" fmla="*/ 94890 h 1587260"/>
              <a:gd name="connsiteX4" fmla="*/ 121623 w 2234242"/>
              <a:gd name="connsiteY4" fmla="*/ 91098 h 1587260"/>
              <a:gd name="connsiteX5" fmla="*/ 176889 w 2234242"/>
              <a:gd name="connsiteY5" fmla="*/ 4850 h 1587260"/>
              <a:gd name="connsiteX6" fmla="*/ 319177 w 2234242"/>
              <a:gd name="connsiteY6" fmla="*/ 0 h 1587260"/>
              <a:gd name="connsiteX7" fmla="*/ 500332 w 2234242"/>
              <a:gd name="connsiteY7" fmla="*/ 51758 h 1587260"/>
              <a:gd name="connsiteX8" fmla="*/ 621102 w 2234242"/>
              <a:gd name="connsiteY8" fmla="*/ 172528 h 1587260"/>
              <a:gd name="connsiteX9" fmla="*/ 715992 w 2234242"/>
              <a:gd name="connsiteY9" fmla="*/ 405441 h 1587260"/>
              <a:gd name="connsiteX10" fmla="*/ 854015 w 2234242"/>
              <a:gd name="connsiteY10" fmla="*/ 767751 h 1587260"/>
              <a:gd name="connsiteX11" fmla="*/ 940279 w 2234242"/>
              <a:gd name="connsiteY11" fmla="*/ 931652 h 1587260"/>
              <a:gd name="connsiteX12" fmla="*/ 1086928 w 2234242"/>
              <a:gd name="connsiteY12" fmla="*/ 1147313 h 1587260"/>
              <a:gd name="connsiteX13" fmla="*/ 1250830 w 2234242"/>
              <a:gd name="connsiteY13" fmla="*/ 1302588 h 1587260"/>
              <a:gd name="connsiteX14" fmla="*/ 1431985 w 2234242"/>
              <a:gd name="connsiteY14" fmla="*/ 1414732 h 1587260"/>
              <a:gd name="connsiteX15" fmla="*/ 1682151 w 2234242"/>
              <a:gd name="connsiteY15" fmla="*/ 1492369 h 1587260"/>
              <a:gd name="connsiteX16" fmla="*/ 1906438 w 2234242"/>
              <a:gd name="connsiteY16" fmla="*/ 1526875 h 1587260"/>
              <a:gd name="connsiteX17" fmla="*/ 2173857 w 2234242"/>
              <a:gd name="connsiteY17" fmla="*/ 1561381 h 1587260"/>
              <a:gd name="connsiteX18" fmla="*/ 2234242 w 2234242"/>
              <a:gd name="connsiteY18" fmla="*/ 1587260 h 1587260"/>
              <a:gd name="connsiteX19" fmla="*/ 0 w 2234242"/>
              <a:gd name="connsiteY19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120770 w 2234242"/>
              <a:gd name="connsiteY3" fmla="*/ 94890 h 1587260"/>
              <a:gd name="connsiteX4" fmla="*/ 121623 w 2234242"/>
              <a:gd name="connsiteY4" fmla="*/ 91098 h 1587260"/>
              <a:gd name="connsiteX5" fmla="*/ 176889 w 2234242"/>
              <a:gd name="connsiteY5" fmla="*/ 4850 h 1587260"/>
              <a:gd name="connsiteX6" fmla="*/ 319177 w 2234242"/>
              <a:gd name="connsiteY6" fmla="*/ 0 h 1587260"/>
              <a:gd name="connsiteX7" fmla="*/ 500332 w 2234242"/>
              <a:gd name="connsiteY7" fmla="*/ 51758 h 1587260"/>
              <a:gd name="connsiteX8" fmla="*/ 621102 w 2234242"/>
              <a:gd name="connsiteY8" fmla="*/ 172528 h 1587260"/>
              <a:gd name="connsiteX9" fmla="*/ 715992 w 2234242"/>
              <a:gd name="connsiteY9" fmla="*/ 405441 h 1587260"/>
              <a:gd name="connsiteX10" fmla="*/ 854015 w 2234242"/>
              <a:gd name="connsiteY10" fmla="*/ 767751 h 1587260"/>
              <a:gd name="connsiteX11" fmla="*/ 940279 w 2234242"/>
              <a:gd name="connsiteY11" fmla="*/ 931652 h 1587260"/>
              <a:gd name="connsiteX12" fmla="*/ 1086928 w 2234242"/>
              <a:gd name="connsiteY12" fmla="*/ 1147313 h 1587260"/>
              <a:gd name="connsiteX13" fmla="*/ 1250830 w 2234242"/>
              <a:gd name="connsiteY13" fmla="*/ 1302588 h 1587260"/>
              <a:gd name="connsiteX14" fmla="*/ 1431985 w 2234242"/>
              <a:gd name="connsiteY14" fmla="*/ 1414732 h 1587260"/>
              <a:gd name="connsiteX15" fmla="*/ 1682151 w 2234242"/>
              <a:gd name="connsiteY15" fmla="*/ 1492369 h 1587260"/>
              <a:gd name="connsiteX16" fmla="*/ 1906438 w 2234242"/>
              <a:gd name="connsiteY16" fmla="*/ 1526875 h 1587260"/>
              <a:gd name="connsiteX17" fmla="*/ 2173857 w 2234242"/>
              <a:gd name="connsiteY17" fmla="*/ 1561381 h 1587260"/>
              <a:gd name="connsiteX18" fmla="*/ 2234242 w 2234242"/>
              <a:gd name="connsiteY18" fmla="*/ 1587260 h 1587260"/>
              <a:gd name="connsiteX19" fmla="*/ 0 w 2234242"/>
              <a:gd name="connsiteY19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120770 w 2234242"/>
              <a:gd name="connsiteY3" fmla="*/ 94890 h 1587260"/>
              <a:gd name="connsiteX4" fmla="*/ 121623 w 2234242"/>
              <a:gd name="connsiteY4" fmla="*/ 91098 h 1587260"/>
              <a:gd name="connsiteX5" fmla="*/ 176889 w 2234242"/>
              <a:gd name="connsiteY5" fmla="*/ 4850 h 1587260"/>
              <a:gd name="connsiteX6" fmla="*/ 319177 w 2234242"/>
              <a:gd name="connsiteY6" fmla="*/ 0 h 1587260"/>
              <a:gd name="connsiteX7" fmla="*/ 500332 w 2234242"/>
              <a:gd name="connsiteY7" fmla="*/ 51758 h 1587260"/>
              <a:gd name="connsiteX8" fmla="*/ 621102 w 2234242"/>
              <a:gd name="connsiteY8" fmla="*/ 172528 h 1587260"/>
              <a:gd name="connsiteX9" fmla="*/ 715992 w 2234242"/>
              <a:gd name="connsiteY9" fmla="*/ 405441 h 1587260"/>
              <a:gd name="connsiteX10" fmla="*/ 854015 w 2234242"/>
              <a:gd name="connsiteY10" fmla="*/ 767751 h 1587260"/>
              <a:gd name="connsiteX11" fmla="*/ 940279 w 2234242"/>
              <a:gd name="connsiteY11" fmla="*/ 931652 h 1587260"/>
              <a:gd name="connsiteX12" fmla="*/ 1086928 w 2234242"/>
              <a:gd name="connsiteY12" fmla="*/ 1147313 h 1587260"/>
              <a:gd name="connsiteX13" fmla="*/ 1250830 w 2234242"/>
              <a:gd name="connsiteY13" fmla="*/ 1302588 h 1587260"/>
              <a:gd name="connsiteX14" fmla="*/ 1431985 w 2234242"/>
              <a:gd name="connsiteY14" fmla="*/ 1414732 h 1587260"/>
              <a:gd name="connsiteX15" fmla="*/ 1682151 w 2234242"/>
              <a:gd name="connsiteY15" fmla="*/ 1492369 h 1587260"/>
              <a:gd name="connsiteX16" fmla="*/ 1906438 w 2234242"/>
              <a:gd name="connsiteY16" fmla="*/ 1526875 h 1587260"/>
              <a:gd name="connsiteX17" fmla="*/ 2173857 w 2234242"/>
              <a:gd name="connsiteY17" fmla="*/ 1561381 h 1587260"/>
              <a:gd name="connsiteX18" fmla="*/ 2234242 w 2234242"/>
              <a:gd name="connsiteY18" fmla="*/ 1587260 h 1587260"/>
              <a:gd name="connsiteX19" fmla="*/ 0 w 2234242"/>
              <a:gd name="connsiteY19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120770 w 2234242"/>
              <a:gd name="connsiteY3" fmla="*/ 94890 h 1587260"/>
              <a:gd name="connsiteX4" fmla="*/ 121623 w 2234242"/>
              <a:gd name="connsiteY4" fmla="*/ 91098 h 1587260"/>
              <a:gd name="connsiteX5" fmla="*/ 176889 w 2234242"/>
              <a:gd name="connsiteY5" fmla="*/ 4850 h 1587260"/>
              <a:gd name="connsiteX6" fmla="*/ 319177 w 2234242"/>
              <a:gd name="connsiteY6" fmla="*/ 0 h 1587260"/>
              <a:gd name="connsiteX7" fmla="*/ 500332 w 2234242"/>
              <a:gd name="connsiteY7" fmla="*/ 51758 h 1587260"/>
              <a:gd name="connsiteX8" fmla="*/ 621102 w 2234242"/>
              <a:gd name="connsiteY8" fmla="*/ 172528 h 1587260"/>
              <a:gd name="connsiteX9" fmla="*/ 715992 w 2234242"/>
              <a:gd name="connsiteY9" fmla="*/ 405441 h 1587260"/>
              <a:gd name="connsiteX10" fmla="*/ 854015 w 2234242"/>
              <a:gd name="connsiteY10" fmla="*/ 767751 h 1587260"/>
              <a:gd name="connsiteX11" fmla="*/ 940279 w 2234242"/>
              <a:gd name="connsiteY11" fmla="*/ 931652 h 1587260"/>
              <a:gd name="connsiteX12" fmla="*/ 1086928 w 2234242"/>
              <a:gd name="connsiteY12" fmla="*/ 1147313 h 1587260"/>
              <a:gd name="connsiteX13" fmla="*/ 1250830 w 2234242"/>
              <a:gd name="connsiteY13" fmla="*/ 1302588 h 1587260"/>
              <a:gd name="connsiteX14" fmla="*/ 1431985 w 2234242"/>
              <a:gd name="connsiteY14" fmla="*/ 1414732 h 1587260"/>
              <a:gd name="connsiteX15" fmla="*/ 1682151 w 2234242"/>
              <a:gd name="connsiteY15" fmla="*/ 1492369 h 1587260"/>
              <a:gd name="connsiteX16" fmla="*/ 1906438 w 2234242"/>
              <a:gd name="connsiteY16" fmla="*/ 1526875 h 1587260"/>
              <a:gd name="connsiteX17" fmla="*/ 2173857 w 2234242"/>
              <a:gd name="connsiteY17" fmla="*/ 1561381 h 1587260"/>
              <a:gd name="connsiteX18" fmla="*/ 2234242 w 2234242"/>
              <a:gd name="connsiteY18" fmla="*/ 1587260 h 1587260"/>
              <a:gd name="connsiteX19" fmla="*/ 0 w 2234242"/>
              <a:gd name="connsiteY19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120770 w 2234242"/>
              <a:gd name="connsiteY3" fmla="*/ 94890 h 1587260"/>
              <a:gd name="connsiteX4" fmla="*/ 121623 w 2234242"/>
              <a:gd name="connsiteY4" fmla="*/ 91098 h 1587260"/>
              <a:gd name="connsiteX5" fmla="*/ 319177 w 2234242"/>
              <a:gd name="connsiteY5" fmla="*/ 0 h 1587260"/>
              <a:gd name="connsiteX6" fmla="*/ 500332 w 2234242"/>
              <a:gd name="connsiteY6" fmla="*/ 51758 h 1587260"/>
              <a:gd name="connsiteX7" fmla="*/ 621102 w 2234242"/>
              <a:gd name="connsiteY7" fmla="*/ 172528 h 1587260"/>
              <a:gd name="connsiteX8" fmla="*/ 715992 w 2234242"/>
              <a:gd name="connsiteY8" fmla="*/ 405441 h 1587260"/>
              <a:gd name="connsiteX9" fmla="*/ 854015 w 2234242"/>
              <a:gd name="connsiteY9" fmla="*/ 767751 h 1587260"/>
              <a:gd name="connsiteX10" fmla="*/ 940279 w 2234242"/>
              <a:gd name="connsiteY10" fmla="*/ 931652 h 1587260"/>
              <a:gd name="connsiteX11" fmla="*/ 1086928 w 2234242"/>
              <a:gd name="connsiteY11" fmla="*/ 1147313 h 1587260"/>
              <a:gd name="connsiteX12" fmla="*/ 1250830 w 2234242"/>
              <a:gd name="connsiteY12" fmla="*/ 1302588 h 1587260"/>
              <a:gd name="connsiteX13" fmla="*/ 1431985 w 2234242"/>
              <a:gd name="connsiteY13" fmla="*/ 1414732 h 1587260"/>
              <a:gd name="connsiteX14" fmla="*/ 1682151 w 2234242"/>
              <a:gd name="connsiteY14" fmla="*/ 1492369 h 1587260"/>
              <a:gd name="connsiteX15" fmla="*/ 1906438 w 2234242"/>
              <a:gd name="connsiteY15" fmla="*/ 1526875 h 1587260"/>
              <a:gd name="connsiteX16" fmla="*/ 2173857 w 2234242"/>
              <a:gd name="connsiteY16" fmla="*/ 1561381 h 1587260"/>
              <a:gd name="connsiteX17" fmla="*/ 2234242 w 2234242"/>
              <a:gd name="connsiteY17" fmla="*/ 1587260 h 1587260"/>
              <a:gd name="connsiteX18" fmla="*/ 0 w 2234242"/>
              <a:gd name="connsiteY18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120770 w 2234242"/>
              <a:gd name="connsiteY3" fmla="*/ 94890 h 1587260"/>
              <a:gd name="connsiteX4" fmla="*/ 121623 w 2234242"/>
              <a:gd name="connsiteY4" fmla="*/ 91098 h 1587260"/>
              <a:gd name="connsiteX5" fmla="*/ 319177 w 2234242"/>
              <a:gd name="connsiteY5" fmla="*/ 0 h 1587260"/>
              <a:gd name="connsiteX6" fmla="*/ 500332 w 2234242"/>
              <a:gd name="connsiteY6" fmla="*/ 51758 h 1587260"/>
              <a:gd name="connsiteX7" fmla="*/ 621102 w 2234242"/>
              <a:gd name="connsiteY7" fmla="*/ 172528 h 1587260"/>
              <a:gd name="connsiteX8" fmla="*/ 715992 w 2234242"/>
              <a:gd name="connsiteY8" fmla="*/ 405441 h 1587260"/>
              <a:gd name="connsiteX9" fmla="*/ 854015 w 2234242"/>
              <a:gd name="connsiteY9" fmla="*/ 767751 h 1587260"/>
              <a:gd name="connsiteX10" fmla="*/ 940279 w 2234242"/>
              <a:gd name="connsiteY10" fmla="*/ 931652 h 1587260"/>
              <a:gd name="connsiteX11" fmla="*/ 1086928 w 2234242"/>
              <a:gd name="connsiteY11" fmla="*/ 1147313 h 1587260"/>
              <a:gd name="connsiteX12" fmla="*/ 1250830 w 2234242"/>
              <a:gd name="connsiteY12" fmla="*/ 1302588 h 1587260"/>
              <a:gd name="connsiteX13" fmla="*/ 1431985 w 2234242"/>
              <a:gd name="connsiteY13" fmla="*/ 1414732 h 1587260"/>
              <a:gd name="connsiteX14" fmla="*/ 1682151 w 2234242"/>
              <a:gd name="connsiteY14" fmla="*/ 1492369 h 1587260"/>
              <a:gd name="connsiteX15" fmla="*/ 1906438 w 2234242"/>
              <a:gd name="connsiteY15" fmla="*/ 1526875 h 1587260"/>
              <a:gd name="connsiteX16" fmla="*/ 2173857 w 2234242"/>
              <a:gd name="connsiteY16" fmla="*/ 1561381 h 1587260"/>
              <a:gd name="connsiteX17" fmla="*/ 2234242 w 2234242"/>
              <a:gd name="connsiteY17" fmla="*/ 1587260 h 1587260"/>
              <a:gd name="connsiteX18" fmla="*/ 0 w 2234242"/>
              <a:gd name="connsiteY18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120770 w 2234242"/>
              <a:gd name="connsiteY3" fmla="*/ 94890 h 1587260"/>
              <a:gd name="connsiteX4" fmla="*/ 121623 w 2234242"/>
              <a:gd name="connsiteY4" fmla="*/ 91098 h 1587260"/>
              <a:gd name="connsiteX5" fmla="*/ 319177 w 2234242"/>
              <a:gd name="connsiteY5" fmla="*/ 0 h 1587260"/>
              <a:gd name="connsiteX6" fmla="*/ 500332 w 2234242"/>
              <a:gd name="connsiteY6" fmla="*/ 51758 h 1587260"/>
              <a:gd name="connsiteX7" fmla="*/ 621102 w 2234242"/>
              <a:gd name="connsiteY7" fmla="*/ 172528 h 1587260"/>
              <a:gd name="connsiteX8" fmla="*/ 715992 w 2234242"/>
              <a:gd name="connsiteY8" fmla="*/ 405441 h 1587260"/>
              <a:gd name="connsiteX9" fmla="*/ 854015 w 2234242"/>
              <a:gd name="connsiteY9" fmla="*/ 767751 h 1587260"/>
              <a:gd name="connsiteX10" fmla="*/ 940279 w 2234242"/>
              <a:gd name="connsiteY10" fmla="*/ 931652 h 1587260"/>
              <a:gd name="connsiteX11" fmla="*/ 1086928 w 2234242"/>
              <a:gd name="connsiteY11" fmla="*/ 1147313 h 1587260"/>
              <a:gd name="connsiteX12" fmla="*/ 1250830 w 2234242"/>
              <a:gd name="connsiteY12" fmla="*/ 1302588 h 1587260"/>
              <a:gd name="connsiteX13" fmla="*/ 1431985 w 2234242"/>
              <a:gd name="connsiteY13" fmla="*/ 1414732 h 1587260"/>
              <a:gd name="connsiteX14" fmla="*/ 1433854 w 2234242"/>
              <a:gd name="connsiteY14" fmla="*/ 1420914 h 1587260"/>
              <a:gd name="connsiteX15" fmla="*/ 1682151 w 2234242"/>
              <a:gd name="connsiteY15" fmla="*/ 1492369 h 1587260"/>
              <a:gd name="connsiteX16" fmla="*/ 1906438 w 2234242"/>
              <a:gd name="connsiteY16" fmla="*/ 1526875 h 1587260"/>
              <a:gd name="connsiteX17" fmla="*/ 2173857 w 2234242"/>
              <a:gd name="connsiteY17" fmla="*/ 1561381 h 1587260"/>
              <a:gd name="connsiteX18" fmla="*/ 2234242 w 2234242"/>
              <a:gd name="connsiteY18" fmla="*/ 1587260 h 1587260"/>
              <a:gd name="connsiteX19" fmla="*/ 0 w 2234242"/>
              <a:gd name="connsiteY19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120770 w 2234242"/>
              <a:gd name="connsiteY3" fmla="*/ 94890 h 1587260"/>
              <a:gd name="connsiteX4" fmla="*/ 121623 w 2234242"/>
              <a:gd name="connsiteY4" fmla="*/ 91098 h 1587260"/>
              <a:gd name="connsiteX5" fmla="*/ 319177 w 2234242"/>
              <a:gd name="connsiteY5" fmla="*/ 0 h 1587260"/>
              <a:gd name="connsiteX6" fmla="*/ 500332 w 2234242"/>
              <a:gd name="connsiteY6" fmla="*/ 51758 h 1587260"/>
              <a:gd name="connsiteX7" fmla="*/ 621102 w 2234242"/>
              <a:gd name="connsiteY7" fmla="*/ 172528 h 1587260"/>
              <a:gd name="connsiteX8" fmla="*/ 715992 w 2234242"/>
              <a:gd name="connsiteY8" fmla="*/ 405441 h 1587260"/>
              <a:gd name="connsiteX9" fmla="*/ 854015 w 2234242"/>
              <a:gd name="connsiteY9" fmla="*/ 767751 h 1587260"/>
              <a:gd name="connsiteX10" fmla="*/ 940279 w 2234242"/>
              <a:gd name="connsiteY10" fmla="*/ 931652 h 1587260"/>
              <a:gd name="connsiteX11" fmla="*/ 1086928 w 2234242"/>
              <a:gd name="connsiteY11" fmla="*/ 1147313 h 1587260"/>
              <a:gd name="connsiteX12" fmla="*/ 1250830 w 2234242"/>
              <a:gd name="connsiteY12" fmla="*/ 1302588 h 1587260"/>
              <a:gd name="connsiteX13" fmla="*/ 1431985 w 2234242"/>
              <a:gd name="connsiteY13" fmla="*/ 1414732 h 1587260"/>
              <a:gd name="connsiteX14" fmla="*/ 1433854 w 2234242"/>
              <a:gd name="connsiteY14" fmla="*/ 1420914 h 1587260"/>
              <a:gd name="connsiteX15" fmla="*/ 1682151 w 2234242"/>
              <a:gd name="connsiteY15" fmla="*/ 1492369 h 1587260"/>
              <a:gd name="connsiteX16" fmla="*/ 1906438 w 2234242"/>
              <a:gd name="connsiteY16" fmla="*/ 1526875 h 1587260"/>
              <a:gd name="connsiteX17" fmla="*/ 2173857 w 2234242"/>
              <a:gd name="connsiteY17" fmla="*/ 1561381 h 1587260"/>
              <a:gd name="connsiteX18" fmla="*/ 2234242 w 2234242"/>
              <a:gd name="connsiteY18" fmla="*/ 1587260 h 1587260"/>
              <a:gd name="connsiteX19" fmla="*/ 0 w 2234242"/>
              <a:gd name="connsiteY19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120770 w 2234242"/>
              <a:gd name="connsiteY3" fmla="*/ 94890 h 1587260"/>
              <a:gd name="connsiteX4" fmla="*/ 121623 w 2234242"/>
              <a:gd name="connsiteY4" fmla="*/ 91098 h 1587260"/>
              <a:gd name="connsiteX5" fmla="*/ 319177 w 2234242"/>
              <a:gd name="connsiteY5" fmla="*/ 0 h 1587260"/>
              <a:gd name="connsiteX6" fmla="*/ 500332 w 2234242"/>
              <a:gd name="connsiteY6" fmla="*/ 51758 h 1587260"/>
              <a:gd name="connsiteX7" fmla="*/ 621102 w 2234242"/>
              <a:gd name="connsiteY7" fmla="*/ 172528 h 1587260"/>
              <a:gd name="connsiteX8" fmla="*/ 715992 w 2234242"/>
              <a:gd name="connsiteY8" fmla="*/ 405441 h 1587260"/>
              <a:gd name="connsiteX9" fmla="*/ 854015 w 2234242"/>
              <a:gd name="connsiteY9" fmla="*/ 767751 h 1587260"/>
              <a:gd name="connsiteX10" fmla="*/ 940279 w 2234242"/>
              <a:gd name="connsiteY10" fmla="*/ 931652 h 1587260"/>
              <a:gd name="connsiteX11" fmla="*/ 1086928 w 2234242"/>
              <a:gd name="connsiteY11" fmla="*/ 1147313 h 1587260"/>
              <a:gd name="connsiteX12" fmla="*/ 1250830 w 2234242"/>
              <a:gd name="connsiteY12" fmla="*/ 1302588 h 1587260"/>
              <a:gd name="connsiteX13" fmla="*/ 1431985 w 2234242"/>
              <a:gd name="connsiteY13" fmla="*/ 1414732 h 1587260"/>
              <a:gd name="connsiteX14" fmla="*/ 1433854 w 2234242"/>
              <a:gd name="connsiteY14" fmla="*/ 1420914 h 1587260"/>
              <a:gd name="connsiteX15" fmla="*/ 1682151 w 2234242"/>
              <a:gd name="connsiteY15" fmla="*/ 1492369 h 1587260"/>
              <a:gd name="connsiteX16" fmla="*/ 1906438 w 2234242"/>
              <a:gd name="connsiteY16" fmla="*/ 1526875 h 1587260"/>
              <a:gd name="connsiteX17" fmla="*/ 2173857 w 2234242"/>
              <a:gd name="connsiteY17" fmla="*/ 1561381 h 1587260"/>
              <a:gd name="connsiteX18" fmla="*/ 2234242 w 2234242"/>
              <a:gd name="connsiteY18" fmla="*/ 1587260 h 1587260"/>
              <a:gd name="connsiteX19" fmla="*/ 0 w 2234242"/>
              <a:gd name="connsiteY19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120770 w 2234242"/>
              <a:gd name="connsiteY3" fmla="*/ 94890 h 1587260"/>
              <a:gd name="connsiteX4" fmla="*/ 121623 w 2234242"/>
              <a:gd name="connsiteY4" fmla="*/ 91098 h 1587260"/>
              <a:gd name="connsiteX5" fmla="*/ 319177 w 2234242"/>
              <a:gd name="connsiteY5" fmla="*/ 0 h 1587260"/>
              <a:gd name="connsiteX6" fmla="*/ 500332 w 2234242"/>
              <a:gd name="connsiteY6" fmla="*/ 51758 h 1587260"/>
              <a:gd name="connsiteX7" fmla="*/ 621102 w 2234242"/>
              <a:gd name="connsiteY7" fmla="*/ 172528 h 1587260"/>
              <a:gd name="connsiteX8" fmla="*/ 715992 w 2234242"/>
              <a:gd name="connsiteY8" fmla="*/ 405441 h 1587260"/>
              <a:gd name="connsiteX9" fmla="*/ 854015 w 2234242"/>
              <a:gd name="connsiteY9" fmla="*/ 767751 h 1587260"/>
              <a:gd name="connsiteX10" fmla="*/ 940279 w 2234242"/>
              <a:gd name="connsiteY10" fmla="*/ 931652 h 1587260"/>
              <a:gd name="connsiteX11" fmla="*/ 1086928 w 2234242"/>
              <a:gd name="connsiteY11" fmla="*/ 1147313 h 1587260"/>
              <a:gd name="connsiteX12" fmla="*/ 1250830 w 2234242"/>
              <a:gd name="connsiteY12" fmla="*/ 1302588 h 1587260"/>
              <a:gd name="connsiteX13" fmla="*/ 1431985 w 2234242"/>
              <a:gd name="connsiteY13" fmla="*/ 1414732 h 1587260"/>
              <a:gd name="connsiteX14" fmla="*/ 1433854 w 2234242"/>
              <a:gd name="connsiteY14" fmla="*/ 1420914 h 1587260"/>
              <a:gd name="connsiteX15" fmla="*/ 1682151 w 2234242"/>
              <a:gd name="connsiteY15" fmla="*/ 1492369 h 1587260"/>
              <a:gd name="connsiteX16" fmla="*/ 1906438 w 2234242"/>
              <a:gd name="connsiteY16" fmla="*/ 1526875 h 1587260"/>
              <a:gd name="connsiteX17" fmla="*/ 2173857 w 2234242"/>
              <a:gd name="connsiteY17" fmla="*/ 1561381 h 1587260"/>
              <a:gd name="connsiteX18" fmla="*/ 2234242 w 2234242"/>
              <a:gd name="connsiteY18" fmla="*/ 1587260 h 1587260"/>
              <a:gd name="connsiteX19" fmla="*/ 0 w 2234242"/>
              <a:gd name="connsiteY19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120770 w 2234242"/>
              <a:gd name="connsiteY3" fmla="*/ 94890 h 1587260"/>
              <a:gd name="connsiteX4" fmla="*/ 121623 w 2234242"/>
              <a:gd name="connsiteY4" fmla="*/ 91098 h 1587260"/>
              <a:gd name="connsiteX5" fmla="*/ 319177 w 2234242"/>
              <a:gd name="connsiteY5" fmla="*/ 0 h 1587260"/>
              <a:gd name="connsiteX6" fmla="*/ 500332 w 2234242"/>
              <a:gd name="connsiteY6" fmla="*/ 51758 h 1587260"/>
              <a:gd name="connsiteX7" fmla="*/ 621102 w 2234242"/>
              <a:gd name="connsiteY7" fmla="*/ 172528 h 1587260"/>
              <a:gd name="connsiteX8" fmla="*/ 715992 w 2234242"/>
              <a:gd name="connsiteY8" fmla="*/ 405441 h 1587260"/>
              <a:gd name="connsiteX9" fmla="*/ 854015 w 2234242"/>
              <a:gd name="connsiteY9" fmla="*/ 767751 h 1587260"/>
              <a:gd name="connsiteX10" fmla="*/ 940279 w 2234242"/>
              <a:gd name="connsiteY10" fmla="*/ 931652 h 1587260"/>
              <a:gd name="connsiteX11" fmla="*/ 1086928 w 2234242"/>
              <a:gd name="connsiteY11" fmla="*/ 1147313 h 1587260"/>
              <a:gd name="connsiteX12" fmla="*/ 1250830 w 2234242"/>
              <a:gd name="connsiteY12" fmla="*/ 1302588 h 1587260"/>
              <a:gd name="connsiteX13" fmla="*/ 1431985 w 2234242"/>
              <a:gd name="connsiteY13" fmla="*/ 1414732 h 1587260"/>
              <a:gd name="connsiteX14" fmla="*/ 1682151 w 2234242"/>
              <a:gd name="connsiteY14" fmla="*/ 1492369 h 1587260"/>
              <a:gd name="connsiteX15" fmla="*/ 1906438 w 2234242"/>
              <a:gd name="connsiteY15" fmla="*/ 1526875 h 1587260"/>
              <a:gd name="connsiteX16" fmla="*/ 2173857 w 2234242"/>
              <a:gd name="connsiteY16" fmla="*/ 1561381 h 1587260"/>
              <a:gd name="connsiteX17" fmla="*/ 2234242 w 2234242"/>
              <a:gd name="connsiteY17" fmla="*/ 1587260 h 1587260"/>
              <a:gd name="connsiteX18" fmla="*/ 0 w 2234242"/>
              <a:gd name="connsiteY18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120770 w 2234242"/>
              <a:gd name="connsiteY3" fmla="*/ 94890 h 1587260"/>
              <a:gd name="connsiteX4" fmla="*/ 121623 w 2234242"/>
              <a:gd name="connsiteY4" fmla="*/ 91098 h 1587260"/>
              <a:gd name="connsiteX5" fmla="*/ 319177 w 2234242"/>
              <a:gd name="connsiteY5" fmla="*/ 0 h 1587260"/>
              <a:gd name="connsiteX6" fmla="*/ 500332 w 2234242"/>
              <a:gd name="connsiteY6" fmla="*/ 51758 h 1587260"/>
              <a:gd name="connsiteX7" fmla="*/ 621102 w 2234242"/>
              <a:gd name="connsiteY7" fmla="*/ 172528 h 1587260"/>
              <a:gd name="connsiteX8" fmla="*/ 715992 w 2234242"/>
              <a:gd name="connsiteY8" fmla="*/ 405441 h 1587260"/>
              <a:gd name="connsiteX9" fmla="*/ 854015 w 2234242"/>
              <a:gd name="connsiteY9" fmla="*/ 767751 h 1587260"/>
              <a:gd name="connsiteX10" fmla="*/ 940279 w 2234242"/>
              <a:gd name="connsiteY10" fmla="*/ 931652 h 1587260"/>
              <a:gd name="connsiteX11" fmla="*/ 1086928 w 2234242"/>
              <a:gd name="connsiteY11" fmla="*/ 1147313 h 1587260"/>
              <a:gd name="connsiteX12" fmla="*/ 1250830 w 2234242"/>
              <a:gd name="connsiteY12" fmla="*/ 1302588 h 1587260"/>
              <a:gd name="connsiteX13" fmla="*/ 1431985 w 2234242"/>
              <a:gd name="connsiteY13" fmla="*/ 1414732 h 1587260"/>
              <a:gd name="connsiteX14" fmla="*/ 1682151 w 2234242"/>
              <a:gd name="connsiteY14" fmla="*/ 1492369 h 1587260"/>
              <a:gd name="connsiteX15" fmla="*/ 1906438 w 2234242"/>
              <a:gd name="connsiteY15" fmla="*/ 1526875 h 1587260"/>
              <a:gd name="connsiteX16" fmla="*/ 2173857 w 2234242"/>
              <a:gd name="connsiteY16" fmla="*/ 1561381 h 1587260"/>
              <a:gd name="connsiteX17" fmla="*/ 2234242 w 2234242"/>
              <a:gd name="connsiteY17" fmla="*/ 1587260 h 1587260"/>
              <a:gd name="connsiteX18" fmla="*/ 0 w 2234242"/>
              <a:gd name="connsiteY18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120770 w 2234242"/>
              <a:gd name="connsiteY3" fmla="*/ 94890 h 1587260"/>
              <a:gd name="connsiteX4" fmla="*/ 121623 w 2234242"/>
              <a:gd name="connsiteY4" fmla="*/ 91098 h 1587260"/>
              <a:gd name="connsiteX5" fmla="*/ 319177 w 2234242"/>
              <a:gd name="connsiteY5" fmla="*/ 0 h 1587260"/>
              <a:gd name="connsiteX6" fmla="*/ 500332 w 2234242"/>
              <a:gd name="connsiteY6" fmla="*/ 51758 h 1587260"/>
              <a:gd name="connsiteX7" fmla="*/ 621102 w 2234242"/>
              <a:gd name="connsiteY7" fmla="*/ 172528 h 1587260"/>
              <a:gd name="connsiteX8" fmla="*/ 715992 w 2234242"/>
              <a:gd name="connsiteY8" fmla="*/ 405441 h 1587260"/>
              <a:gd name="connsiteX9" fmla="*/ 854015 w 2234242"/>
              <a:gd name="connsiteY9" fmla="*/ 767751 h 1587260"/>
              <a:gd name="connsiteX10" fmla="*/ 940279 w 2234242"/>
              <a:gd name="connsiteY10" fmla="*/ 931652 h 1587260"/>
              <a:gd name="connsiteX11" fmla="*/ 1086928 w 2234242"/>
              <a:gd name="connsiteY11" fmla="*/ 1147313 h 1587260"/>
              <a:gd name="connsiteX12" fmla="*/ 1250830 w 2234242"/>
              <a:gd name="connsiteY12" fmla="*/ 1302588 h 1587260"/>
              <a:gd name="connsiteX13" fmla="*/ 1682151 w 2234242"/>
              <a:gd name="connsiteY13" fmla="*/ 1492369 h 1587260"/>
              <a:gd name="connsiteX14" fmla="*/ 1906438 w 2234242"/>
              <a:gd name="connsiteY14" fmla="*/ 1526875 h 1587260"/>
              <a:gd name="connsiteX15" fmla="*/ 2173857 w 2234242"/>
              <a:gd name="connsiteY15" fmla="*/ 1561381 h 1587260"/>
              <a:gd name="connsiteX16" fmla="*/ 2234242 w 2234242"/>
              <a:gd name="connsiteY16" fmla="*/ 1587260 h 1587260"/>
              <a:gd name="connsiteX17" fmla="*/ 0 w 2234242"/>
              <a:gd name="connsiteY17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120770 w 2234242"/>
              <a:gd name="connsiteY3" fmla="*/ 94890 h 1587260"/>
              <a:gd name="connsiteX4" fmla="*/ 121623 w 2234242"/>
              <a:gd name="connsiteY4" fmla="*/ 91098 h 1587260"/>
              <a:gd name="connsiteX5" fmla="*/ 319177 w 2234242"/>
              <a:gd name="connsiteY5" fmla="*/ 0 h 1587260"/>
              <a:gd name="connsiteX6" fmla="*/ 500332 w 2234242"/>
              <a:gd name="connsiteY6" fmla="*/ 51758 h 1587260"/>
              <a:gd name="connsiteX7" fmla="*/ 621102 w 2234242"/>
              <a:gd name="connsiteY7" fmla="*/ 172528 h 1587260"/>
              <a:gd name="connsiteX8" fmla="*/ 715992 w 2234242"/>
              <a:gd name="connsiteY8" fmla="*/ 405441 h 1587260"/>
              <a:gd name="connsiteX9" fmla="*/ 854015 w 2234242"/>
              <a:gd name="connsiteY9" fmla="*/ 767751 h 1587260"/>
              <a:gd name="connsiteX10" fmla="*/ 940279 w 2234242"/>
              <a:gd name="connsiteY10" fmla="*/ 931652 h 1587260"/>
              <a:gd name="connsiteX11" fmla="*/ 1086928 w 2234242"/>
              <a:gd name="connsiteY11" fmla="*/ 1147313 h 1587260"/>
              <a:gd name="connsiteX12" fmla="*/ 1250830 w 2234242"/>
              <a:gd name="connsiteY12" fmla="*/ 1302588 h 1587260"/>
              <a:gd name="connsiteX13" fmla="*/ 1682151 w 2234242"/>
              <a:gd name="connsiteY13" fmla="*/ 1492369 h 1587260"/>
              <a:gd name="connsiteX14" fmla="*/ 1906438 w 2234242"/>
              <a:gd name="connsiteY14" fmla="*/ 1526875 h 1587260"/>
              <a:gd name="connsiteX15" fmla="*/ 2173857 w 2234242"/>
              <a:gd name="connsiteY15" fmla="*/ 1561381 h 1587260"/>
              <a:gd name="connsiteX16" fmla="*/ 2234242 w 2234242"/>
              <a:gd name="connsiteY16" fmla="*/ 1587260 h 1587260"/>
              <a:gd name="connsiteX17" fmla="*/ 0 w 2234242"/>
              <a:gd name="connsiteY17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120770 w 2234242"/>
              <a:gd name="connsiteY3" fmla="*/ 94890 h 1587260"/>
              <a:gd name="connsiteX4" fmla="*/ 121623 w 2234242"/>
              <a:gd name="connsiteY4" fmla="*/ 91098 h 1587260"/>
              <a:gd name="connsiteX5" fmla="*/ 319177 w 2234242"/>
              <a:gd name="connsiteY5" fmla="*/ 0 h 1587260"/>
              <a:gd name="connsiteX6" fmla="*/ 500332 w 2234242"/>
              <a:gd name="connsiteY6" fmla="*/ 51758 h 1587260"/>
              <a:gd name="connsiteX7" fmla="*/ 621102 w 2234242"/>
              <a:gd name="connsiteY7" fmla="*/ 172528 h 1587260"/>
              <a:gd name="connsiteX8" fmla="*/ 715992 w 2234242"/>
              <a:gd name="connsiteY8" fmla="*/ 405441 h 1587260"/>
              <a:gd name="connsiteX9" fmla="*/ 854015 w 2234242"/>
              <a:gd name="connsiteY9" fmla="*/ 767751 h 1587260"/>
              <a:gd name="connsiteX10" fmla="*/ 940279 w 2234242"/>
              <a:gd name="connsiteY10" fmla="*/ 931652 h 1587260"/>
              <a:gd name="connsiteX11" fmla="*/ 1086928 w 2234242"/>
              <a:gd name="connsiteY11" fmla="*/ 1147313 h 1587260"/>
              <a:gd name="connsiteX12" fmla="*/ 1250830 w 2234242"/>
              <a:gd name="connsiteY12" fmla="*/ 1302588 h 1587260"/>
              <a:gd name="connsiteX13" fmla="*/ 1682151 w 2234242"/>
              <a:gd name="connsiteY13" fmla="*/ 1492369 h 1587260"/>
              <a:gd name="connsiteX14" fmla="*/ 1906438 w 2234242"/>
              <a:gd name="connsiteY14" fmla="*/ 1526875 h 1587260"/>
              <a:gd name="connsiteX15" fmla="*/ 2173857 w 2234242"/>
              <a:gd name="connsiteY15" fmla="*/ 1561381 h 1587260"/>
              <a:gd name="connsiteX16" fmla="*/ 2234242 w 2234242"/>
              <a:gd name="connsiteY16" fmla="*/ 1587260 h 1587260"/>
              <a:gd name="connsiteX17" fmla="*/ 0 w 2234242"/>
              <a:gd name="connsiteY17" fmla="*/ 1587260 h 1587260"/>
              <a:gd name="connsiteX0" fmla="*/ 18125 w 2252367"/>
              <a:gd name="connsiteY0" fmla="*/ 1587260 h 1587260"/>
              <a:gd name="connsiteX1" fmla="*/ 18125 w 2252367"/>
              <a:gd name="connsiteY1" fmla="*/ 276045 h 1587260"/>
              <a:gd name="connsiteX2" fmla="*/ 35378 w 2252367"/>
              <a:gd name="connsiteY2" fmla="*/ 250166 h 1587260"/>
              <a:gd name="connsiteX3" fmla="*/ 138895 w 2252367"/>
              <a:gd name="connsiteY3" fmla="*/ 94890 h 1587260"/>
              <a:gd name="connsiteX4" fmla="*/ 139748 w 2252367"/>
              <a:gd name="connsiteY4" fmla="*/ 91098 h 1587260"/>
              <a:gd name="connsiteX5" fmla="*/ 337302 w 2252367"/>
              <a:gd name="connsiteY5" fmla="*/ 0 h 1587260"/>
              <a:gd name="connsiteX6" fmla="*/ 518457 w 2252367"/>
              <a:gd name="connsiteY6" fmla="*/ 51758 h 1587260"/>
              <a:gd name="connsiteX7" fmla="*/ 639227 w 2252367"/>
              <a:gd name="connsiteY7" fmla="*/ 172528 h 1587260"/>
              <a:gd name="connsiteX8" fmla="*/ 734117 w 2252367"/>
              <a:gd name="connsiteY8" fmla="*/ 405441 h 1587260"/>
              <a:gd name="connsiteX9" fmla="*/ 872140 w 2252367"/>
              <a:gd name="connsiteY9" fmla="*/ 767751 h 1587260"/>
              <a:gd name="connsiteX10" fmla="*/ 958404 w 2252367"/>
              <a:gd name="connsiteY10" fmla="*/ 931652 h 1587260"/>
              <a:gd name="connsiteX11" fmla="*/ 1105053 w 2252367"/>
              <a:gd name="connsiteY11" fmla="*/ 1147313 h 1587260"/>
              <a:gd name="connsiteX12" fmla="*/ 1268955 w 2252367"/>
              <a:gd name="connsiteY12" fmla="*/ 1302588 h 1587260"/>
              <a:gd name="connsiteX13" fmla="*/ 1700276 w 2252367"/>
              <a:gd name="connsiteY13" fmla="*/ 1492369 h 1587260"/>
              <a:gd name="connsiteX14" fmla="*/ 1924563 w 2252367"/>
              <a:gd name="connsiteY14" fmla="*/ 1526875 h 1587260"/>
              <a:gd name="connsiteX15" fmla="*/ 2191982 w 2252367"/>
              <a:gd name="connsiteY15" fmla="*/ 1561381 h 1587260"/>
              <a:gd name="connsiteX16" fmla="*/ 2252367 w 2252367"/>
              <a:gd name="connsiteY16" fmla="*/ 1587260 h 1587260"/>
              <a:gd name="connsiteX17" fmla="*/ 18125 w 2252367"/>
              <a:gd name="connsiteY17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120770 w 2234242"/>
              <a:gd name="connsiteY3" fmla="*/ 94890 h 1587260"/>
              <a:gd name="connsiteX4" fmla="*/ 319177 w 2234242"/>
              <a:gd name="connsiteY4" fmla="*/ 0 h 1587260"/>
              <a:gd name="connsiteX5" fmla="*/ 500332 w 2234242"/>
              <a:gd name="connsiteY5" fmla="*/ 51758 h 1587260"/>
              <a:gd name="connsiteX6" fmla="*/ 621102 w 2234242"/>
              <a:gd name="connsiteY6" fmla="*/ 172528 h 1587260"/>
              <a:gd name="connsiteX7" fmla="*/ 715992 w 2234242"/>
              <a:gd name="connsiteY7" fmla="*/ 405441 h 1587260"/>
              <a:gd name="connsiteX8" fmla="*/ 854015 w 2234242"/>
              <a:gd name="connsiteY8" fmla="*/ 767751 h 1587260"/>
              <a:gd name="connsiteX9" fmla="*/ 940279 w 2234242"/>
              <a:gd name="connsiteY9" fmla="*/ 931652 h 1587260"/>
              <a:gd name="connsiteX10" fmla="*/ 1086928 w 2234242"/>
              <a:gd name="connsiteY10" fmla="*/ 1147313 h 1587260"/>
              <a:gd name="connsiteX11" fmla="*/ 1250830 w 2234242"/>
              <a:gd name="connsiteY11" fmla="*/ 1302588 h 1587260"/>
              <a:gd name="connsiteX12" fmla="*/ 1682151 w 2234242"/>
              <a:gd name="connsiteY12" fmla="*/ 1492369 h 1587260"/>
              <a:gd name="connsiteX13" fmla="*/ 1906438 w 2234242"/>
              <a:gd name="connsiteY13" fmla="*/ 1526875 h 1587260"/>
              <a:gd name="connsiteX14" fmla="*/ 2173857 w 2234242"/>
              <a:gd name="connsiteY14" fmla="*/ 1561381 h 1587260"/>
              <a:gd name="connsiteX15" fmla="*/ 2234242 w 2234242"/>
              <a:gd name="connsiteY15" fmla="*/ 1587260 h 1587260"/>
              <a:gd name="connsiteX16" fmla="*/ 0 w 2234242"/>
              <a:gd name="connsiteY16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120770 w 2234242"/>
              <a:gd name="connsiteY3" fmla="*/ 94890 h 1587260"/>
              <a:gd name="connsiteX4" fmla="*/ 319177 w 2234242"/>
              <a:gd name="connsiteY4" fmla="*/ 0 h 1587260"/>
              <a:gd name="connsiteX5" fmla="*/ 500332 w 2234242"/>
              <a:gd name="connsiteY5" fmla="*/ 51758 h 1587260"/>
              <a:gd name="connsiteX6" fmla="*/ 621102 w 2234242"/>
              <a:gd name="connsiteY6" fmla="*/ 172528 h 1587260"/>
              <a:gd name="connsiteX7" fmla="*/ 715992 w 2234242"/>
              <a:gd name="connsiteY7" fmla="*/ 405441 h 1587260"/>
              <a:gd name="connsiteX8" fmla="*/ 854015 w 2234242"/>
              <a:gd name="connsiteY8" fmla="*/ 767751 h 1587260"/>
              <a:gd name="connsiteX9" fmla="*/ 940279 w 2234242"/>
              <a:gd name="connsiteY9" fmla="*/ 931652 h 1587260"/>
              <a:gd name="connsiteX10" fmla="*/ 1086928 w 2234242"/>
              <a:gd name="connsiteY10" fmla="*/ 1147313 h 1587260"/>
              <a:gd name="connsiteX11" fmla="*/ 1250830 w 2234242"/>
              <a:gd name="connsiteY11" fmla="*/ 1302588 h 1587260"/>
              <a:gd name="connsiteX12" fmla="*/ 1682151 w 2234242"/>
              <a:gd name="connsiteY12" fmla="*/ 1492369 h 1587260"/>
              <a:gd name="connsiteX13" fmla="*/ 1906438 w 2234242"/>
              <a:gd name="connsiteY13" fmla="*/ 1526875 h 1587260"/>
              <a:gd name="connsiteX14" fmla="*/ 2173857 w 2234242"/>
              <a:gd name="connsiteY14" fmla="*/ 1561381 h 1587260"/>
              <a:gd name="connsiteX15" fmla="*/ 2234242 w 2234242"/>
              <a:gd name="connsiteY15" fmla="*/ 1587260 h 1587260"/>
              <a:gd name="connsiteX16" fmla="*/ 0 w 2234242"/>
              <a:gd name="connsiteY16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120770 w 2234242"/>
              <a:gd name="connsiteY3" fmla="*/ 94890 h 1587260"/>
              <a:gd name="connsiteX4" fmla="*/ 319177 w 2234242"/>
              <a:gd name="connsiteY4" fmla="*/ 0 h 1587260"/>
              <a:gd name="connsiteX5" fmla="*/ 500332 w 2234242"/>
              <a:gd name="connsiteY5" fmla="*/ 51758 h 1587260"/>
              <a:gd name="connsiteX6" fmla="*/ 621102 w 2234242"/>
              <a:gd name="connsiteY6" fmla="*/ 172528 h 1587260"/>
              <a:gd name="connsiteX7" fmla="*/ 715992 w 2234242"/>
              <a:gd name="connsiteY7" fmla="*/ 405441 h 1587260"/>
              <a:gd name="connsiteX8" fmla="*/ 854015 w 2234242"/>
              <a:gd name="connsiteY8" fmla="*/ 767751 h 1587260"/>
              <a:gd name="connsiteX9" fmla="*/ 940279 w 2234242"/>
              <a:gd name="connsiteY9" fmla="*/ 931652 h 1587260"/>
              <a:gd name="connsiteX10" fmla="*/ 1086928 w 2234242"/>
              <a:gd name="connsiteY10" fmla="*/ 1147313 h 1587260"/>
              <a:gd name="connsiteX11" fmla="*/ 1250830 w 2234242"/>
              <a:gd name="connsiteY11" fmla="*/ 1302588 h 1587260"/>
              <a:gd name="connsiteX12" fmla="*/ 1682151 w 2234242"/>
              <a:gd name="connsiteY12" fmla="*/ 1492369 h 1587260"/>
              <a:gd name="connsiteX13" fmla="*/ 1906438 w 2234242"/>
              <a:gd name="connsiteY13" fmla="*/ 1526875 h 1587260"/>
              <a:gd name="connsiteX14" fmla="*/ 2173857 w 2234242"/>
              <a:gd name="connsiteY14" fmla="*/ 1561381 h 1587260"/>
              <a:gd name="connsiteX15" fmla="*/ 2234242 w 2234242"/>
              <a:gd name="connsiteY15" fmla="*/ 1587260 h 1587260"/>
              <a:gd name="connsiteX16" fmla="*/ 0 w 2234242"/>
              <a:gd name="connsiteY16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120770 w 2234242"/>
              <a:gd name="connsiteY3" fmla="*/ 94890 h 1587260"/>
              <a:gd name="connsiteX4" fmla="*/ 319177 w 2234242"/>
              <a:gd name="connsiteY4" fmla="*/ 0 h 1587260"/>
              <a:gd name="connsiteX5" fmla="*/ 500332 w 2234242"/>
              <a:gd name="connsiteY5" fmla="*/ 51758 h 1587260"/>
              <a:gd name="connsiteX6" fmla="*/ 621102 w 2234242"/>
              <a:gd name="connsiteY6" fmla="*/ 172528 h 1587260"/>
              <a:gd name="connsiteX7" fmla="*/ 715992 w 2234242"/>
              <a:gd name="connsiteY7" fmla="*/ 405441 h 1587260"/>
              <a:gd name="connsiteX8" fmla="*/ 854015 w 2234242"/>
              <a:gd name="connsiteY8" fmla="*/ 767751 h 1587260"/>
              <a:gd name="connsiteX9" fmla="*/ 940279 w 2234242"/>
              <a:gd name="connsiteY9" fmla="*/ 931652 h 1587260"/>
              <a:gd name="connsiteX10" fmla="*/ 1086928 w 2234242"/>
              <a:gd name="connsiteY10" fmla="*/ 1147313 h 1587260"/>
              <a:gd name="connsiteX11" fmla="*/ 1250830 w 2234242"/>
              <a:gd name="connsiteY11" fmla="*/ 1302588 h 1587260"/>
              <a:gd name="connsiteX12" fmla="*/ 1682151 w 2234242"/>
              <a:gd name="connsiteY12" fmla="*/ 1492369 h 1587260"/>
              <a:gd name="connsiteX13" fmla="*/ 1906438 w 2234242"/>
              <a:gd name="connsiteY13" fmla="*/ 1526875 h 1587260"/>
              <a:gd name="connsiteX14" fmla="*/ 2173857 w 2234242"/>
              <a:gd name="connsiteY14" fmla="*/ 1561381 h 1587260"/>
              <a:gd name="connsiteX15" fmla="*/ 2234242 w 2234242"/>
              <a:gd name="connsiteY15" fmla="*/ 1587260 h 1587260"/>
              <a:gd name="connsiteX16" fmla="*/ 0 w 2234242"/>
              <a:gd name="connsiteY16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7253 w 2234242"/>
              <a:gd name="connsiteY2" fmla="*/ 250166 h 1587260"/>
              <a:gd name="connsiteX3" fmla="*/ 120770 w 2234242"/>
              <a:gd name="connsiteY3" fmla="*/ 94890 h 1587260"/>
              <a:gd name="connsiteX4" fmla="*/ 319177 w 2234242"/>
              <a:gd name="connsiteY4" fmla="*/ 0 h 1587260"/>
              <a:gd name="connsiteX5" fmla="*/ 500332 w 2234242"/>
              <a:gd name="connsiteY5" fmla="*/ 51758 h 1587260"/>
              <a:gd name="connsiteX6" fmla="*/ 621102 w 2234242"/>
              <a:gd name="connsiteY6" fmla="*/ 172528 h 1587260"/>
              <a:gd name="connsiteX7" fmla="*/ 715992 w 2234242"/>
              <a:gd name="connsiteY7" fmla="*/ 405441 h 1587260"/>
              <a:gd name="connsiteX8" fmla="*/ 854015 w 2234242"/>
              <a:gd name="connsiteY8" fmla="*/ 767751 h 1587260"/>
              <a:gd name="connsiteX9" fmla="*/ 940279 w 2234242"/>
              <a:gd name="connsiteY9" fmla="*/ 931652 h 1587260"/>
              <a:gd name="connsiteX10" fmla="*/ 1086928 w 2234242"/>
              <a:gd name="connsiteY10" fmla="*/ 1147313 h 1587260"/>
              <a:gd name="connsiteX11" fmla="*/ 1250830 w 2234242"/>
              <a:gd name="connsiteY11" fmla="*/ 1302588 h 1587260"/>
              <a:gd name="connsiteX12" fmla="*/ 1682151 w 2234242"/>
              <a:gd name="connsiteY12" fmla="*/ 1492369 h 1587260"/>
              <a:gd name="connsiteX13" fmla="*/ 1906438 w 2234242"/>
              <a:gd name="connsiteY13" fmla="*/ 1526875 h 1587260"/>
              <a:gd name="connsiteX14" fmla="*/ 2173857 w 2234242"/>
              <a:gd name="connsiteY14" fmla="*/ 1561381 h 1587260"/>
              <a:gd name="connsiteX15" fmla="*/ 2234242 w 2234242"/>
              <a:gd name="connsiteY15" fmla="*/ 1587260 h 1587260"/>
              <a:gd name="connsiteX16" fmla="*/ 0 w 2234242"/>
              <a:gd name="connsiteY16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20770 w 2234242"/>
              <a:gd name="connsiteY2" fmla="*/ 94890 h 1587260"/>
              <a:gd name="connsiteX3" fmla="*/ 319177 w 2234242"/>
              <a:gd name="connsiteY3" fmla="*/ 0 h 1587260"/>
              <a:gd name="connsiteX4" fmla="*/ 500332 w 2234242"/>
              <a:gd name="connsiteY4" fmla="*/ 51758 h 1587260"/>
              <a:gd name="connsiteX5" fmla="*/ 621102 w 2234242"/>
              <a:gd name="connsiteY5" fmla="*/ 172528 h 1587260"/>
              <a:gd name="connsiteX6" fmla="*/ 715992 w 2234242"/>
              <a:gd name="connsiteY6" fmla="*/ 405441 h 1587260"/>
              <a:gd name="connsiteX7" fmla="*/ 854015 w 2234242"/>
              <a:gd name="connsiteY7" fmla="*/ 767751 h 1587260"/>
              <a:gd name="connsiteX8" fmla="*/ 940279 w 2234242"/>
              <a:gd name="connsiteY8" fmla="*/ 931652 h 1587260"/>
              <a:gd name="connsiteX9" fmla="*/ 1086928 w 2234242"/>
              <a:gd name="connsiteY9" fmla="*/ 1147313 h 1587260"/>
              <a:gd name="connsiteX10" fmla="*/ 1250830 w 2234242"/>
              <a:gd name="connsiteY10" fmla="*/ 1302588 h 1587260"/>
              <a:gd name="connsiteX11" fmla="*/ 1682151 w 2234242"/>
              <a:gd name="connsiteY11" fmla="*/ 1492369 h 1587260"/>
              <a:gd name="connsiteX12" fmla="*/ 1906438 w 2234242"/>
              <a:gd name="connsiteY12" fmla="*/ 1526875 h 1587260"/>
              <a:gd name="connsiteX13" fmla="*/ 2173857 w 2234242"/>
              <a:gd name="connsiteY13" fmla="*/ 1561381 h 1587260"/>
              <a:gd name="connsiteX14" fmla="*/ 2234242 w 2234242"/>
              <a:gd name="connsiteY14" fmla="*/ 1587260 h 1587260"/>
              <a:gd name="connsiteX15" fmla="*/ 0 w 2234242"/>
              <a:gd name="connsiteY15" fmla="*/ 1587260 h 1587260"/>
              <a:gd name="connsiteX0" fmla="*/ 23866 w 2258108"/>
              <a:gd name="connsiteY0" fmla="*/ 1587260 h 1587260"/>
              <a:gd name="connsiteX1" fmla="*/ 23866 w 2258108"/>
              <a:gd name="connsiteY1" fmla="*/ 276045 h 1587260"/>
              <a:gd name="connsiteX2" fmla="*/ 144636 w 2258108"/>
              <a:gd name="connsiteY2" fmla="*/ 94890 h 1587260"/>
              <a:gd name="connsiteX3" fmla="*/ 343043 w 2258108"/>
              <a:gd name="connsiteY3" fmla="*/ 0 h 1587260"/>
              <a:gd name="connsiteX4" fmla="*/ 524198 w 2258108"/>
              <a:gd name="connsiteY4" fmla="*/ 51758 h 1587260"/>
              <a:gd name="connsiteX5" fmla="*/ 644968 w 2258108"/>
              <a:gd name="connsiteY5" fmla="*/ 172528 h 1587260"/>
              <a:gd name="connsiteX6" fmla="*/ 739858 w 2258108"/>
              <a:gd name="connsiteY6" fmla="*/ 405441 h 1587260"/>
              <a:gd name="connsiteX7" fmla="*/ 877881 w 2258108"/>
              <a:gd name="connsiteY7" fmla="*/ 767751 h 1587260"/>
              <a:gd name="connsiteX8" fmla="*/ 964145 w 2258108"/>
              <a:gd name="connsiteY8" fmla="*/ 931652 h 1587260"/>
              <a:gd name="connsiteX9" fmla="*/ 1110794 w 2258108"/>
              <a:gd name="connsiteY9" fmla="*/ 1147313 h 1587260"/>
              <a:gd name="connsiteX10" fmla="*/ 1274696 w 2258108"/>
              <a:gd name="connsiteY10" fmla="*/ 1302588 h 1587260"/>
              <a:gd name="connsiteX11" fmla="*/ 1706017 w 2258108"/>
              <a:gd name="connsiteY11" fmla="*/ 1492369 h 1587260"/>
              <a:gd name="connsiteX12" fmla="*/ 1930304 w 2258108"/>
              <a:gd name="connsiteY12" fmla="*/ 1526875 h 1587260"/>
              <a:gd name="connsiteX13" fmla="*/ 2197723 w 2258108"/>
              <a:gd name="connsiteY13" fmla="*/ 1561381 h 1587260"/>
              <a:gd name="connsiteX14" fmla="*/ 2258108 w 2258108"/>
              <a:gd name="connsiteY14" fmla="*/ 1587260 h 1587260"/>
              <a:gd name="connsiteX15" fmla="*/ 23866 w 2258108"/>
              <a:gd name="connsiteY15" fmla="*/ 1587260 h 1587260"/>
              <a:gd name="connsiteX0" fmla="*/ 23866 w 2258108"/>
              <a:gd name="connsiteY0" fmla="*/ 1587260 h 1587260"/>
              <a:gd name="connsiteX1" fmla="*/ 23866 w 2258108"/>
              <a:gd name="connsiteY1" fmla="*/ 276045 h 1587260"/>
              <a:gd name="connsiteX2" fmla="*/ 144636 w 2258108"/>
              <a:gd name="connsiteY2" fmla="*/ 94890 h 1587260"/>
              <a:gd name="connsiteX3" fmla="*/ 343043 w 2258108"/>
              <a:gd name="connsiteY3" fmla="*/ 0 h 1587260"/>
              <a:gd name="connsiteX4" fmla="*/ 524198 w 2258108"/>
              <a:gd name="connsiteY4" fmla="*/ 51758 h 1587260"/>
              <a:gd name="connsiteX5" fmla="*/ 644968 w 2258108"/>
              <a:gd name="connsiteY5" fmla="*/ 172528 h 1587260"/>
              <a:gd name="connsiteX6" fmla="*/ 739858 w 2258108"/>
              <a:gd name="connsiteY6" fmla="*/ 405441 h 1587260"/>
              <a:gd name="connsiteX7" fmla="*/ 877881 w 2258108"/>
              <a:gd name="connsiteY7" fmla="*/ 767751 h 1587260"/>
              <a:gd name="connsiteX8" fmla="*/ 964145 w 2258108"/>
              <a:gd name="connsiteY8" fmla="*/ 931652 h 1587260"/>
              <a:gd name="connsiteX9" fmla="*/ 1110794 w 2258108"/>
              <a:gd name="connsiteY9" fmla="*/ 1147313 h 1587260"/>
              <a:gd name="connsiteX10" fmla="*/ 1274696 w 2258108"/>
              <a:gd name="connsiteY10" fmla="*/ 1302588 h 1587260"/>
              <a:gd name="connsiteX11" fmla="*/ 1706017 w 2258108"/>
              <a:gd name="connsiteY11" fmla="*/ 1492369 h 1587260"/>
              <a:gd name="connsiteX12" fmla="*/ 1930304 w 2258108"/>
              <a:gd name="connsiteY12" fmla="*/ 1526875 h 1587260"/>
              <a:gd name="connsiteX13" fmla="*/ 2197723 w 2258108"/>
              <a:gd name="connsiteY13" fmla="*/ 1561381 h 1587260"/>
              <a:gd name="connsiteX14" fmla="*/ 2258108 w 2258108"/>
              <a:gd name="connsiteY14" fmla="*/ 1587260 h 1587260"/>
              <a:gd name="connsiteX15" fmla="*/ 23866 w 2258108"/>
              <a:gd name="connsiteY15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20770 w 2234242"/>
              <a:gd name="connsiteY2" fmla="*/ 94890 h 1587260"/>
              <a:gd name="connsiteX3" fmla="*/ 319177 w 2234242"/>
              <a:gd name="connsiteY3" fmla="*/ 0 h 1587260"/>
              <a:gd name="connsiteX4" fmla="*/ 500332 w 2234242"/>
              <a:gd name="connsiteY4" fmla="*/ 51758 h 1587260"/>
              <a:gd name="connsiteX5" fmla="*/ 621102 w 2234242"/>
              <a:gd name="connsiteY5" fmla="*/ 172528 h 1587260"/>
              <a:gd name="connsiteX6" fmla="*/ 715992 w 2234242"/>
              <a:gd name="connsiteY6" fmla="*/ 405441 h 1587260"/>
              <a:gd name="connsiteX7" fmla="*/ 854015 w 2234242"/>
              <a:gd name="connsiteY7" fmla="*/ 767751 h 1587260"/>
              <a:gd name="connsiteX8" fmla="*/ 940279 w 2234242"/>
              <a:gd name="connsiteY8" fmla="*/ 931652 h 1587260"/>
              <a:gd name="connsiteX9" fmla="*/ 1086928 w 2234242"/>
              <a:gd name="connsiteY9" fmla="*/ 1147313 h 1587260"/>
              <a:gd name="connsiteX10" fmla="*/ 1250830 w 2234242"/>
              <a:gd name="connsiteY10" fmla="*/ 1302588 h 1587260"/>
              <a:gd name="connsiteX11" fmla="*/ 1682151 w 2234242"/>
              <a:gd name="connsiteY11" fmla="*/ 1492369 h 1587260"/>
              <a:gd name="connsiteX12" fmla="*/ 1906438 w 2234242"/>
              <a:gd name="connsiteY12" fmla="*/ 1526875 h 1587260"/>
              <a:gd name="connsiteX13" fmla="*/ 2173857 w 2234242"/>
              <a:gd name="connsiteY13" fmla="*/ 1561381 h 1587260"/>
              <a:gd name="connsiteX14" fmla="*/ 2234242 w 2234242"/>
              <a:gd name="connsiteY14" fmla="*/ 1587260 h 1587260"/>
              <a:gd name="connsiteX15" fmla="*/ 0 w 2234242"/>
              <a:gd name="connsiteY15" fmla="*/ 1587260 h 1587260"/>
              <a:gd name="connsiteX0" fmla="*/ 0 w 2234242"/>
              <a:gd name="connsiteY0" fmla="*/ 1587260 h 1587260"/>
              <a:gd name="connsiteX1" fmla="*/ 0 w 2234242"/>
              <a:gd name="connsiteY1" fmla="*/ 276045 h 1587260"/>
              <a:gd name="connsiteX2" fmla="*/ 120770 w 2234242"/>
              <a:gd name="connsiteY2" fmla="*/ 94890 h 1587260"/>
              <a:gd name="connsiteX3" fmla="*/ 319177 w 2234242"/>
              <a:gd name="connsiteY3" fmla="*/ 0 h 1587260"/>
              <a:gd name="connsiteX4" fmla="*/ 500332 w 2234242"/>
              <a:gd name="connsiteY4" fmla="*/ 51758 h 1587260"/>
              <a:gd name="connsiteX5" fmla="*/ 621102 w 2234242"/>
              <a:gd name="connsiteY5" fmla="*/ 172528 h 1587260"/>
              <a:gd name="connsiteX6" fmla="*/ 715992 w 2234242"/>
              <a:gd name="connsiteY6" fmla="*/ 405441 h 1587260"/>
              <a:gd name="connsiteX7" fmla="*/ 854015 w 2234242"/>
              <a:gd name="connsiteY7" fmla="*/ 767751 h 1587260"/>
              <a:gd name="connsiteX8" fmla="*/ 940279 w 2234242"/>
              <a:gd name="connsiteY8" fmla="*/ 931652 h 1587260"/>
              <a:gd name="connsiteX9" fmla="*/ 1086928 w 2234242"/>
              <a:gd name="connsiteY9" fmla="*/ 1147313 h 1587260"/>
              <a:gd name="connsiteX10" fmla="*/ 1250830 w 2234242"/>
              <a:gd name="connsiteY10" fmla="*/ 1302588 h 1587260"/>
              <a:gd name="connsiteX11" fmla="*/ 1682151 w 2234242"/>
              <a:gd name="connsiteY11" fmla="*/ 1492369 h 1587260"/>
              <a:gd name="connsiteX12" fmla="*/ 1906438 w 2234242"/>
              <a:gd name="connsiteY12" fmla="*/ 1526875 h 1587260"/>
              <a:gd name="connsiteX13" fmla="*/ 2173857 w 2234242"/>
              <a:gd name="connsiteY13" fmla="*/ 1561381 h 1587260"/>
              <a:gd name="connsiteX14" fmla="*/ 2234242 w 2234242"/>
              <a:gd name="connsiteY14" fmla="*/ 1587260 h 1587260"/>
              <a:gd name="connsiteX15" fmla="*/ 0 w 2234242"/>
              <a:gd name="connsiteY15" fmla="*/ 1587260 h 1587260"/>
              <a:gd name="connsiteX0" fmla="*/ 0 w 2234242"/>
              <a:gd name="connsiteY0" fmla="*/ 1589223 h 1589223"/>
              <a:gd name="connsiteX1" fmla="*/ 0 w 2234242"/>
              <a:gd name="connsiteY1" fmla="*/ 278008 h 1589223"/>
              <a:gd name="connsiteX2" fmla="*/ 120770 w 2234242"/>
              <a:gd name="connsiteY2" fmla="*/ 96853 h 1589223"/>
              <a:gd name="connsiteX3" fmla="*/ 319177 w 2234242"/>
              <a:gd name="connsiteY3" fmla="*/ 1963 h 1589223"/>
              <a:gd name="connsiteX4" fmla="*/ 500332 w 2234242"/>
              <a:gd name="connsiteY4" fmla="*/ 53721 h 1589223"/>
              <a:gd name="connsiteX5" fmla="*/ 621102 w 2234242"/>
              <a:gd name="connsiteY5" fmla="*/ 174491 h 1589223"/>
              <a:gd name="connsiteX6" fmla="*/ 715992 w 2234242"/>
              <a:gd name="connsiteY6" fmla="*/ 407404 h 1589223"/>
              <a:gd name="connsiteX7" fmla="*/ 854015 w 2234242"/>
              <a:gd name="connsiteY7" fmla="*/ 769714 h 1589223"/>
              <a:gd name="connsiteX8" fmla="*/ 940279 w 2234242"/>
              <a:gd name="connsiteY8" fmla="*/ 933615 h 1589223"/>
              <a:gd name="connsiteX9" fmla="*/ 1086928 w 2234242"/>
              <a:gd name="connsiteY9" fmla="*/ 1149276 h 1589223"/>
              <a:gd name="connsiteX10" fmla="*/ 1250830 w 2234242"/>
              <a:gd name="connsiteY10" fmla="*/ 1304551 h 1589223"/>
              <a:gd name="connsiteX11" fmla="*/ 1682151 w 2234242"/>
              <a:gd name="connsiteY11" fmla="*/ 1494332 h 1589223"/>
              <a:gd name="connsiteX12" fmla="*/ 1906438 w 2234242"/>
              <a:gd name="connsiteY12" fmla="*/ 1528838 h 1589223"/>
              <a:gd name="connsiteX13" fmla="*/ 2173857 w 2234242"/>
              <a:gd name="connsiteY13" fmla="*/ 1563344 h 1589223"/>
              <a:gd name="connsiteX14" fmla="*/ 2234242 w 2234242"/>
              <a:gd name="connsiteY14" fmla="*/ 1589223 h 1589223"/>
              <a:gd name="connsiteX15" fmla="*/ 0 w 2234242"/>
              <a:gd name="connsiteY15" fmla="*/ 1589223 h 1589223"/>
              <a:gd name="connsiteX0" fmla="*/ 0 w 2234242"/>
              <a:gd name="connsiteY0" fmla="*/ 1589223 h 1589223"/>
              <a:gd name="connsiteX1" fmla="*/ 0 w 2234242"/>
              <a:gd name="connsiteY1" fmla="*/ 278008 h 1589223"/>
              <a:gd name="connsiteX2" fmla="*/ 120770 w 2234242"/>
              <a:gd name="connsiteY2" fmla="*/ 96853 h 1589223"/>
              <a:gd name="connsiteX3" fmla="*/ 319177 w 2234242"/>
              <a:gd name="connsiteY3" fmla="*/ 1963 h 1589223"/>
              <a:gd name="connsiteX4" fmla="*/ 500332 w 2234242"/>
              <a:gd name="connsiteY4" fmla="*/ 53721 h 1589223"/>
              <a:gd name="connsiteX5" fmla="*/ 621102 w 2234242"/>
              <a:gd name="connsiteY5" fmla="*/ 174491 h 1589223"/>
              <a:gd name="connsiteX6" fmla="*/ 715992 w 2234242"/>
              <a:gd name="connsiteY6" fmla="*/ 407404 h 1589223"/>
              <a:gd name="connsiteX7" fmla="*/ 854015 w 2234242"/>
              <a:gd name="connsiteY7" fmla="*/ 769714 h 1589223"/>
              <a:gd name="connsiteX8" fmla="*/ 940279 w 2234242"/>
              <a:gd name="connsiteY8" fmla="*/ 933615 h 1589223"/>
              <a:gd name="connsiteX9" fmla="*/ 1086928 w 2234242"/>
              <a:gd name="connsiteY9" fmla="*/ 1149276 h 1589223"/>
              <a:gd name="connsiteX10" fmla="*/ 1250830 w 2234242"/>
              <a:gd name="connsiteY10" fmla="*/ 1304551 h 1589223"/>
              <a:gd name="connsiteX11" fmla="*/ 1682151 w 2234242"/>
              <a:gd name="connsiteY11" fmla="*/ 1494332 h 1589223"/>
              <a:gd name="connsiteX12" fmla="*/ 1906438 w 2234242"/>
              <a:gd name="connsiteY12" fmla="*/ 1528838 h 1589223"/>
              <a:gd name="connsiteX13" fmla="*/ 2173857 w 2234242"/>
              <a:gd name="connsiteY13" fmla="*/ 1563344 h 1589223"/>
              <a:gd name="connsiteX14" fmla="*/ 2234242 w 2234242"/>
              <a:gd name="connsiteY14" fmla="*/ 1589223 h 1589223"/>
              <a:gd name="connsiteX15" fmla="*/ 0 w 2234242"/>
              <a:gd name="connsiteY15" fmla="*/ 1589223 h 1589223"/>
              <a:gd name="connsiteX0" fmla="*/ 0 w 2234242"/>
              <a:gd name="connsiteY0" fmla="*/ 1589223 h 1589223"/>
              <a:gd name="connsiteX1" fmla="*/ 0 w 2234242"/>
              <a:gd name="connsiteY1" fmla="*/ 278008 h 1589223"/>
              <a:gd name="connsiteX2" fmla="*/ 120770 w 2234242"/>
              <a:gd name="connsiteY2" fmla="*/ 96853 h 1589223"/>
              <a:gd name="connsiteX3" fmla="*/ 319177 w 2234242"/>
              <a:gd name="connsiteY3" fmla="*/ 1963 h 1589223"/>
              <a:gd name="connsiteX4" fmla="*/ 500332 w 2234242"/>
              <a:gd name="connsiteY4" fmla="*/ 53721 h 1589223"/>
              <a:gd name="connsiteX5" fmla="*/ 621102 w 2234242"/>
              <a:gd name="connsiteY5" fmla="*/ 174491 h 1589223"/>
              <a:gd name="connsiteX6" fmla="*/ 715992 w 2234242"/>
              <a:gd name="connsiteY6" fmla="*/ 407404 h 1589223"/>
              <a:gd name="connsiteX7" fmla="*/ 854015 w 2234242"/>
              <a:gd name="connsiteY7" fmla="*/ 769714 h 1589223"/>
              <a:gd name="connsiteX8" fmla="*/ 940279 w 2234242"/>
              <a:gd name="connsiteY8" fmla="*/ 933615 h 1589223"/>
              <a:gd name="connsiteX9" fmla="*/ 1086928 w 2234242"/>
              <a:gd name="connsiteY9" fmla="*/ 1149276 h 1589223"/>
              <a:gd name="connsiteX10" fmla="*/ 1250830 w 2234242"/>
              <a:gd name="connsiteY10" fmla="*/ 1304551 h 1589223"/>
              <a:gd name="connsiteX11" fmla="*/ 1682151 w 2234242"/>
              <a:gd name="connsiteY11" fmla="*/ 1494332 h 1589223"/>
              <a:gd name="connsiteX12" fmla="*/ 1906438 w 2234242"/>
              <a:gd name="connsiteY12" fmla="*/ 1528838 h 1589223"/>
              <a:gd name="connsiteX13" fmla="*/ 2173857 w 2234242"/>
              <a:gd name="connsiteY13" fmla="*/ 1563344 h 1589223"/>
              <a:gd name="connsiteX14" fmla="*/ 2234242 w 2234242"/>
              <a:gd name="connsiteY14" fmla="*/ 1589223 h 1589223"/>
              <a:gd name="connsiteX15" fmla="*/ 0 w 2234242"/>
              <a:gd name="connsiteY15" fmla="*/ 1589223 h 1589223"/>
              <a:gd name="connsiteX0" fmla="*/ 0 w 2234242"/>
              <a:gd name="connsiteY0" fmla="*/ 1589223 h 1589223"/>
              <a:gd name="connsiteX1" fmla="*/ 0 w 2234242"/>
              <a:gd name="connsiteY1" fmla="*/ 278008 h 1589223"/>
              <a:gd name="connsiteX2" fmla="*/ 120770 w 2234242"/>
              <a:gd name="connsiteY2" fmla="*/ 96853 h 1589223"/>
              <a:gd name="connsiteX3" fmla="*/ 319177 w 2234242"/>
              <a:gd name="connsiteY3" fmla="*/ 1963 h 1589223"/>
              <a:gd name="connsiteX4" fmla="*/ 500332 w 2234242"/>
              <a:gd name="connsiteY4" fmla="*/ 53721 h 1589223"/>
              <a:gd name="connsiteX5" fmla="*/ 621102 w 2234242"/>
              <a:gd name="connsiteY5" fmla="*/ 174491 h 1589223"/>
              <a:gd name="connsiteX6" fmla="*/ 715992 w 2234242"/>
              <a:gd name="connsiteY6" fmla="*/ 407404 h 1589223"/>
              <a:gd name="connsiteX7" fmla="*/ 854015 w 2234242"/>
              <a:gd name="connsiteY7" fmla="*/ 769714 h 1589223"/>
              <a:gd name="connsiteX8" fmla="*/ 940279 w 2234242"/>
              <a:gd name="connsiteY8" fmla="*/ 933615 h 1589223"/>
              <a:gd name="connsiteX9" fmla="*/ 1086928 w 2234242"/>
              <a:gd name="connsiteY9" fmla="*/ 1149276 h 1589223"/>
              <a:gd name="connsiteX10" fmla="*/ 1250830 w 2234242"/>
              <a:gd name="connsiteY10" fmla="*/ 1304551 h 1589223"/>
              <a:gd name="connsiteX11" fmla="*/ 1682151 w 2234242"/>
              <a:gd name="connsiteY11" fmla="*/ 1494332 h 1589223"/>
              <a:gd name="connsiteX12" fmla="*/ 1906438 w 2234242"/>
              <a:gd name="connsiteY12" fmla="*/ 1528838 h 1589223"/>
              <a:gd name="connsiteX13" fmla="*/ 2173857 w 2234242"/>
              <a:gd name="connsiteY13" fmla="*/ 1563344 h 1589223"/>
              <a:gd name="connsiteX14" fmla="*/ 2234242 w 2234242"/>
              <a:gd name="connsiteY14" fmla="*/ 1589223 h 1589223"/>
              <a:gd name="connsiteX15" fmla="*/ 0 w 2234242"/>
              <a:gd name="connsiteY15" fmla="*/ 1589223 h 1589223"/>
              <a:gd name="connsiteX0" fmla="*/ 0 w 2234242"/>
              <a:gd name="connsiteY0" fmla="*/ 1589223 h 1589223"/>
              <a:gd name="connsiteX1" fmla="*/ 0 w 2234242"/>
              <a:gd name="connsiteY1" fmla="*/ 278008 h 1589223"/>
              <a:gd name="connsiteX2" fmla="*/ 120770 w 2234242"/>
              <a:gd name="connsiteY2" fmla="*/ 96853 h 1589223"/>
              <a:gd name="connsiteX3" fmla="*/ 319177 w 2234242"/>
              <a:gd name="connsiteY3" fmla="*/ 1963 h 1589223"/>
              <a:gd name="connsiteX4" fmla="*/ 500332 w 2234242"/>
              <a:gd name="connsiteY4" fmla="*/ 53721 h 1589223"/>
              <a:gd name="connsiteX5" fmla="*/ 621102 w 2234242"/>
              <a:gd name="connsiteY5" fmla="*/ 174491 h 1589223"/>
              <a:gd name="connsiteX6" fmla="*/ 715992 w 2234242"/>
              <a:gd name="connsiteY6" fmla="*/ 407404 h 1589223"/>
              <a:gd name="connsiteX7" fmla="*/ 854015 w 2234242"/>
              <a:gd name="connsiteY7" fmla="*/ 769714 h 1589223"/>
              <a:gd name="connsiteX8" fmla="*/ 940279 w 2234242"/>
              <a:gd name="connsiteY8" fmla="*/ 933615 h 1589223"/>
              <a:gd name="connsiteX9" fmla="*/ 1086928 w 2234242"/>
              <a:gd name="connsiteY9" fmla="*/ 1149276 h 1589223"/>
              <a:gd name="connsiteX10" fmla="*/ 1250830 w 2234242"/>
              <a:gd name="connsiteY10" fmla="*/ 1304551 h 1589223"/>
              <a:gd name="connsiteX11" fmla="*/ 1682151 w 2234242"/>
              <a:gd name="connsiteY11" fmla="*/ 1494332 h 1589223"/>
              <a:gd name="connsiteX12" fmla="*/ 1906438 w 2234242"/>
              <a:gd name="connsiteY12" fmla="*/ 1528838 h 1589223"/>
              <a:gd name="connsiteX13" fmla="*/ 2173857 w 2234242"/>
              <a:gd name="connsiteY13" fmla="*/ 1563344 h 1589223"/>
              <a:gd name="connsiteX14" fmla="*/ 2234242 w 2234242"/>
              <a:gd name="connsiteY14" fmla="*/ 1589223 h 1589223"/>
              <a:gd name="connsiteX15" fmla="*/ 0 w 2234242"/>
              <a:gd name="connsiteY15" fmla="*/ 1589223 h 1589223"/>
              <a:gd name="connsiteX0" fmla="*/ 0 w 2234242"/>
              <a:gd name="connsiteY0" fmla="*/ 1589223 h 1589223"/>
              <a:gd name="connsiteX1" fmla="*/ 0 w 2234242"/>
              <a:gd name="connsiteY1" fmla="*/ 278008 h 1589223"/>
              <a:gd name="connsiteX2" fmla="*/ 120770 w 2234242"/>
              <a:gd name="connsiteY2" fmla="*/ 96853 h 1589223"/>
              <a:gd name="connsiteX3" fmla="*/ 319177 w 2234242"/>
              <a:gd name="connsiteY3" fmla="*/ 1963 h 1589223"/>
              <a:gd name="connsiteX4" fmla="*/ 500332 w 2234242"/>
              <a:gd name="connsiteY4" fmla="*/ 53721 h 1589223"/>
              <a:gd name="connsiteX5" fmla="*/ 621102 w 2234242"/>
              <a:gd name="connsiteY5" fmla="*/ 174491 h 1589223"/>
              <a:gd name="connsiteX6" fmla="*/ 715992 w 2234242"/>
              <a:gd name="connsiteY6" fmla="*/ 407404 h 1589223"/>
              <a:gd name="connsiteX7" fmla="*/ 854015 w 2234242"/>
              <a:gd name="connsiteY7" fmla="*/ 769714 h 1589223"/>
              <a:gd name="connsiteX8" fmla="*/ 940279 w 2234242"/>
              <a:gd name="connsiteY8" fmla="*/ 933615 h 1589223"/>
              <a:gd name="connsiteX9" fmla="*/ 1086928 w 2234242"/>
              <a:gd name="connsiteY9" fmla="*/ 1149276 h 1589223"/>
              <a:gd name="connsiteX10" fmla="*/ 1250830 w 2234242"/>
              <a:gd name="connsiteY10" fmla="*/ 1304551 h 1589223"/>
              <a:gd name="connsiteX11" fmla="*/ 1682151 w 2234242"/>
              <a:gd name="connsiteY11" fmla="*/ 1494332 h 1589223"/>
              <a:gd name="connsiteX12" fmla="*/ 1906438 w 2234242"/>
              <a:gd name="connsiteY12" fmla="*/ 1528838 h 1589223"/>
              <a:gd name="connsiteX13" fmla="*/ 2173857 w 2234242"/>
              <a:gd name="connsiteY13" fmla="*/ 1563344 h 1589223"/>
              <a:gd name="connsiteX14" fmla="*/ 2234242 w 2234242"/>
              <a:gd name="connsiteY14" fmla="*/ 1589223 h 1589223"/>
              <a:gd name="connsiteX15" fmla="*/ 0 w 2234242"/>
              <a:gd name="connsiteY15" fmla="*/ 1589223 h 1589223"/>
              <a:gd name="connsiteX0" fmla="*/ 0 w 2234242"/>
              <a:gd name="connsiteY0" fmla="*/ 1589223 h 1589223"/>
              <a:gd name="connsiteX1" fmla="*/ 0 w 2234242"/>
              <a:gd name="connsiteY1" fmla="*/ 278008 h 1589223"/>
              <a:gd name="connsiteX2" fmla="*/ 120770 w 2234242"/>
              <a:gd name="connsiteY2" fmla="*/ 96853 h 1589223"/>
              <a:gd name="connsiteX3" fmla="*/ 319177 w 2234242"/>
              <a:gd name="connsiteY3" fmla="*/ 1963 h 1589223"/>
              <a:gd name="connsiteX4" fmla="*/ 500332 w 2234242"/>
              <a:gd name="connsiteY4" fmla="*/ 53721 h 1589223"/>
              <a:gd name="connsiteX5" fmla="*/ 621102 w 2234242"/>
              <a:gd name="connsiteY5" fmla="*/ 174491 h 1589223"/>
              <a:gd name="connsiteX6" fmla="*/ 715992 w 2234242"/>
              <a:gd name="connsiteY6" fmla="*/ 407404 h 1589223"/>
              <a:gd name="connsiteX7" fmla="*/ 854015 w 2234242"/>
              <a:gd name="connsiteY7" fmla="*/ 769714 h 1589223"/>
              <a:gd name="connsiteX8" fmla="*/ 940279 w 2234242"/>
              <a:gd name="connsiteY8" fmla="*/ 933615 h 1589223"/>
              <a:gd name="connsiteX9" fmla="*/ 1086928 w 2234242"/>
              <a:gd name="connsiteY9" fmla="*/ 1149276 h 1589223"/>
              <a:gd name="connsiteX10" fmla="*/ 1250830 w 2234242"/>
              <a:gd name="connsiteY10" fmla="*/ 1304551 h 1589223"/>
              <a:gd name="connsiteX11" fmla="*/ 1682151 w 2234242"/>
              <a:gd name="connsiteY11" fmla="*/ 1494332 h 1589223"/>
              <a:gd name="connsiteX12" fmla="*/ 1906438 w 2234242"/>
              <a:gd name="connsiteY12" fmla="*/ 1528838 h 1589223"/>
              <a:gd name="connsiteX13" fmla="*/ 2173857 w 2234242"/>
              <a:gd name="connsiteY13" fmla="*/ 1563344 h 1589223"/>
              <a:gd name="connsiteX14" fmla="*/ 2234242 w 2234242"/>
              <a:gd name="connsiteY14" fmla="*/ 1589223 h 1589223"/>
              <a:gd name="connsiteX15" fmla="*/ 0 w 2234242"/>
              <a:gd name="connsiteY15" fmla="*/ 1589223 h 1589223"/>
              <a:gd name="connsiteX0" fmla="*/ 0 w 2234242"/>
              <a:gd name="connsiteY0" fmla="*/ 1589223 h 1589223"/>
              <a:gd name="connsiteX1" fmla="*/ 0 w 2234242"/>
              <a:gd name="connsiteY1" fmla="*/ 278008 h 1589223"/>
              <a:gd name="connsiteX2" fmla="*/ 120770 w 2234242"/>
              <a:gd name="connsiteY2" fmla="*/ 96853 h 1589223"/>
              <a:gd name="connsiteX3" fmla="*/ 319177 w 2234242"/>
              <a:gd name="connsiteY3" fmla="*/ 1963 h 1589223"/>
              <a:gd name="connsiteX4" fmla="*/ 500332 w 2234242"/>
              <a:gd name="connsiteY4" fmla="*/ 53721 h 1589223"/>
              <a:gd name="connsiteX5" fmla="*/ 621102 w 2234242"/>
              <a:gd name="connsiteY5" fmla="*/ 174491 h 1589223"/>
              <a:gd name="connsiteX6" fmla="*/ 715992 w 2234242"/>
              <a:gd name="connsiteY6" fmla="*/ 407404 h 1589223"/>
              <a:gd name="connsiteX7" fmla="*/ 854015 w 2234242"/>
              <a:gd name="connsiteY7" fmla="*/ 769714 h 1589223"/>
              <a:gd name="connsiteX8" fmla="*/ 940279 w 2234242"/>
              <a:gd name="connsiteY8" fmla="*/ 933615 h 1589223"/>
              <a:gd name="connsiteX9" fmla="*/ 1086928 w 2234242"/>
              <a:gd name="connsiteY9" fmla="*/ 1149276 h 1589223"/>
              <a:gd name="connsiteX10" fmla="*/ 1250830 w 2234242"/>
              <a:gd name="connsiteY10" fmla="*/ 1304551 h 1589223"/>
              <a:gd name="connsiteX11" fmla="*/ 1682151 w 2234242"/>
              <a:gd name="connsiteY11" fmla="*/ 1494332 h 1589223"/>
              <a:gd name="connsiteX12" fmla="*/ 1906438 w 2234242"/>
              <a:gd name="connsiteY12" fmla="*/ 1528838 h 1589223"/>
              <a:gd name="connsiteX13" fmla="*/ 2173857 w 2234242"/>
              <a:gd name="connsiteY13" fmla="*/ 1563344 h 1589223"/>
              <a:gd name="connsiteX14" fmla="*/ 2234242 w 2234242"/>
              <a:gd name="connsiteY14" fmla="*/ 1589223 h 1589223"/>
              <a:gd name="connsiteX15" fmla="*/ 0 w 2234242"/>
              <a:gd name="connsiteY15" fmla="*/ 1589223 h 1589223"/>
              <a:gd name="connsiteX0" fmla="*/ 0 w 2234242"/>
              <a:gd name="connsiteY0" fmla="*/ 1589223 h 1589223"/>
              <a:gd name="connsiteX1" fmla="*/ 0 w 2234242"/>
              <a:gd name="connsiteY1" fmla="*/ 278008 h 1589223"/>
              <a:gd name="connsiteX2" fmla="*/ 120770 w 2234242"/>
              <a:gd name="connsiteY2" fmla="*/ 96853 h 1589223"/>
              <a:gd name="connsiteX3" fmla="*/ 319177 w 2234242"/>
              <a:gd name="connsiteY3" fmla="*/ 1963 h 1589223"/>
              <a:gd name="connsiteX4" fmla="*/ 500332 w 2234242"/>
              <a:gd name="connsiteY4" fmla="*/ 53721 h 1589223"/>
              <a:gd name="connsiteX5" fmla="*/ 621102 w 2234242"/>
              <a:gd name="connsiteY5" fmla="*/ 174491 h 1589223"/>
              <a:gd name="connsiteX6" fmla="*/ 715992 w 2234242"/>
              <a:gd name="connsiteY6" fmla="*/ 407404 h 1589223"/>
              <a:gd name="connsiteX7" fmla="*/ 854015 w 2234242"/>
              <a:gd name="connsiteY7" fmla="*/ 769714 h 1589223"/>
              <a:gd name="connsiteX8" fmla="*/ 940279 w 2234242"/>
              <a:gd name="connsiteY8" fmla="*/ 933615 h 1589223"/>
              <a:gd name="connsiteX9" fmla="*/ 1086928 w 2234242"/>
              <a:gd name="connsiteY9" fmla="*/ 1149276 h 1589223"/>
              <a:gd name="connsiteX10" fmla="*/ 1250830 w 2234242"/>
              <a:gd name="connsiteY10" fmla="*/ 1304551 h 1589223"/>
              <a:gd name="connsiteX11" fmla="*/ 1682151 w 2234242"/>
              <a:gd name="connsiteY11" fmla="*/ 1494332 h 1589223"/>
              <a:gd name="connsiteX12" fmla="*/ 1906438 w 2234242"/>
              <a:gd name="connsiteY12" fmla="*/ 1528838 h 1589223"/>
              <a:gd name="connsiteX13" fmla="*/ 2173857 w 2234242"/>
              <a:gd name="connsiteY13" fmla="*/ 1563344 h 1589223"/>
              <a:gd name="connsiteX14" fmla="*/ 2234242 w 2234242"/>
              <a:gd name="connsiteY14" fmla="*/ 1589223 h 1589223"/>
              <a:gd name="connsiteX15" fmla="*/ 0 w 2234242"/>
              <a:gd name="connsiteY15" fmla="*/ 1589223 h 1589223"/>
              <a:gd name="connsiteX0" fmla="*/ 25592 w 2259834"/>
              <a:gd name="connsiteY0" fmla="*/ 1589223 h 1589223"/>
              <a:gd name="connsiteX1" fmla="*/ 25592 w 2259834"/>
              <a:gd name="connsiteY1" fmla="*/ 278008 h 1589223"/>
              <a:gd name="connsiteX2" fmla="*/ 146362 w 2259834"/>
              <a:gd name="connsiteY2" fmla="*/ 96853 h 1589223"/>
              <a:gd name="connsiteX3" fmla="*/ 344769 w 2259834"/>
              <a:gd name="connsiteY3" fmla="*/ 1963 h 1589223"/>
              <a:gd name="connsiteX4" fmla="*/ 525924 w 2259834"/>
              <a:gd name="connsiteY4" fmla="*/ 53721 h 1589223"/>
              <a:gd name="connsiteX5" fmla="*/ 646694 w 2259834"/>
              <a:gd name="connsiteY5" fmla="*/ 174491 h 1589223"/>
              <a:gd name="connsiteX6" fmla="*/ 741584 w 2259834"/>
              <a:gd name="connsiteY6" fmla="*/ 407404 h 1589223"/>
              <a:gd name="connsiteX7" fmla="*/ 879607 w 2259834"/>
              <a:gd name="connsiteY7" fmla="*/ 769714 h 1589223"/>
              <a:gd name="connsiteX8" fmla="*/ 965871 w 2259834"/>
              <a:gd name="connsiteY8" fmla="*/ 933615 h 1589223"/>
              <a:gd name="connsiteX9" fmla="*/ 1112520 w 2259834"/>
              <a:gd name="connsiteY9" fmla="*/ 1149276 h 1589223"/>
              <a:gd name="connsiteX10" fmla="*/ 1276422 w 2259834"/>
              <a:gd name="connsiteY10" fmla="*/ 1304551 h 1589223"/>
              <a:gd name="connsiteX11" fmla="*/ 1707743 w 2259834"/>
              <a:gd name="connsiteY11" fmla="*/ 1494332 h 1589223"/>
              <a:gd name="connsiteX12" fmla="*/ 1932030 w 2259834"/>
              <a:gd name="connsiteY12" fmla="*/ 1528838 h 1589223"/>
              <a:gd name="connsiteX13" fmla="*/ 2199449 w 2259834"/>
              <a:gd name="connsiteY13" fmla="*/ 1563344 h 1589223"/>
              <a:gd name="connsiteX14" fmla="*/ 2259834 w 2259834"/>
              <a:gd name="connsiteY14" fmla="*/ 1589223 h 1589223"/>
              <a:gd name="connsiteX15" fmla="*/ 25592 w 2259834"/>
              <a:gd name="connsiteY15" fmla="*/ 1589223 h 1589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59834" h="1589223">
                <a:moveTo>
                  <a:pt x="25592" y="1589223"/>
                </a:moveTo>
                <a:lnTo>
                  <a:pt x="25592" y="278008"/>
                </a:lnTo>
                <a:cubicBezTo>
                  <a:pt x="0" y="265500"/>
                  <a:pt x="89356" y="135241"/>
                  <a:pt x="146362" y="96853"/>
                </a:cubicBezTo>
                <a:cubicBezTo>
                  <a:pt x="219543" y="1819"/>
                  <a:pt x="292939" y="12962"/>
                  <a:pt x="344769" y="1963"/>
                </a:cubicBezTo>
                <a:cubicBezTo>
                  <a:pt x="487814" y="0"/>
                  <a:pt x="465539" y="36468"/>
                  <a:pt x="525924" y="53721"/>
                </a:cubicBezTo>
                <a:cubicBezTo>
                  <a:pt x="566181" y="93978"/>
                  <a:pt x="602627" y="126614"/>
                  <a:pt x="646694" y="174491"/>
                </a:cubicBezTo>
                <a:lnTo>
                  <a:pt x="741584" y="407404"/>
                </a:lnTo>
                <a:lnTo>
                  <a:pt x="879607" y="769714"/>
                </a:lnTo>
                <a:lnTo>
                  <a:pt x="965871" y="933615"/>
                </a:lnTo>
                <a:lnTo>
                  <a:pt x="1112520" y="1149276"/>
                </a:lnTo>
                <a:cubicBezTo>
                  <a:pt x="1278455" y="1315211"/>
                  <a:pt x="1159191" y="1183613"/>
                  <a:pt x="1276422" y="1304551"/>
                </a:cubicBezTo>
                <a:cubicBezTo>
                  <a:pt x="1420196" y="1367811"/>
                  <a:pt x="1472529" y="1415832"/>
                  <a:pt x="1707743" y="1494332"/>
                </a:cubicBezTo>
                <a:lnTo>
                  <a:pt x="1932030" y="1528838"/>
                </a:lnTo>
                <a:lnTo>
                  <a:pt x="2199449" y="1563344"/>
                </a:lnTo>
                <a:lnTo>
                  <a:pt x="2259834" y="1589223"/>
                </a:lnTo>
                <a:lnTo>
                  <a:pt x="25592" y="1589223"/>
                </a:lnTo>
                <a:close/>
              </a:path>
            </a:pathLst>
          </a:custGeom>
          <a:solidFill>
            <a:srgbClr val="71ADD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accent3"/>
                </a:solidFill>
              </a:rPr>
              <a:t>Solution:  Finding Probabilities for Normal Distributions</a:t>
            </a:r>
            <a:endParaRPr lang="en-US" altLang="en-US" dirty="0" smtClean="0"/>
          </a:p>
        </p:txBody>
      </p:sp>
      <p:sp>
        <p:nvSpPr>
          <p:cNvPr id="713732" name="Rectangle 4"/>
          <p:cNvSpPr>
            <a:spLocks noChangeArrowheads="1"/>
          </p:cNvSpPr>
          <p:nvPr/>
        </p:nvSpPr>
        <p:spPr bwMode="auto">
          <a:xfrm>
            <a:off x="762000" y="5572125"/>
            <a:ext cx="723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i="1">
                <a:latin typeface="Times New Roman" pitchFamily="18" charset="0"/>
              </a:rPr>
              <a:t>P</a:t>
            </a:r>
            <a:r>
              <a:rPr lang="en-US" altLang="en-US" sz="2800">
                <a:latin typeface="Times New Roman" pitchFamily="18" charset="0"/>
              </a:rPr>
              <a:t>(</a:t>
            </a:r>
            <a:r>
              <a:rPr lang="en-US" altLang="en-US" sz="2800" i="1">
                <a:latin typeface="Times New Roman" pitchFamily="18" charset="0"/>
              </a:rPr>
              <a:t>x</a:t>
            </a:r>
            <a:r>
              <a:rPr lang="en-US" altLang="en-US" sz="2800">
                <a:latin typeface="Times New Roman" pitchFamily="18" charset="0"/>
              </a:rPr>
              <a:t> &gt; 39) = </a:t>
            </a:r>
            <a:r>
              <a:rPr lang="en-US" altLang="en-US" sz="2800" i="1">
                <a:latin typeface="Times New Roman" pitchFamily="18" charset="0"/>
              </a:rPr>
              <a:t>P</a:t>
            </a:r>
            <a:r>
              <a:rPr lang="en-US" altLang="en-US" sz="2800">
                <a:latin typeface="Times New Roman" pitchFamily="18" charset="0"/>
              </a:rPr>
              <a:t>(</a:t>
            </a:r>
            <a:r>
              <a:rPr lang="en-US" altLang="en-US" sz="2800" i="1">
                <a:latin typeface="Times New Roman" pitchFamily="18" charset="0"/>
              </a:rPr>
              <a:t>z &gt;</a:t>
            </a:r>
            <a:r>
              <a:rPr lang="en-US" altLang="en-US" sz="2800">
                <a:latin typeface="Times New Roman" pitchFamily="18" charset="0"/>
              </a:rPr>
              <a:t> -0.50) = 1– 0.3085 = </a:t>
            </a:r>
            <a:r>
              <a:rPr lang="en-US" altLang="en-US" sz="2800" b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0.6915</a:t>
            </a:r>
            <a:r>
              <a:rPr lang="en-US" altLang="en-US" sz="2800" b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endParaRPr lang="en-US" sz="28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graphicFrame>
        <p:nvGraphicFramePr>
          <p:cNvPr id="713733" name="Object 5"/>
          <p:cNvGraphicFramePr>
            <a:graphicFrameLocks noChangeAspect="1"/>
          </p:cNvGraphicFramePr>
          <p:nvPr/>
        </p:nvGraphicFramePr>
        <p:xfrm>
          <a:off x="3081338" y="2819400"/>
          <a:ext cx="2786062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4" imgW="1663560" imgH="355320" progId="Equation.DSMT4">
                  <p:embed/>
                </p:oleObj>
              </mc:Choice>
              <mc:Fallback>
                <p:oleObj name="Equation" r:id="rId4" imgW="1663560" imgH="355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338" y="2819400"/>
                        <a:ext cx="2786062" cy="59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74" name="Group 26"/>
          <p:cNvGrpSpPr>
            <a:grpSpLocks/>
          </p:cNvGrpSpPr>
          <p:nvPr/>
        </p:nvGrpSpPr>
        <p:grpSpPr bwMode="auto">
          <a:xfrm>
            <a:off x="430213" y="3235325"/>
            <a:ext cx="4217987" cy="2022475"/>
            <a:chOff x="654" y="2017"/>
            <a:chExt cx="2657" cy="1274"/>
          </a:xfrm>
        </p:grpSpPr>
        <p:sp>
          <p:nvSpPr>
            <p:cNvPr id="7201" name="Text Box 27"/>
            <p:cNvSpPr txBox="1">
              <a:spLocks noChangeArrowheads="1"/>
            </p:cNvSpPr>
            <p:nvPr/>
          </p:nvSpPr>
          <p:spPr bwMode="auto">
            <a:xfrm>
              <a:off x="1535" y="3039"/>
              <a:ext cx="27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000">
                  <a:latin typeface="Times New Roman" pitchFamily="18" charset="0"/>
                </a:rPr>
                <a:t>39</a:t>
              </a:r>
            </a:p>
          </p:txBody>
        </p:sp>
        <p:grpSp>
          <p:nvGrpSpPr>
            <p:cNvPr id="7202" name="Group 32"/>
            <p:cNvGrpSpPr>
              <a:grpSpLocks/>
            </p:cNvGrpSpPr>
            <p:nvPr/>
          </p:nvGrpSpPr>
          <p:grpSpPr bwMode="auto">
            <a:xfrm>
              <a:off x="654" y="2017"/>
              <a:ext cx="2657" cy="1274"/>
              <a:chOff x="654" y="2017"/>
              <a:chExt cx="2657" cy="1274"/>
            </a:xfrm>
          </p:grpSpPr>
          <p:sp>
            <p:nvSpPr>
              <p:cNvPr id="7203" name="Line 34"/>
              <p:cNvSpPr>
                <a:spLocks noChangeShapeType="1"/>
              </p:cNvSpPr>
              <p:nvPr/>
            </p:nvSpPr>
            <p:spPr bwMode="auto">
              <a:xfrm>
                <a:off x="1902" y="2784"/>
                <a:ext cx="0" cy="58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04" name="Freeform 37"/>
              <p:cNvSpPr>
                <a:spLocks/>
              </p:cNvSpPr>
              <p:nvPr/>
            </p:nvSpPr>
            <p:spPr bwMode="auto">
              <a:xfrm>
                <a:off x="654" y="3014"/>
                <a:ext cx="2496" cy="1"/>
              </a:xfrm>
              <a:custGeom>
                <a:avLst/>
                <a:gdLst>
                  <a:gd name="T0" fmla="*/ 0 w 3152"/>
                  <a:gd name="T1" fmla="*/ 0 h 1"/>
                  <a:gd name="T2" fmla="*/ 29 w 3152"/>
                  <a:gd name="T3" fmla="*/ 0 h 1"/>
                  <a:gd name="T4" fmla="*/ 0 60000 65536"/>
                  <a:gd name="T5" fmla="*/ 0 60000 65536"/>
                  <a:gd name="T6" fmla="*/ 0 w 3152"/>
                  <a:gd name="T7" fmla="*/ 0 h 1"/>
                  <a:gd name="T8" fmla="*/ 3152 w 315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52" h="1">
                    <a:moveTo>
                      <a:pt x="0" y="0"/>
                    </a:moveTo>
                    <a:lnTo>
                      <a:pt x="3152" y="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7205" name="Freeform 38"/>
              <p:cNvSpPr>
                <a:spLocks/>
              </p:cNvSpPr>
              <p:nvPr/>
            </p:nvSpPr>
            <p:spPr bwMode="auto">
              <a:xfrm>
                <a:off x="730" y="2017"/>
                <a:ext cx="2372" cy="994"/>
              </a:xfrm>
              <a:custGeom>
                <a:avLst/>
                <a:gdLst>
                  <a:gd name="T0" fmla="*/ 0 w 2996"/>
                  <a:gd name="T1" fmla="*/ 23 h 1213"/>
                  <a:gd name="T2" fmla="*/ 3 w 2996"/>
                  <a:gd name="T3" fmla="*/ 21 h 1213"/>
                  <a:gd name="T4" fmla="*/ 6 w 2996"/>
                  <a:gd name="T5" fmla="*/ 20 h 1213"/>
                  <a:gd name="T6" fmla="*/ 8 w 2996"/>
                  <a:gd name="T7" fmla="*/ 16 h 1213"/>
                  <a:gd name="T8" fmla="*/ 10 w 2996"/>
                  <a:gd name="T9" fmla="*/ 11 h 1213"/>
                  <a:gd name="T10" fmla="*/ 10 w 2996"/>
                  <a:gd name="T11" fmla="*/ 6 h 1213"/>
                  <a:gd name="T12" fmla="*/ 11 w 2996"/>
                  <a:gd name="T13" fmla="*/ 3 h 1213"/>
                  <a:gd name="T14" fmla="*/ 13 w 2996"/>
                  <a:gd name="T15" fmla="*/ 2 h 1213"/>
                  <a:gd name="T16" fmla="*/ 13 w 2996"/>
                  <a:gd name="T17" fmla="*/ 1 h 1213"/>
                  <a:gd name="T18" fmla="*/ 16 w 2996"/>
                  <a:gd name="T19" fmla="*/ 2 h 1213"/>
                  <a:gd name="T20" fmla="*/ 16 w 2996"/>
                  <a:gd name="T21" fmla="*/ 2 h 1213"/>
                  <a:gd name="T22" fmla="*/ 17 w 2996"/>
                  <a:gd name="T23" fmla="*/ 7 h 1213"/>
                  <a:gd name="T24" fmla="*/ 17 w 2996"/>
                  <a:gd name="T25" fmla="*/ 11 h 1213"/>
                  <a:gd name="T26" fmla="*/ 19 w 2996"/>
                  <a:gd name="T27" fmla="*/ 14 h 1213"/>
                  <a:gd name="T28" fmla="*/ 20 w 2996"/>
                  <a:gd name="T29" fmla="*/ 18 h 1213"/>
                  <a:gd name="T30" fmla="*/ 23 w 2996"/>
                  <a:gd name="T31" fmla="*/ 20 h 1213"/>
                  <a:gd name="T32" fmla="*/ 25 w 2996"/>
                  <a:gd name="T33" fmla="*/ 21 h 1213"/>
                  <a:gd name="T34" fmla="*/ 28 w 2996"/>
                  <a:gd name="T35" fmla="*/ 23 h 121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96"/>
                  <a:gd name="T55" fmla="*/ 0 h 1213"/>
                  <a:gd name="T56" fmla="*/ 2996 w 2996"/>
                  <a:gd name="T57" fmla="*/ 1213 h 121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96" h="1213">
                    <a:moveTo>
                      <a:pt x="0" y="1213"/>
                    </a:moveTo>
                    <a:cubicBezTo>
                      <a:pt x="54" y="1205"/>
                      <a:pt x="222" y="1185"/>
                      <a:pt x="325" y="1159"/>
                    </a:cubicBezTo>
                    <a:cubicBezTo>
                      <a:pt x="429" y="1135"/>
                      <a:pt x="526" y="1113"/>
                      <a:pt x="616" y="1057"/>
                    </a:cubicBezTo>
                    <a:cubicBezTo>
                      <a:pt x="711" y="1001"/>
                      <a:pt x="823" y="899"/>
                      <a:pt x="895" y="820"/>
                    </a:cubicBezTo>
                    <a:cubicBezTo>
                      <a:pt x="967" y="741"/>
                      <a:pt x="1004" y="666"/>
                      <a:pt x="1048" y="583"/>
                    </a:cubicBezTo>
                    <a:cubicBezTo>
                      <a:pt x="1092" y="500"/>
                      <a:pt x="1130" y="392"/>
                      <a:pt x="1162" y="322"/>
                    </a:cubicBezTo>
                    <a:cubicBezTo>
                      <a:pt x="1194" y="252"/>
                      <a:pt x="1208" y="208"/>
                      <a:pt x="1237" y="163"/>
                    </a:cubicBezTo>
                    <a:cubicBezTo>
                      <a:pt x="1266" y="118"/>
                      <a:pt x="1296" y="76"/>
                      <a:pt x="1336" y="49"/>
                    </a:cubicBezTo>
                    <a:cubicBezTo>
                      <a:pt x="1376" y="22"/>
                      <a:pt x="1434" y="2"/>
                      <a:pt x="1480" y="1"/>
                    </a:cubicBezTo>
                    <a:cubicBezTo>
                      <a:pt x="1526" y="0"/>
                      <a:pt x="1575" y="18"/>
                      <a:pt x="1615" y="43"/>
                    </a:cubicBezTo>
                    <a:cubicBezTo>
                      <a:pt x="1655" y="68"/>
                      <a:pt x="1685" y="93"/>
                      <a:pt x="1720" y="154"/>
                    </a:cubicBezTo>
                    <a:cubicBezTo>
                      <a:pt x="1755" y="215"/>
                      <a:pt x="1798" y="346"/>
                      <a:pt x="1825" y="412"/>
                    </a:cubicBezTo>
                    <a:cubicBezTo>
                      <a:pt x="1852" y="478"/>
                      <a:pt x="1854" y="488"/>
                      <a:pt x="1885" y="550"/>
                    </a:cubicBezTo>
                    <a:cubicBezTo>
                      <a:pt x="1916" y="612"/>
                      <a:pt x="1966" y="717"/>
                      <a:pt x="2014" y="787"/>
                    </a:cubicBezTo>
                    <a:cubicBezTo>
                      <a:pt x="2062" y="857"/>
                      <a:pt x="2112" y="918"/>
                      <a:pt x="2176" y="969"/>
                    </a:cubicBezTo>
                    <a:cubicBezTo>
                      <a:pt x="2240" y="1020"/>
                      <a:pt x="2330" y="1062"/>
                      <a:pt x="2398" y="1093"/>
                    </a:cubicBezTo>
                    <a:cubicBezTo>
                      <a:pt x="2466" y="1124"/>
                      <a:pt x="2484" y="1134"/>
                      <a:pt x="2584" y="1153"/>
                    </a:cubicBezTo>
                    <a:cubicBezTo>
                      <a:pt x="2684" y="1172"/>
                      <a:pt x="2910" y="1194"/>
                      <a:pt x="2996" y="1205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7206" name="Line 39"/>
              <p:cNvSpPr>
                <a:spLocks noChangeShapeType="1"/>
              </p:cNvSpPr>
              <p:nvPr/>
            </p:nvSpPr>
            <p:spPr bwMode="auto">
              <a:xfrm>
                <a:off x="1902" y="2018"/>
                <a:ext cx="0" cy="9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NZ"/>
              </a:p>
            </p:txBody>
          </p:sp>
          <p:sp>
            <p:nvSpPr>
              <p:cNvPr id="7207" name="Text Box 40"/>
              <p:cNvSpPr txBox="1">
                <a:spLocks noChangeArrowheads="1"/>
              </p:cNvSpPr>
              <p:nvPr/>
            </p:nvSpPr>
            <p:spPr bwMode="auto">
              <a:xfrm>
                <a:off x="1737" y="3039"/>
                <a:ext cx="27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000">
                    <a:latin typeface="Times New Roman" pitchFamily="18" charset="0"/>
                  </a:rPr>
                  <a:t>45</a:t>
                </a:r>
              </a:p>
            </p:txBody>
          </p:sp>
          <p:sp>
            <p:nvSpPr>
              <p:cNvPr id="7208" name="Line 41"/>
              <p:cNvSpPr>
                <a:spLocks noChangeShapeType="1"/>
              </p:cNvSpPr>
              <p:nvPr/>
            </p:nvSpPr>
            <p:spPr bwMode="auto">
              <a:xfrm>
                <a:off x="1902" y="2978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7209" name="Rectangle 42"/>
              <p:cNvSpPr>
                <a:spLocks noChangeArrowheads="1"/>
              </p:cNvSpPr>
              <p:nvPr/>
            </p:nvSpPr>
            <p:spPr bwMode="auto">
              <a:xfrm>
                <a:off x="734" y="2043"/>
                <a:ext cx="84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>
                    <a:latin typeface="Times New Roman" pitchFamily="18" charset="0"/>
                  </a:rPr>
                  <a:t>P</a:t>
                </a:r>
                <a:r>
                  <a:rPr lang="en-US" altLang="en-US" sz="2400">
                    <a:latin typeface="Times New Roman" pitchFamily="18" charset="0"/>
                  </a:rPr>
                  <a:t>(</a:t>
                </a:r>
                <a:r>
                  <a:rPr lang="en-US" altLang="en-US" sz="2400" i="1">
                    <a:latin typeface="Times New Roman" pitchFamily="18" charset="0"/>
                  </a:rPr>
                  <a:t>x</a:t>
                </a:r>
                <a:r>
                  <a:rPr lang="en-US" altLang="en-US" sz="2400">
                    <a:latin typeface="Times New Roman" pitchFamily="18" charset="0"/>
                  </a:rPr>
                  <a:t> &gt; 39)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210" name="Rectangle 44"/>
              <p:cNvSpPr>
                <a:spLocks noChangeArrowheads="1"/>
              </p:cNvSpPr>
              <p:nvPr/>
            </p:nvSpPr>
            <p:spPr bwMode="auto">
              <a:xfrm>
                <a:off x="3126" y="2887"/>
                <a:ext cx="18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i="1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7211" name="Line 45"/>
              <p:cNvSpPr>
                <a:spLocks noChangeShapeType="1"/>
              </p:cNvSpPr>
              <p:nvPr/>
            </p:nvSpPr>
            <p:spPr bwMode="auto">
              <a:xfrm>
                <a:off x="1440" y="2304"/>
                <a:ext cx="383" cy="2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NZ"/>
              </a:p>
            </p:txBody>
          </p:sp>
        </p:grpSp>
      </p:grpSp>
      <p:sp>
        <p:nvSpPr>
          <p:cNvPr id="7175" name="Text Box 18"/>
          <p:cNvSpPr txBox="1">
            <a:spLocks noChangeArrowheads="1"/>
          </p:cNvSpPr>
          <p:nvPr/>
        </p:nvSpPr>
        <p:spPr bwMode="auto">
          <a:xfrm>
            <a:off x="762000" y="1905000"/>
            <a:ext cx="2895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</a:rPr>
              <a:t>Normal Distribution</a:t>
            </a:r>
            <a:br>
              <a:rPr lang="en-US" sz="2400">
                <a:latin typeface="Times New Roman" pitchFamily="18" charset="0"/>
              </a:rPr>
            </a:br>
            <a:r>
              <a:rPr lang="en-US" sz="2400">
                <a:latin typeface="Times New Roman" pitchFamily="18" charset="0"/>
              </a:rPr>
              <a:t>   </a:t>
            </a:r>
            <a:r>
              <a:rPr lang="el-GR" sz="2400">
                <a:latin typeface="Times New Roman" pitchFamily="18" charset="0"/>
              </a:rPr>
              <a:t>μ</a:t>
            </a:r>
            <a:r>
              <a:rPr lang="en-US" sz="2400">
                <a:latin typeface="Times New Roman" pitchFamily="18" charset="0"/>
              </a:rPr>
              <a:t> = 45 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= 12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7" name="Text Box 18"/>
          <p:cNvSpPr txBox="1">
            <a:spLocks noChangeArrowheads="1"/>
          </p:cNvSpPr>
          <p:nvPr/>
        </p:nvSpPr>
        <p:spPr bwMode="auto">
          <a:xfrm>
            <a:off x="5181600" y="1905000"/>
            <a:ext cx="3886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</a:rPr>
              <a:t>Standard Normal Distribution</a:t>
            </a:r>
            <a:br>
              <a:rPr lang="en-US" sz="2400">
                <a:latin typeface="Times New Roman" pitchFamily="18" charset="0"/>
              </a:rPr>
            </a:br>
            <a:r>
              <a:rPr lang="en-US" sz="2400">
                <a:latin typeface="Times New Roman" pitchFamily="18" charset="0"/>
              </a:rPr>
              <a:t>          </a:t>
            </a:r>
            <a:r>
              <a:rPr lang="el-GR" sz="2400">
                <a:latin typeface="Times New Roman" pitchFamily="18" charset="0"/>
              </a:rPr>
              <a:t>μ</a:t>
            </a:r>
            <a:r>
              <a:rPr lang="en-US" sz="2400">
                <a:latin typeface="Times New Roman" pitchFamily="18" charset="0"/>
              </a:rPr>
              <a:t> = 0 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= 1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4" name="Group 75"/>
          <p:cNvGrpSpPr>
            <a:grpSpLocks/>
          </p:cNvGrpSpPr>
          <p:nvPr/>
        </p:nvGrpSpPr>
        <p:grpSpPr bwMode="auto">
          <a:xfrm>
            <a:off x="5146675" y="4262438"/>
            <a:ext cx="1219200" cy="461962"/>
            <a:chOff x="4648200" y="4267200"/>
            <a:chExt cx="1219200" cy="461665"/>
          </a:xfrm>
        </p:grpSpPr>
        <p:sp>
          <p:nvSpPr>
            <p:cNvPr id="73" name="TextBox 72"/>
            <p:cNvSpPr txBox="1"/>
            <p:nvPr/>
          </p:nvSpPr>
          <p:spPr>
            <a:xfrm>
              <a:off x="4648200" y="4267200"/>
              <a:ext cx="1219200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chemeClr val="accent2"/>
                  </a:solidFill>
                  <a:latin typeface="+mn-lt"/>
                  <a:cs typeface="+mn-cs"/>
                </a:rPr>
                <a:t>0.3085</a:t>
              </a:r>
            </a:p>
          </p:txBody>
        </p:sp>
        <p:cxnSp>
          <p:nvCxnSpPr>
            <p:cNvPr id="75" name="Straight Arrow Connector 74"/>
            <p:cNvCxnSpPr/>
            <p:nvPr/>
          </p:nvCxnSpPr>
          <p:spPr>
            <a:xfrm rot="10800000">
              <a:off x="4648200" y="4647955"/>
              <a:ext cx="1219200" cy="15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/>
          <p:cNvCxnSpPr/>
          <p:nvPr/>
        </p:nvCxnSpPr>
        <p:spPr>
          <a:xfrm rot="16200000" flipH="1">
            <a:off x="1369219" y="4214019"/>
            <a:ext cx="14271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80"/>
          <p:cNvGrpSpPr>
            <a:grpSpLocks/>
          </p:cNvGrpSpPr>
          <p:nvPr/>
        </p:nvGrpSpPr>
        <p:grpSpPr bwMode="auto">
          <a:xfrm>
            <a:off x="4724400" y="2819400"/>
            <a:ext cx="4189413" cy="2438400"/>
            <a:chOff x="4724400" y="2819401"/>
            <a:chExt cx="4189413" cy="2438401"/>
          </a:xfrm>
        </p:grpSpPr>
        <p:grpSp>
          <p:nvGrpSpPr>
            <p:cNvPr id="7182" name="Group 78"/>
            <p:cNvGrpSpPr>
              <a:grpSpLocks/>
            </p:cNvGrpSpPr>
            <p:nvPr/>
          </p:nvGrpSpPr>
          <p:grpSpPr bwMode="auto">
            <a:xfrm>
              <a:off x="4724400" y="2819401"/>
              <a:ext cx="4189413" cy="2438401"/>
              <a:chOff x="4724400" y="2819401"/>
              <a:chExt cx="4189413" cy="2438401"/>
            </a:xfrm>
          </p:grpSpPr>
          <p:sp>
            <p:nvSpPr>
              <p:cNvPr id="77" name="Freeform 76"/>
              <p:cNvSpPr/>
              <p:nvPr/>
            </p:nvSpPr>
            <p:spPr>
              <a:xfrm>
                <a:off x="6354763" y="3200401"/>
                <a:ext cx="2259012" cy="1589089"/>
              </a:xfrm>
              <a:custGeom>
                <a:avLst/>
                <a:gdLst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43132 w 2234242"/>
                  <a:gd name="connsiteY3" fmla="*/ 232913 h 1587260"/>
                  <a:gd name="connsiteX4" fmla="*/ 69011 w 2234242"/>
                  <a:gd name="connsiteY4" fmla="*/ 207034 h 1587260"/>
                  <a:gd name="connsiteX5" fmla="*/ 77638 w 2234242"/>
                  <a:gd name="connsiteY5" fmla="*/ 181154 h 1587260"/>
                  <a:gd name="connsiteX6" fmla="*/ 120770 w 2234242"/>
                  <a:gd name="connsiteY6" fmla="*/ 94890 h 1587260"/>
                  <a:gd name="connsiteX7" fmla="*/ 172528 w 2234242"/>
                  <a:gd name="connsiteY7" fmla="*/ 77637 h 1587260"/>
                  <a:gd name="connsiteX8" fmla="*/ 319177 w 2234242"/>
                  <a:gd name="connsiteY8" fmla="*/ 0 h 1587260"/>
                  <a:gd name="connsiteX9" fmla="*/ 500332 w 2234242"/>
                  <a:gd name="connsiteY9" fmla="*/ 51758 h 1587260"/>
                  <a:gd name="connsiteX10" fmla="*/ 621102 w 2234242"/>
                  <a:gd name="connsiteY10" fmla="*/ 172528 h 1587260"/>
                  <a:gd name="connsiteX11" fmla="*/ 715992 w 2234242"/>
                  <a:gd name="connsiteY11" fmla="*/ 405441 h 1587260"/>
                  <a:gd name="connsiteX12" fmla="*/ 854015 w 2234242"/>
                  <a:gd name="connsiteY12" fmla="*/ 767751 h 1587260"/>
                  <a:gd name="connsiteX13" fmla="*/ 940279 w 2234242"/>
                  <a:gd name="connsiteY13" fmla="*/ 931652 h 1587260"/>
                  <a:gd name="connsiteX14" fmla="*/ 1086928 w 2234242"/>
                  <a:gd name="connsiteY14" fmla="*/ 1147313 h 1587260"/>
                  <a:gd name="connsiteX15" fmla="*/ 1250830 w 2234242"/>
                  <a:gd name="connsiteY15" fmla="*/ 1302588 h 1587260"/>
                  <a:gd name="connsiteX16" fmla="*/ 1431985 w 2234242"/>
                  <a:gd name="connsiteY16" fmla="*/ 1414732 h 1587260"/>
                  <a:gd name="connsiteX17" fmla="*/ 1682151 w 2234242"/>
                  <a:gd name="connsiteY17" fmla="*/ 1492369 h 1587260"/>
                  <a:gd name="connsiteX18" fmla="*/ 1906438 w 2234242"/>
                  <a:gd name="connsiteY18" fmla="*/ 1526875 h 1587260"/>
                  <a:gd name="connsiteX19" fmla="*/ 2173857 w 2234242"/>
                  <a:gd name="connsiteY19" fmla="*/ 1561381 h 1587260"/>
                  <a:gd name="connsiteX20" fmla="*/ 2234242 w 2234242"/>
                  <a:gd name="connsiteY20" fmla="*/ 1587260 h 1587260"/>
                  <a:gd name="connsiteX21" fmla="*/ 0 w 2234242"/>
                  <a:gd name="connsiteY21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43132 w 2234242"/>
                  <a:gd name="connsiteY3" fmla="*/ 232913 h 1587260"/>
                  <a:gd name="connsiteX4" fmla="*/ 69011 w 2234242"/>
                  <a:gd name="connsiteY4" fmla="*/ 207034 h 1587260"/>
                  <a:gd name="connsiteX5" fmla="*/ 77638 w 2234242"/>
                  <a:gd name="connsiteY5" fmla="*/ 181154 h 1587260"/>
                  <a:gd name="connsiteX6" fmla="*/ 120770 w 2234242"/>
                  <a:gd name="connsiteY6" fmla="*/ 94890 h 1587260"/>
                  <a:gd name="connsiteX7" fmla="*/ 172528 w 2234242"/>
                  <a:gd name="connsiteY7" fmla="*/ 77637 h 1587260"/>
                  <a:gd name="connsiteX8" fmla="*/ 319177 w 2234242"/>
                  <a:gd name="connsiteY8" fmla="*/ 0 h 1587260"/>
                  <a:gd name="connsiteX9" fmla="*/ 500332 w 2234242"/>
                  <a:gd name="connsiteY9" fmla="*/ 51758 h 1587260"/>
                  <a:gd name="connsiteX10" fmla="*/ 621102 w 2234242"/>
                  <a:gd name="connsiteY10" fmla="*/ 172528 h 1587260"/>
                  <a:gd name="connsiteX11" fmla="*/ 715992 w 2234242"/>
                  <a:gd name="connsiteY11" fmla="*/ 405441 h 1587260"/>
                  <a:gd name="connsiteX12" fmla="*/ 854015 w 2234242"/>
                  <a:gd name="connsiteY12" fmla="*/ 767751 h 1587260"/>
                  <a:gd name="connsiteX13" fmla="*/ 940279 w 2234242"/>
                  <a:gd name="connsiteY13" fmla="*/ 931652 h 1587260"/>
                  <a:gd name="connsiteX14" fmla="*/ 1086928 w 2234242"/>
                  <a:gd name="connsiteY14" fmla="*/ 1147313 h 1587260"/>
                  <a:gd name="connsiteX15" fmla="*/ 1250830 w 2234242"/>
                  <a:gd name="connsiteY15" fmla="*/ 1302588 h 1587260"/>
                  <a:gd name="connsiteX16" fmla="*/ 1431985 w 2234242"/>
                  <a:gd name="connsiteY16" fmla="*/ 1414732 h 1587260"/>
                  <a:gd name="connsiteX17" fmla="*/ 1682151 w 2234242"/>
                  <a:gd name="connsiteY17" fmla="*/ 1492369 h 1587260"/>
                  <a:gd name="connsiteX18" fmla="*/ 1906438 w 2234242"/>
                  <a:gd name="connsiteY18" fmla="*/ 1526875 h 1587260"/>
                  <a:gd name="connsiteX19" fmla="*/ 2173857 w 2234242"/>
                  <a:gd name="connsiteY19" fmla="*/ 1561381 h 1587260"/>
                  <a:gd name="connsiteX20" fmla="*/ 2234242 w 2234242"/>
                  <a:gd name="connsiteY20" fmla="*/ 1587260 h 1587260"/>
                  <a:gd name="connsiteX21" fmla="*/ 0 w 2234242"/>
                  <a:gd name="connsiteY21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43132 w 2234242"/>
                  <a:gd name="connsiteY3" fmla="*/ 232913 h 1587260"/>
                  <a:gd name="connsiteX4" fmla="*/ 69011 w 2234242"/>
                  <a:gd name="connsiteY4" fmla="*/ 207034 h 1587260"/>
                  <a:gd name="connsiteX5" fmla="*/ 77638 w 2234242"/>
                  <a:gd name="connsiteY5" fmla="*/ 181154 h 1587260"/>
                  <a:gd name="connsiteX6" fmla="*/ 120770 w 2234242"/>
                  <a:gd name="connsiteY6" fmla="*/ 94890 h 1587260"/>
                  <a:gd name="connsiteX7" fmla="*/ 172528 w 2234242"/>
                  <a:gd name="connsiteY7" fmla="*/ 77637 h 1587260"/>
                  <a:gd name="connsiteX8" fmla="*/ 176889 w 2234242"/>
                  <a:gd name="connsiteY8" fmla="*/ 4850 h 1587260"/>
                  <a:gd name="connsiteX9" fmla="*/ 319177 w 2234242"/>
                  <a:gd name="connsiteY9" fmla="*/ 0 h 1587260"/>
                  <a:gd name="connsiteX10" fmla="*/ 500332 w 2234242"/>
                  <a:gd name="connsiteY10" fmla="*/ 51758 h 1587260"/>
                  <a:gd name="connsiteX11" fmla="*/ 621102 w 2234242"/>
                  <a:gd name="connsiteY11" fmla="*/ 172528 h 1587260"/>
                  <a:gd name="connsiteX12" fmla="*/ 715992 w 2234242"/>
                  <a:gd name="connsiteY12" fmla="*/ 405441 h 1587260"/>
                  <a:gd name="connsiteX13" fmla="*/ 854015 w 2234242"/>
                  <a:gd name="connsiteY13" fmla="*/ 767751 h 1587260"/>
                  <a:gd name="connsiteX14" fmla="*/ 940279 w 2234242"/>
                  <a:gd name="connsiteY14" fmla="*/ 931652 h 1587260"/>
                  <a:gd name="connsiteX15" fmla="*/ 1086928 w 2234242"/>
                  <a:gd name="connsiteY15" fmla="*/ 1147313 h 1587260"/>
                  <a:gd name="connsiteX16" fmla="*/ 1250830 w 2234242"/>
                  <a:gd name="connsiteY16" fmla="*/ 1302588 h 1587260"/>
                  <a:gd name="connsiteX17" fmla="*/ 1431985 w 2234242"/>
                  <a:gd name="connsiteY17" fmla="*/ 1414732 h 1587260"/>
                  <a:gd name="connsiteX18" fmla="*/ 1682151 w 2234242"/>
                  <a:gd name="connsiteY18" fmla="*/ 1492369 h 1587260"/>
                  <a:gd name="connsiteX19" fmla="*/ 1906438 w 2234242"/>
                  <a:gd name="connsiteY19" fmla="*/ 1526875 h 1587260"/>
                  <a:gd name="connsiteX20" fmla="*/ 2173857 w 2234242"/>
                  <a:gd name="connsiteY20" fmla="*/ 1561381 h 1587260"/>
                  <a:gd name="connsiteX21" fmla="*/ 2234242 w 2234242"/>
                  <a:gd name="connsiteY21" fmla="*/ 1587260 h 1587260"/>
                  <a:gd name="connsiteX22" fmla="*/ 0 w 2234242"/>
                  <a:gd name="connsiteY22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43132 w 2234242"/>
                  <a:gd name="connsiteY3" fmla="*/ 232913 h 1587260"/>
                  <a:gd name="connsiteX4" fmla="*/ 69011 w 2234242"/>
                  <a:gd name="connsiteY4" fmla="*/ 207034 h 1587260"/>
                  <a:gd name="connsiteX5" fmla="*/ 77638 w 2234242"/>
                  <a:gd name="connsiteY5" fmla="*/ 181154 h 1587260"/>
                  <a:gd name="connsiteX6" fmla="*/ 120770 w 2234242"/>
                  <a:gd name="connsiteY6" fmla="*/ 94890 h 1587260"/>
                  <a:gd name="connsiteX7" fmla="*/ 172528 w 2234242"/>
                  <a:gd name="connsiteY7" fmla="*/ 77637 h 1587260"/>
                  <a:gd name="connsiteX8" fmla="*/ 176889 w 2234242"/>
                  <a:gd name="connsiteY8" fmla="*/ 4850 h 1587260"/>
                  <a:gd name="connsiteX9" fmla="*/ 319177 w 2234242"/>
                  <a:gd name="connsiteY9" fmla="*/ 0 h 1587260"/>
                  <a:gd name="connsiteX10" fmla="*/ 500332 w 2234242"/>
                  <a:gd name="connsiteY10" fmla="*/ 51758 h 1587260"/>
                  <a:gd name="connsiteX11" fmla="*/ 621102 w 2234242"/>
                  <a:gd name="connsiteY11" fmla="*/ 172528 h 1587260"/>
                  <a:gd name="connsiteX12" fmla="*/ 715992 w 2234242"/>
                  <a:gd name="connsiteY12" fmla="*/ 405441 h 1587260"/>
                  <a:gd name="connsiteX13" fmla="*/ 854015 w 2234242"/>
                  <a:gd name="connsiteY13" fmla="*/ 767751 h 1587260"/>
                  <a:gd name="connsiteX14" fmla="*/ 940279 w 2234242"/>
                  <a:gd name="connsiteY14" fmla="*/ 931652 h 1587260"/>
                  <a:gd name="connsiteX15" fmla="*/ 1086928 w 2234242"/>
                  <a:gd name="connsiteY15" fmla="*/ 1147313 h 1587260"/>
                  <a:gd name="connsiteX16" fmla="*/ 1250830 w 2234242"/>
                  <a:gd name="connsiteY16" fmla="*/ 1302588 h 1587260"/>
                  <a:gd name="connsiteX17" fmla="*/ 1431985 w 2234242"/>
                  <a:gd name="connsiteY17" fmla="*/ 1414732 h 1587260"/>
                  <a:gd name="connsiteX18" fmla="*/ 1682151 w 2234242"/>
                  <a:gd name="connsiteY18" fmla="*/ 1492369 h 1587260"/>
                  <a:gd name="connsiteX19" fmla="*/ 1906438 w 2234242"/>
                  <a:gd name="connsiteY19" fmla="*/ 1526875 h 1587260"/>
                  <a:gd name="connsiteX20" fmla="*/ 2173857 w 2234242"/>
                  <a:gd name="connsiteY20" fmla="*/ 1561381 h 1587260"/>
                  <a:gd name="connsiteX21" fmla="*/ 2234242 w 2234242"/>
                  <a:gd name="connsiteY21" fmla="*/ 1587260 h 1587260"/>
                  <a:gd name="connsiteX22" fmla="*/ 0 w 2234242"/>
                  <a:gd name="connsiteY22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43132 w 2234242"/>
                  <a:gd name="connsiteY3" fmla="*/ 232913 h 1587260"/>
                  <a:gd name="connsiteX4" fmla="*/ 69011 w 2234242"/>
                  <a:gd name="connsiteY4" fmla="*/ 207034 h 1587260"/>
                  <a:gd name="connsiteX5" fmla="*/ 77638 w 2234242"/>
                  <a:gd name="connsiteY5" fmla="*/ 181154 h 1587260"/>
                  <a:gd name="connsiteX6" fmla="*/ 120770 w 2234242"/>
                  <a:gd name="connsiteY6" fmla="*/ 94890 h 1587260"/>
                  <a:gd name="connsiteX7" fmla="*/ 172528 w 2234242"/>
                  <a:gd name="connsiteY7" fmla="*/ 77637 h 1587260"/>
                  <a:gd name="connsiteX8" fmla="*/ 176889 w 2234242"/>
                  <a:gd name="connsiteY8" fmla="*/ 4850 h 1587260"/>
                  <a:gd name="connsiteX9" fmla="*/ 319177 w 2234242"/>
                  <a:gd name="connsiteY9" fmla="*/ 0 h 1587260"/>
                  <a:gd name="connsiteX10" fmla="*/ 500332 w 2234242"/>
                  <a:gd name="connsiteY10" fmla="*/ 51758 h 1587260"/>
                  <a:gd name="connsiteX11" fmla="*/ 621102 w 2234242"/>
                  <a:gd name="connsiteY11" fmla="*/ 172528 h 1587260"/>
                  <a:gd name="connsiteX12" fmla="*/ 715992 w 2234242"/>
                  <a:gd name="connsiteY12" fmla="*/ 405441 h 1587260"/>
                  <a:gd name="connsiteX13" fmla="*/ 854015 w 2234242"/>
                  <a:gd name="connsiteY13" fmla="*/ 767751 h 1587260"/>
                  <a:gd name="connsiteX14" fmla="*/ 940279 w 2234242"/>
                  <a:gd name="connsiteY14" fmla="*/ 931652 h 1587260"/>
                  <a:gd name="connsiteX15" fmla="*/ 1086928 w 2234242"/>
                  <a:gd name="connsiteY15" fmla="*/ 1147313 h 1587260"/>
                  <a:gd name="connsiteX16" fmla="*/ 1250830 w 2234242"/>
                  <a:gd name="connsiteY16" fmla="*/ 1302588 h 1587260"/>
                  <a:gd name="connsiteX17" fmla="*/ 1431985 w 2234242"/>
                  <a:gd name="connsiteY17" fmla="*/ 1414732 h 1587260"/>
                  <a:gd name="connsiteX18" fmla="*/ 1682151 w 2234242"/>
                  <a:gd name="connsiteY18" fmla="*/ 1492369 h 1587260"/>
                  <a:gd name="connsiteX19" fmla="*/ 1906438 w 2234242"/>
                  <a:gd name="connsiteY19" fmla="*/ 1526875 h 1587260"/>
                  <a:gd name="connsiteX20" fmla="*/ 2173857 w 2234242"/>
                  <a:gd name="connsiteY20" fmla="*/ 1561381 h 1587260"/>
                  <a:gd name="connsiteX21" fmla="*/ 2234242 w 2234242"/>
                  <a:gd name="connsiteY21" fmla="*/ 1587260 h 1587260"/>
                  <a:gd name="connsiteX22" fmla="*/ 0 w 2234242"/>
                  <a:gd name="connsiteY22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43132 w 2234242"/>
                  <a:gd name="connsiteY3" fmla="*/ 232913 h 1587260"/>
                  <a:gd name="connsiteX4" fmla="*/ 69011 w 2234242"/>
                  <a:gd name="connsiteY4" fmla="*/ 207034 h 1587260"/>
                  <a:gd name="connsiteX5" fmla="*/ 77638 w 2234242"/>
                  <a:gd name="connsiteY5" fmla="*/ 181154 h 1587260"/>
                  <a:gd name="connsiteX6" fmla="*/ 120770 w 2234242"/>
                  <a:gd name="connsiteY6" fmla="*/ 94890 h 1587260"/>
                  <a:gd name="connsiteX7" fmla="*/ 172528 w 2234242"/>
                  <a:gd name="connsiteY7" fmla="*/ 77637 h 1587260"/>
                  <a:gd name="connsiteX8" fmla="*/ 176889 w 2234242"/>
                  <a:gd name="connsiteY8" fmla="*/ 4850 h 1587260"/>
                  <a:gd name="connsiteX9" fmla="*/ 319177 w 2234242"/>
                  <a:gd name="connsiteY9" fmla="*/ 0 h 1587260"/>
                  <a:gd name="connsiteX10" fmla="*/ 500332 w 2234242"/>
                  <a:gd name="connsiteY10" fmla="*/ 51758 h 1587260"/>
                  <a:gd name="connsiteX11" fmla="*/ 621102 w 2234242"/>
                  <a:gd name="connsiteY11" fmla="*/ 172528 h 1587260"/>
                  <a:gd name="connsiteX12" fmla="*/ 715992 w 2234242"/>
                  <a:gd name="connsiteY12" fmla="*/ 405441 h 1587260"/>
                  <a:gd name="connsiteX13" fmla="*/ 854015 w 2234242"/>
                  <a:gd name="connsiteY13" fmla="*/ 767751 h 1587260"/>
                  <a:gd name="connsiteX14" fmla="*/ 940279 w 2234242"/>
                  <a:gd name="connsiteY14" fmla="*/ 931652 h 1587260"/>
                  <a:gd name="connsiteX15" fmla="*/ 1086928 w 2234242"/>
                  <a:gd name="connsiteY15" fmla="*/ 1147313 h 1587260"/>
                  <a:gd name="connsiteX16" fmla="*/ 1250830 w 2234242"/>
                  <a:gd name="connsiteY16" fmla="*/ 1302588 h 1587260"/>
                  <a:gd name="connsiteX17" fmla="*/ 1431985 w 2234242"/>
                  <a:gd name="connsiteY17" fmla="*/ 1414732 h 1587260"/>
                  <a:gd name="connsiteX18" fmla="*/ 1682151 w 2234242"/>
                  <a:gd name="connsiteY18" fmla="*/ 1492369 h 1587260"/>
                  <a:gd name="connsiteX19" fmla="*/ 1906438 w 2234242"/>
                  <a:gd name="connsiteY19" fmla="*/ 1526875 h 1587260"/>
                  <a:gd name="connsiteX20" fmla="*/ 2173857 w 2234242"/>
                  <a:gd name="connsiteY20" fmla="*/ 1561381 h 1587260"/>
                  <a:gd name="connsiteX21" fmla="*/ 2234242 w 2234242"/>
                  <a:gd name="connsiteY21" fmla="*/ 1587260 h 1587260"/>
                  <a:gd name="connsiteX22" fmla="*/ 0 w 2234242"/>
                  <a:gd name="connsiteY22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43132 w 2234242"/>
                  <a:gd name="connsiteY3" fmla="*/ 232913 h 1587260"/>
                  <a:gd name="connsiteX4" fmla="*/ 69011 w 2234242"/>
                  <a:gd name="connsiteY4" fmla="*/ 207034 h 1587260"/>
                  <a:gd name="connsiteX5" fmla="*/ 77638 w 2234242"/>
                  <a:gd name="connsiteY5" fmla="*/ 181154 h 1587260"/>
                  <a:gd name="connsiteX6" fmla="*/ 120770 w 2234242"/>
                  <a:gd name="connsiteY6" fmla="*/ 94890 h 1587260"/>
                  <a:gd name="connsiteX7" fmla="*/ 172528 w 2234242"/>
                  <a:gd name="connsiteY7" fmla="*/ 77637 h 1587260"/>
                  <a:gd name="connsiteX8" fmla="*/ 176889 w 2234242"/>
                  <a:gd name="connsiteY8" fmla="*/ 4850 h 1587260"/>
                  <a:gd name="connsiteX9" fmla="*/ 319177 w 2234242"/>
                  <a:gd name="connsiteY9" fmla="*/ 0 h 1587260"/>
                  <a:gd name="connsiteX10" fmla="*/ 500332 w 2234242"/>
                  <a:gd name="connsiteY10" fmla="*/ 51758 h 1587260"/>
                  <a:gd name="connsiteX11" fmla="*/ 621102 w 2234242"/>
                  <a:gd name="connsiteY11" fmla="*/ 172528 h 1587260"/>
                  <a:gd name="connsiteX12" fmla="*/ 715992 w 2234242"/>
                  <a:gd name="connsiteY12" fmla="*/ 405441 h 1587260"/>
                  <a:gd name="connsiteX13" fmla="*/ 854015 w 2234242"/>
                  <a:gd name="connsiteY13" fmla="*/ 767751 h 1587260"/>
                  <a:gd name="connsiteX14" fmla="*/ 940279 w 2234242"/>
                  <a:gd name="connsiteY14" fmla="*/ 931652 h 1587260"/>
                  <a:gd name="connsiteX15" fmla="*/ 1086928 w 2234242"/>
                  <a:gd name="connsiteY15" fmla="*/ 1147313 h 1587260"/>
                  <a:gd name="connsiteX16" fmla="*/ 1250830 w 2234242"/>
                  <a:gd name="connsiteY16" fmla="*/ 1302588 h 1587260"/>
                  <a:gd name="connsiteX17" fmla="*/ 1431985 w 2234242"/>
                  <a:gd name="connsiteY17" fmla="*/ 1414732 h 1587260"/>
                  <a:gd name="connsiteX18" fmla="*/ 1682151 w 2234242"/>
                  <a:gd name="connsiteY18" fmla="*/ 1492369 h 1587260"/>
                  <a:gd name="connsiteX19" fmla="*/ 1906438 w 2234242"/>
                  <a:gd name="connsiteY19" fmla="*/ 1526875 h 1587260"/>
                  <a:gd name="connsiteX20" fmla="*/ 2173857 w 2234242"/>
                  <a:gd name="connsiteY20" fmla="*/ 1561381 h 1587260"/>
                  <a:gd name="connsiteX21" fmla="*/ 2234242 w 2234242"/>
                  <a:gd name="connsiteY21" fmla="*/ 1587260 h 1587260"/>
                  <a:gd name="connsiteX22" fmla="*/ 0 w 2234242"/>
                  <a:gd name="connsiteY22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43132 w 2234242"/>
                  <a:gd name="connsiteY3" fmla="*/ 232913 h 1587260"/>
                  <a:gd name="connsiteX4" fmla="*/ 77638 w 2234242"/>
                  <a:gd name="connsiteY4" fmla="*/ 181154 h 1587260"/>
                  <a:gd name="connsiteX5" fmla="*/ 120770 w 2234242"/>
                  <a:gd name="connsiteY5" fmla="*/ 94890 h 1587260"/>
                  <a:gd name="connsiteX6" fmla="*/ 172528 w 2234242"/>
                  <a:gd name="connsiteY6" fmla="*/ 77637 h 1587260"/>
                  <a:gd name="connsiteX7" fmla="*/ 176889 w 2234242"/>
                  <a:gd name="connsiteY7" fmla="*/ 4850 h 1587260"/>
                  <a:gd name="connsiteX8" fmla="*/ 319177 w 2234242"/>
                  <a:gd name="connsiteY8" fmla="*/ 0 h 1587260"/>
                  <a:gd name="connsiteX9" fmla="*/ 500332 w 2234242"/>
                  <a:gd name="connsiteY9" fmla="*/ 51758 h 1587260"/>
                  <a:gd name="connsiteX10" fmla="*/ 621102 w 2234242"/>
                  <a:gd name="connsiteY10" fmla="*/ 172528 h 1587260"/>
                  <a:gd name="connsiteX11" fmla="*/ 715992 w 2234242"/>
                  <a:gd name="connsiteY11" fmla="*/ 405441 h 1587260"/>
                  <a:gd name="connsiteX12" fmla="*/ 854015 w 2234242"/>
                  <a:gd name="connsiteY12" fmla="*/ 767751 h 1587260"/>
                  <a:gd name="connsiteX13" fmla="*/ 940279 w 2234242"/>
                  <a:gd name="connsiteY13" fmla="*/ 931652 h 1587260"/>
                  <a:gd name="connsiteX14" fmla="*/ 1086928 w 2234242"/>
                  <a:gd name="connsiteY14" fmla="*/ 1147313 h 1587260"/>
                  <a:gd name="connsiteX15" fmla="*/ 1250830 w 2234242"/>
                  <a:gd name="connsiteY15" fmla="*/ 1302588 h 1587260"/>
                  <a:gd name="connsiteX16" fmla="*/ 1431985 w 2234242"/>
                  <a:gd name="connsiteY16" fmla="*/ 1414732 h 1587260"/>
                  <a:gd name="connsiteX17" fmla="*/ 1682151 w 2234242"/>
                  <a:gd name="connsiteY17" fmla="*/ 1492369 h 1587260"/>
                  <a:gd name="connsiteX18" fmla="*/ 1906438 w 2234242"/>
                  <a:gd name="connsiteY18" fmla="*/ 1526875 h 1587260"/>
                  <a:gd name="connsiteX19" fmla="*/ 2173857 w 2234242"/>
                  <a:gd name="connsiteY19" fmla="*/ 1561381 h 1587260"/>
                  <a:gd name="connsiteX20" fmla="*/ 2234242 w 2234242"/>
                  <a:gd name="connsiteY20" fmla="*/ 1587260 h 1587260"/>
                  <a:gd name="connsiteX21" fmla="*/ 0 w 2234242"/>
                  <a:gd name="connsiteY21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77638 w 2234242"/>
                  <a:gd name="connsiteY3" fmla="*/ 181154 h 1587260"/>
                  <a:gd name="connsiteX4" fmla="*/ 120770 w 2234242"/>
                  <a:gd name="connsiteY4" fmla="*/ 94890 h 1587260"/>
                  <a:gd name="connsiteX5" fmla="*/ 172528 w 2234242"/>
                  <a:gd name="connsiteY5" fmla="*/ 77637 h 1587260"/>
                  <a:gd name="connsiteX6" fmla="*/ 176889 w 2234242"/>
                  <a:gd name="connsiteY6" fmla="*/ 4850 h 1587260"/>
                  <a:gd name="connsiteX7" fmla="*/ 319177 w 2234242"/>
                  <a:gd name="connsiteY7" fmla="*/ 0 h 1587260"/>
                  <a:gd name="connsiteX8" fmla="*/ 500332 w 2234242"/>
                  <a:gd name="connsiteY8" fmla="*/ 51758 h 1587260"/>
                  <a:gd name="connsiteX9" fmla="*/ 621102 w 2234242"/>
                  <a:gd name="connsiteY9" fmla="*/ 172528 h 1587260"/>
                  <a:gd name="connsiteX10" fmla="*/ 715992 w 2234242"/>
                  <a:gd name="connsiteY10" fmla="*/ 405441 h 1587260"/>
                  <a:gd name="connsiteX11" fmla="*/ 854015 w 2234242"/>
                  <a:gd name="connsiteY11" fmla="*/ 767751 h 1587260"/>
                  <a:gd name="connsiteX12" fmla="*/ 940279 w 2234242"/>
                  <a:gd name="connsiteY12" fmla="*/ 931652 h 1587260"/>
                  <a:gd name="connsiteX13" fmla="*/ 1086928 w 2234242"/>
                  <a:gd name="connsiteY13" fmla="*/ 1147313 h 1587260"/>
                  <a:gd name="connsiteX14" fmla="*/ 1250830 w 2234242"/>
                  <a:gd name="connsiteY14" fmla="*/ 1302588 h 1587260"/>
                  <a:gd name="connsiteX15" fmla="*/ 1431985 w 2234242"/>
                  <a:gd name="connsiteY15" fmla="*/ 1414732 h 1587260"/>
                  <a:gd name="connsiteX16" fmla="*/ 1682151 w 2234242"/>
                  <a:gd name="connsiteY16" fmla="*/ 1492369 h 1587260"/>
                  <a:gd name="connsiteX17" fmla="*/ 1906438 w 2234242"/>
                  <a:gd name="connsiteY17" fmla="*/ 1526875 h 1587260"/>
                  <a:gd name="connsiteX18" fmla="*/ 2173857 w 2234242"/>
                  <a:gd name="connsiteY18" fmla="*/ 1561381 h 1587260"/>
                  <a:gd name="connsiteX19" fmla="*/ 2234242 w 2234242"/>
                  <a:gd name="connsiteY19" fmla="*/ 1587260 h 1587260"/>
                  <a:gd name="connsiteX20" fmla="*/ 0 w 2234242"/>
                  <a:gd name="connsiteY20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120770 w 2234242"/>
                  <a:gd name="connsiteY3" fmla="*/ 94890 h 1587260"/>
                  <a:gd name="connsiteX4" fmla="*/ 172528 w 2234242"/>
                  <a:gd name="connsiteY4" fmla="*/ 77637 h 1587260"/>
                  <a:gd name="connsiteX5" fmla="*/ 176889 w 2234242"/>
                  <a:gd name="connsiteY5" fmla="*/ 4850 h 1587260"/>
                  <a:gd name="connsiteX6" fmla="*/ 319177 w 2234242"/>
                  <a:gd name="connsiteY6" fmla="*/ 0 h 1587260"/>
                  <a:gd name="connsiteX7" fmla="*/ 500332 w 2234242"/>
                  <a:gd name="connsiteY7" fmla="*/ 51758 h 1587260"/>
                  <a:gd name="connsiteX8" fmla="*/ 621102 w 2234242"/>
                  <a:gd name="connsiteY8" fmla="*/ 172528 h 1587260"/>
                  <a:gd name="connsiteX9" fmla="*/ 715992 w 2234242"/>
                  <a:gd name="connsiteY9" fmla="*/ 405441 h 1587260"/>
                  <a:gd name="connsiteX10" fmla="*/ 854015 w 2234242"/>
                  <a:gd name="connsiteY10" fmla="*/ 767751 h 1587260"/>
                  <a:gd name="connsiteX11" fmla="*/ 940279 w 2234242"/>
                  <a:gd name="connsiteY11" fmla="*/ 931652 h 1587260"/>
                  <a:gd name="connsiteX12" fmla="*/ 1086928 w 2234242"/>
                  <a:gd name="connsiteY12" fmla="*/ 1147313 h 1587260"/>
                  <a:gd name="connsiteX13" fmla="*/ 1250830 w 2234242"/>
                  <a:gd name="connsiteY13" fmla="*/ 1302588 h 1587260"/>
                  <a:gd name="connsiteX14" fmla="*/ 1431985 w 2234242"/>
                  <a:gd name="connsiteY14" fmla="*/ 1414732 h 1587260"/>
                  <a:gd name="connsiteX15" fmla="*/ 1682151 w 2234242"/>
                  <a:gd name="connsiteY15" fmla="*/ 1492369 h 1587260"/>
                  <a:gd name="connsiteX16" fmla="*/ 1906438 w 2234242"/>
                  <a:gd name="connsiteY16" fmla="*/ 1526875 h 1587260"/>
                  <a:gd name="connsiteX17" fmla="*/ 2173857 w 2234242"/>
                  <a:gd name="connsiteY17" fmla="*/ 1561381 h 1587260"/>
                  <a:gd name="connsiteX18" fmla="*/ 2234242 w 2234242"/>
                  <a:gd name="connsiteY18" fmla="*/ 1587260 h 1587260"/>
                  <a:gd name="connsiteX19" fmla="*/ 0 w 2234242"/>
                  <a:gd name="connsiteY19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120770 w 2234242"/>
                  <a:gd name="connsiteY3" fmla="*/ 94890 h 1587260"/>
                  <a:gd name="connsiteX4" fmla="*/ 121623 w 2234242"/>
                  <a:gd name="connsiteY4" fmla="*/ 91098 h 1587260"/>
                  <a:gd name="connsiteX5" fmla="*/ 172528 w 2234242"/>
                  <a:gd name="connsiteY5" fmla="*/ 77637 h 1587260"/>
                  <a:gd name="connsiteX6" fmla="*/ 176889 w 2234242"/>
                  <a:gd name="connsiteY6" fmla="*/ 4850 h 1587260"/>
                  <a:gd name="connsiteX7" fmla="*/ 319177 w 2234242"/>
                  <a:gd name="connsiteY7" fmla="*/ 0 h 1587260"/>
                  <a:gd name="connsiteX8" fmla="*/ 500332 w 2234242"/>
                  <a:gd name="connsiteY8" fmla="*/ 51758 h 1587260"/>
                  <a:gd name="connsiteX9" fmla="*/ 621102 w 2234242"/>
                  <a:gd name="connsiteY9" fmla="*/ 172528 h 1587260"/>
                  <a:gd name="connsiteX10" fmla="*/ 715992 w 2234242"/>
                  <a:gd name="connsiteY10" fmla="*/ 405441 h 1587260"/>
                  <a:gd name="connsiteX11" fmla="*/ 854015 w 2234242"/>
                  <a:gd name="connsiteY11" fmla="*/ 767751 h 1587260"/>
                  <a:gd name="connsiteX12" fmla="*/ 940279 w 2234242"/>
                  <a:gd name="connsiteY12" fmla="*/ 931652 h 1587260"/>
                  <a:gd name="connsiteX13" fmla="*/ 1086928 w 2234242"/>
                  <a:gd name="connsiteY13" fmla="*/ 1147313 h 1587260"/>
                  <a:gd name="connsiteX14" fmla="*/ 1250830 w 2234242"/>
                  <a:gd name="connsiteY14" fmla="*/ 1302588 h 1587260"/>
                  <a:gd name="connsiteX15" fmla="*/ 1431985 w 2234242"/>
                  <a:gd name="connsiteY15" fmla="*/ 1414732 h 1587260"/>
                  <a:gd name="connsiteX16" fmla="*/ 1682151 w 2234242"/>
                  <a:gd name="connsiteY16" fmla="*/ 1492369 h 1587260"/>
                  <a:gd name="connsiteX17" fmla="*/ 1906438 w 2234242"/>
                  <a:gd name="connsiteY17" fmla="*/ 1526875 h 1587260"/>
                  <a:gd name="connsiteX18" fmla="*/ 2173857 w 2234242"/>
                  <a:gd name="connsiteY18" fmla="*/ 1561381 h 1587260"/>
                  <a:gd name="connsiteX19" fmla="*/ 2234242 w 2234242"/>
                  <a:gd name="connsiteY19" fmla="*/ 1587260 h 1587260"/>
                  <a:gd name="connsiteX20" fmla="*/ 0 w 2234242"/>
                  <a:gd name="connsiteY20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120770 w 2234242"/>
                  <a:gd name="connsiteY3" fmla="*/ 94890 h 1587260"/>
                  <a:gd name="connsiteX4" fmla="*/ 121623 w 2234242"/>
                  <a:gd name="connsiteY4" fmla="*/ 91098 h 1587260"/>
                  <a:gd name="connsiteX5" fmla="*/ 176889 w 2234242"/>
                  <a:gd name="connsiteY5" fmla="*/ 4850 h 1587260"/>
                  <a:gd name="connsiteX6" fmla="*/ 319177 w 2234242"/>
                  <a:gd name="connsiteY6" fmla="*/ 0 h 1587260"/>
                  <a:gd name="connsiteX7" fmla="*/ 500332 w 2234242"/>
                  <a:gd name="connsiteY7" fmla="*/ 51758 h 1587260"/>
                  <a:gd name="connsiteX8" fmla="*/ 621102 w 2234242"/>
                  <a:gd name="connsiteY8" fmla="*/ 172528 h 1587260"/>
                  <a:gd name="connsiteX9" fmla="*/ 715992 w 2234242"/>
                  <a:gd name="connsiteY9" fmla="*/ 405441 h 1587260"/>
                  <a:gd name="connsiteX10" fmla="*/ 854015 w 2234242"/>
                  <a:gd name="connsiteY10" fmla="*/ 767751 h 1587260"/>
                  <a:gd name="connsiteX11" fmla="*/ 940279 w 2234242"/>
                  <a:gd name="connsiteY11" fmla="*/ 931652 h 1587260"/>
                  <a:gd name="connsiteX12" fmla="*/ 1086928 w 2234242"/>
                  <a:gd name="connsiteY12" fmla="*/ 1147313 h 1587260"/>
                  <a:gd name="connsiteX13" fmla="*/ 1250830 w 2234242"/>
                  <a:gd name="connsiteY13" fmla="*/ 1302588 h 1587260"/>
                  <a:gd name="connsiteX14" fmla="*/ 1431985 w 2234242"/>
                  <a:gd name="connsiteY14" fmla="*/ 1414732 h 1587260"/>
                  <a:gd name="connsiteX15" fmla="*/ 1682151 w 2234242"/>
                  <a:gd name="connsiteY15" fmla="*/ 1492369 h 1587260"/>
                  <a:gd name="connsiteX16" fmla="*/ 1906438 w 2234242"/>
                  <a:gd name="connsiteY16" fmla="*/ 1526875 h 1587260"/>
                  <a:gd name="connsiteX17" fmla="*/ 2173857 w 2234242"/>
                  <a:gd name="connsiteY17" fmla="*/ 1561381 h 1587260"/>
                  <a:gd name="connsiteX18" fmla="*/ 2234242 w 2234242"/>
                  <a:gd name="connsiteY18" fmla="*/ 1587260 h 1587260"/>
                  <a:gd name="connsiteX19" fmla="*/ 0 w 2234242"/>
                  <a:gd name="connsiteY19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120770 w 2234242"/>
                  <a:gd name="connsiteY3" fmla="*/ 94890 h 1587260"/>
                  <a:gd name="connsiteX4" fmla="*/ 121623 w 2234242"/>
                  <a:gd name="connsiteY4" fmla="*/ 91098 h 1587260"/>
                  <a:gd name="connsiteX5" fmla="*/ 176889 w 2234242"/>
                  <a:gd name="connsiteY5" fmla="*/ 4850 h 1587260"/>
                  <a:gd name="connsiteX6" fmla="*/ 319177 w 2234242"/>
                  <a:gd name="connsiteY6" fmla="*/ 0 h 1587260"/>
                  <a:gd name="connsiteX7" fmla="*/ 500332 w 2234242"/>
                  <a:gd name="connsiteY7" fmla="*/ 51758 h 1587260"/>
                  <a:gd name="connsiteX8" fmla="*/ 621102 w 2234242"/>
                  <a:gd name="connsiteY8" fmla="*/ 172528 h 1587260"/>
                  <a:gd name="connsiteX9" fmla="*/ 715992 w 2234242"/>
                  <a:gd name="connsiteY9" fmla="*/ 405441 h 1587260"/>
                  <a:gd name="connsiteX10" fmla="*/ 854015 w 2234242"/>
                  <a:gd name="connsiteY10" fmla="*/ 767751 h 1587260"/>
                  <a:gd name="connsiteX11" fmla="*/ 940279 w 2234242"/>
                  <a:gd name="connsiteY11" fmla="*/ 931652 h 1587260"/>
                  <a:gd name="connsiteX12" fmla="*/ 1086928 w 2234242"/>
                  <a:gd name="connsiteY12" fmla="*/ 1147313 h 1587260"/>
                  <a:gd name="connsiteX13" fmla="*/ 1250830 w 2234242"/>
                  <a:gd name="connsiteY13" fmla="*/ 1302588 h 1587260"/>
                  <a:gd name="connsiteX14" fmla="*/ 1431985 w 2234242"/>
                  <a:gd name="connsiteY14" fmla="*/ 1414732 h 1587260"/>
                  <a:gd name="connsiteX15" fmla="*/ 1682151 w 2234242"/>
                  <a:gd name="connsiteY15" fmla="*/ 1492369 h 1587260"/>
                  <a:gd name="connsiteX16" fmla="*/ 1906438 w 2234242"/>
                  <a:gd name="connsiteY16" fmla="*/ 1526875 h 1587260"/>
                  <a:gd name="connsiteX17" fmla="*/ 2173857 w 2234242"/>
                  <a:gd name="connsiteY17" fmla="*/ 1561381 h 1587260"/>
                  <a:gd name="connsiteX18" fmla="*/ 2234242 w 2234242"/>
                  <a:gd name="connsiteY18" fmla="*/ 1587260 h 1587260"/>
                  <a:gd name="connsiteX19" fmla="*/ 0 w 2234242"/>
                  <a:gd name="connsiteY19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120770 w 2234242"/>
                  <a:gd name="connsiteY3" fmla="*/ 94890 h 1587260"/>
                  <a:gd name="connsiteX4" fmla="*/ 121623 w 2234242"/>
                  <a:gd name="connsiteY4" fmla="*/ 91098 h 1587260"/>
                  <a:gd name="connsiteX5" fmla="*/ 176889 w 2234242"/>
                  <a:gd name="connsiteY5" fmla="*/ 4850 h 1587260"/>
                  <a:gd name="connsiteX6" fmla="*/ 319177 w 2234242"/>
                  <a:gd name="connsiteY6" fmla="*/ 0 h 1587260"/>
                  <a:gd name="connsiteX7" fmla="*/ 500332 w 2234242"/>
                  <a:gd name="connsiteY7" fmla="*/ 51758 h 1587260"/>
                  <a:gd name="connsiteX8" fmla="*/ 621102 w 2234242"/>
                  <a:gd name="connsiteY8" fmla="*/ 172528 h 1587260"/>
                  <a:gd name="connsiteX9" fmla="*/ 715992 w 2234242"/>
                  <a:gd name="connsiteY9" fmla="*/ 405441 h 1587260"/>
                  <a:gd name="connsiteX10" fmla="*/ 854015 w 2234242"/>
                  <a:gd name="connsiteY10" fmla="*/ 767751 h 1587260"/>
                  <a:gd name="connsiteX11" fmla="*/ 940279 w 2234242"/>
                  <a:gd name="connsiteY11" fmla="*/ 931652 h 1587260"/>
                  <a:gd name="connsiteX12" fmla="*/ 1086928 w 2234242"/>
                  <a:gd name="connsiteY12" fmla="*/ 1147313 h 1587260"/>
                  <a:gd name="connsiteX13" fmla="*/ 1250830 w 2234242"/>
                  <a:gd name="connsiteY13" fmla="*/ 1302588 h 1587260"/>
                  <a:gd name="connsiteX14" fmla="*/ 1431985 w 2234242"/>
                  <a:gd name="connsiteY14" fmla="*/ 1414732 h 1587260"/>
                  <a:gd name="connsiteX15" fmla="*/ 1682151 w 2234242"/>
                  <a:gd name="connsiteY15" fmla="*/ 1492369 h 1587260"/>
                  <a:gd name="connsiteX16" fmla="*/ 1906438 w 2234242"/>
                  <a:gd name="connsiteY16" fmla="*/ 1526875 h 1587260"/>
                  <a:gd name="connsiteX17" fmla="*/ 2173857 w 2234242"/>
                  <a:gd name="connsiteY17" fmla="*/ 1561381 h 1587260"/>
                  <a:gd name="connsiteX18" fmla="*/ 2234242 w 2234242"/>
                  <a:gd name="connsiteY18" fmla="*/ 1587260 h 1587260"/>
                  <a:gd name="connsiteX19" fmla="*/ 0 w 2234242"/>
                  <a:gd name="connsiteY19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120770 w 2234242"/>
                  <a:gd name="connsiteY3" fmla="*/ 94890 h 1587260"/>
                  <a:gd name="connsiteX4" fmla="*/ 121623 w 2234242"/>
                  <a:gd name="connsiteY4" fmla="*/ 91098 h 1587260"/>
                  <a:gd name="connsiteX5" fmla="*/ 176889 w 2234242"/>
                  <a:gd name="connsiteY5" fmla="*/ 4850 h 1587260"/>
                  <a:gd name="connsiteX6" fmla="*/ 319177 w 2234242"/>
                  <a:gd name="connsiteY6" fmla="*/ 0 h 1587260"/>
                  <a:gd name="connsiteX7" fmla="*/ 500332 w 2234242"/>
                  <a:gd name="connsiteY7" fmla="*/ 51758 h 1587260"/>
                  <a:gd name="connsiteX8" fmla="*/ 621102 w 2234242"/>
                  <a:gd name="connsiteY8" fmla="*/ 172528 h 1587260"/>
                  <a:gd name="connsiteX9" fmla="*/ 715992 w 2234242"/>
                  <a:gd name="connsiteY9" fmla="*/ 405441 h 1587260"/>
                  <a:gd name="connsiteX10" fmla="*/ 854015 w 2234242"/>
                  <a:gd name="connsiteY10" fmla="*/ 767751 h 1587260"/>
                  <a:gd name="connsiteX11" fmla="*/ 940279 w 2234242"/>
                  <a:gd name="connsiteY11" fmla="*/ 931652 h 1587260"/>
                  <a:gd name="connsiteX12" fmla="*/ 1086928 w 2234242"/>
                  <a:gd name="connsiteY12" fmla="*/ 1147313 h 1587260"/>
                  <a:gd name="connsiteX13" fmla="*/ 1250830 w 2234242"/>
                  <a:gd name="connsiteY13" fmla="*/ 1302588 h 1587260"/>
                  <a:gd name="connsiteX14" fmla="*/ 1431985 w 2234242"/>
                  <a:gd name="connsiteY14" fmla="*/ 1414732 h 1587260"/>
                  <a:gd name="connsiteX15" fmla="*/ 1682151 w 2234242"/>
                  <a:gd name="connsiteY15" fmla="*/ 1492369 h 1587260"/>
                  <a:gd name="connsiteX16" fmla="*/ 1906438 w 2234242"/>
                  <a:gd name="connsiteY16" fmla="*/ 1526875 h 1587260"/>
                  <a:gd name="connsiteX17" fmla="*/ 2173857 w 2234242"/>
                  <a:gd name="connsiteY17" fmla="*/ 1561381 h 1587260"/>
                  <a:gd name="connsiteX18" fmla="*/ 2234242 w 2234242"/>
                  <a:gd name="connsiteY18" fmla="*/ 1587260 h 1587260"/>
                  <a:gd name="connsiteX19" fmla="*/ 0 w 2234242"/>
                  <a:gd name="connsiteY19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120770 w 2234242"/>
                  <a:gd name="connsiteY3" fmla="*/ 94890 h 1587260"/>
                  <a:gd name="connsiteX4" fmla="*/ 121623 w 2234242"/>
                  <a:gd name="connsiteY4" fmla="*/ 91098 h 1587260"/>
                  <a:gd name="connsiteX5" fmla="*/ 176889 w 2234242"/>
                  <a:gd name="connsiteY5" fmla="*/ 4850 h 1587260"/>
                  <a:gd name="connsiteX6" fmla="*/ 319177 w 2234242"/>
                  <a:gd name="connsiteY6" fmla="*/ 0 h 1587260"/>
                  <a:gd name="connsiteX7" fmla="*/ 500332 w 2234242"/>
                  <a:gd name="connsiteY7" fmla="*/ 51758 h 1587260"/>
                  <a:gd name="connsiteX8" fmla="*/ 621102 w 2234242"/>
                  <a:gd name="connsiteY8" fmla="*/ 172528 h 1587260"/>
                  <a:gd name="connsiteX9" fmla="*/ 715992 w 2234242"/>
                  <a:gd name="connsiteY9" fmla="*/ 405441 h 1587260"/>
                  <a:gd name="connsiteX10" fmla="*/ 854015 w 2234242"/>
                  <a:gd name="connsiteY10" fmla="*/ 767751 h 1587260"/>
                  <a:gd name="connsiteX11" fmla="*/ 940279 w 2234242"/>
                  <a:gd name="connsiteY11" fmla="*/ 931652 h 1587260"/>
                  <a:gd name="connsiteX12" fmla="*/ 1086928 w 2234242"/>
                  <a:gd name="connsiteY12" fmla="*/ 1147313 h 1587260"/>
                  <a:gd name="connsiteX13" fmla="*/ 1250830 w 2234242"/>
                  <a:gd name="connsiteY13" fmla="*/ 1302588 h 1587260"/>
                  <a:gd name="connsiteX14" fmla="*/ 1431985 w 2234242"/>
                  <a:gd name="connsiteY14" fmla="*/ 1414732 h 1587260"/>
                  <a:gd name="connsiteX15" fmla="*/ 1682151 w 2234242"/>
                  <a:gd name="connsiteY15" fmla="*/ 1492369 h 1587260"/>
                  <a:gd name="connsiteX16" fmla="*/ 1906438 w 2234242"/>
                  <a:gd name="connsiteY16" fmla="*/ 1526875 h 1587260"/>
                  <a:gd name="connsiteX17" fmla="*/ 2173857 w 2234242"/>
                  <a:gd name="connsiteY17" fmla="*/ 1561381 h 1587260"/>
                  <a:gd name="connsiteX18" fmla="*/ 2234242 w 2234242"/>
                  <a:gd name="connsiteY18" fmla="*/ 1587260 h 1587260"/>
                  <a:gd name="connsiteX19" fmla="*/ 0 w 2234242"/>
                  <a:gd name="connsiteY19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120770 w 2234242"/>
                  <a:gd name="connsiteY3" fmla="*/ 94890 h 1587260"/>
                  <a:gd name="connsiteX4" fmla="*/ 121623 w 2234242"/>
                  <a:gd name="connsiteY4" fmla="*/ 91098 h 1587260"/>
                  <a:gd name="connsiteX5" fmla="*/ 176889 w 2234242"/>
                  <a:gd name="connsiteY5" fmla="*/ 4850 h 1587260"/>
                  <a:gd name="connsiteX6" fmla="*/ 319177 w 2234242"/>
                  <a:gd name="connsiteY6" fmla="*/ 0 h 1587260"/>
                  <a:gd name="connsiteX7" fmla="*/ 500332 w 2234242"/>
                  <a:gd name="connsiteY7" fmla="*/ 51758 h 1587260"/>
                  <a:gd name="connsiteX8" fmla="*/ 621102 w 2234242"/>
                  <a:gd name="connsiteY8" fmla="*/ 172528 h 1587260"/>
                  <a:gd name="connsiteX9" fmla="*/ 715992 w 2234242"/>
                  <a:gd name="connsiteY9" fmla="*/ 405441 h 1587260"/>
                  <a:gd name="connsiteX10" fmla="*/ 854015 w 2234242"/>
                  <a:gd name="connsiteY10" fmla="*/ 767751 h 1587260"/>
                  <a:gd name="connsiteX11" fmla="*/ 940279 w 2234242"/>
                  <a:gd name="connsiteY11" fmla="*/ 931652 h 1587260"/>
                  <a:gd name="connsiteX12" fmla="*/ 1086928 w 2234242"/>
                  <a:gd name="connsiteY12" fmla="*/ 1147313 h 1587260"/>
                  <a:gd name="connsiteX13" fmla="*/ 1250830 w 2234242"/>
                  <a:gd name="connsiteY13" fmla="*/ 1302588 h 1587260"/>
                  <a:gd name="connsiteX14" fmla="*/ 1431985 w 2234242"/>
                  <a:gd name="connsiteY14" fmla="*/ 1414732 h 1587260"/>
                  <a:gd name="connsiteX15" fmla="*/ 1682151 w 2234242"/>
                  <a:gd name="connsiteY15" fmla="*/ 1492369 h 1587260"/>
                  <a:gd name="connsiteX16" fmla="*/ 1906438 w 2234242"/>
                  <a:gd name="connsiteY16" fmla="*/ 1526875 h 1587260"/>
                  <a:gd name="connsiteX17" fmla="*/ 2173857 w 2234242"/>
                  <a:gd name="connsiteY17" fmla="*/ 1561381 h 1587260"/>
                  <a:gd name="connsiteX18" fmla="*/ 2234242 w 2234242"/>
                  <a:gd name="connsiteY18" fmla="*/ 1587260 h 1587260"/>
                  <a:gd name="connsiteX19" fmla="*/ 0 w 2234242"/>
                  <a:gd name="connsiteY19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120770 w 2234242"/>
                  <a:gd name="connsiteY3" fmla="*/ 94890 h 1587260"/>
                  <a:gd name="connsiteX4" fmla="*/ 121623 w 2234242"/>
                  <a:gd name="connsiteY4" fmla="*/ 91098 h 1587260"/>
                  <a:gd name="connsiteX5" fmla="*/ 176889 w 2234242"/>
                  <a:gd name="connsiteY5" fmla="*/ 4850 h 1587260"/>
                  <a:gd name="connsiteX6" fmla="*/ 319177 w 2234242"/>
                  <a:gd name="connsiteY6" fmla="*/ 0 h 1587260"/>
                  <a:gd name="connsiteX7" fmla="*/ 500332 w 2234242"/>
                  <a:gd name="connsiteY7" fmla="*/ 51758 h 1587260"/>
                  <a:gd name="connsiteX8" fmla="*/ 621102 w 2234242"/>
                  <a:gd name="connsiteY8" fmla="*/ 172528 h 1587260"/>
                  <a:gd name="connsiteX9" fmla="*/ 715992 w 2234242"/>
                  <a:gd name="connsiteY9" fmla="*/ 405441 h 1587260"/>
                  <a:gd name="connsiteX10" fmla="*/ 854015 w 2234242"/>
                  <a:gd name="connsiteY10" fmla="*/ 767751 h 1587260"/>
                  <a:gd name="connsiteX11" fmla="*/ 940279 w 2234242"/>
                  <a:gd name="connsiteY11" fmla="*/ 931652 h 1587260"/>
                  <a:gd name="connsiteX12" fmla="*/ 1086928 w 2234242"/>
                  <a:gd name="connsiteY12" fmla="*/ 1147313 h 1587260"/>
                  <a:gd name="connsiteX13" fmla="*/ 1250830 w 2234242"/>
                  <a:gd name="connsiteY13" fmla="*/ 1302588 h 1587260"/>
                  <a:gd name="connsiteX14" fmla="*/ 1431985 w 2234242"/>
                  <a:gd name="connsiteY14" fmla="*/ 1414732 h 1587260"/>
                  <a:gd name="connsiteX15" fmla="*/ 1682151 w 2234242"/>
                  <a:gd name="connsiteY15" fmla="*/ 1492369 h 1587260"/>
                  <a:gd name="connsiteX16" fmla="*/ 1906438 w 2234242"/>
                  <a:gd name="connsiteY16" fmla="*/ 1526875 h 1587260"/>
                  <a:gd name="connsiteX17" fmla="*/ 2173857 w 2234242"/>
                  <a:gd name="connsiteY17" fmla="*/ 1561381 h 1587260"/>
                  <a:gd name="connsiteX18" fmla="*/ 2234242 w 2234242"/>
                  <a:gd name="connsiteY18" fmla="*/ 1587260 h 1587260"/>
                  <a:gd name="connsiteX19" fmla="*/ 0 w 2234242"/>
                  <a:gd name="connsiteY19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120770 w 2234242"/>
                  <a:gd name="connsiteY3" fmla="*/ 94890 h 1587260"/>
                  <a:gd name="connsiteX4" fmla="*/ 121623 w 2234242"/>
                  <a:gd name="connsiteY4" fmla="*/ 91098 h 1587260"/>
                  <a:gd name="connsiteX5" fmla="*/ 319177 w 2234242"/>
                  <a:gd name="connsiteY5" fmla="*/ 0 h 1587260"/>
                  <a:gd name="connsiteX6" fmla="*/ 500332 w 2234242"/>
                  <a:gd name="connsiteY6" fmla="*/ 51758 h 1587260"/>
                  <a:gd name="connsiteX7" fmla="*/ 621102 w 2234242"/>
                  <a:gd name="connsiteY7" fmla="*/ 172528 h 1587260"/>
                  <a:gd name="connsiteX8" fmla="*/ 715992 w 2234242"/>
                  <a:gd name="connsiteY8" fmla="*/ 405441 h 1587260"/>
                  <a:gd name="connsiteX9" fmla="*/ 854015 w 2234242"/>
                  <a:gd name="connsiteY9" fmla="*/ 767751 h 1587260"/>
                  <a:gd name="connsiteX10" fmla="*/ 940279 w 2234242"/>
                  <a:gd name="connsiteY10" fmla="*/ 931652 h 1587260"/>
                  <a:gd name="connsiteX11" fmla="*/ 1086928 w 2234242"/>
                  <a:gd name="connsiteY11" fmla="*/ 1147313 h 1587260"/>
                  <a:gd name="connsiteX12" fmla="*/ 1250830 w 2234242"/>
                  <a:gd name="connsiteY12" fmla="*/ 1302588 h 1587260"/>
                  <a:gd name="connsiteX13" fmla="*/ 1431985 w 2234242"/>
                  <a:gd name="connsiteY13" fmla="*/ 1414732 h 1587260"/>
                  <a:gd name="connsiteX14" fmla="*/ 1682151 w 2234242"/>
                  <a:gd name="connsiteY14" fmla="*/ 1492369 h 1587260"/>
                  <a:gd name="connsiteX15" fmla="*/ 1906438 w 2234242"/>
                  <a:gd name="connsiteY15" fmla="*/ 1526875 h 1587260"/>
                  <a:gd name="connsiteX16" fmla="*/ 2173857 w 2234242"/>
                  <a:gd name="connsiteY16" fmla="*/ 1561381 h 1587260"/>
                  <a:gd name="connsiteX17" fmla="*/ 2234242 w 2234242"/>
                  <a:gd name="connsiteY17" fmla="*/ 1587260 h 1587260"/>
                  <a:gd name="connsiteX18" fmla="*/ 0 w 2234242"/>
                  <a:gd name="connsiteY18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120770 w 2234242"/>
                  <a:gd name="connsiteY3" fmla="*/ 94890 h 1587260"/>
                  <a:gd name="connsiteX4" fmla="*/ 121623 w 2234242"/>
                  <a:gd name="connsiteY4" fmla="*/ 91098 h 1587260"/>
                  <a:gd name="connsiteX5" fmla="*/ 319177 w 2234242"/>
                  <a:gd name="connsiteY5" fmla="*/ 0 h 1587260"/>
                  <a:gd name="connsiteX6" fmla="*/ 500332 w 2234242"/>
                  <a:gd name="connsiteY6" fmla="*/ 51758 h 1587260"/>
                  <a:gd name="connsiteX7" fmla="*/ 621102 w 2234242"/>
                  <a:gd name="connsiteY7" fmla="*/ 172528 h 1587260"/>
                  <a:gd name="connsiteX8" fmla="*/ 715992 w 2234242"/>
                  <a:gd name="connsiteY8" fmla="*/ 405441 h 1587260"/>
                  <a:gd name="connsiteX9" fmla="*/ 854015 w 2234242"/>
                  <a:gd name="connsiteY9" fmla="*/ 767751 h 1587260"/>
                  <a:gd name="connsiteX10" fmla="*/ 940279 w 2234242"/>
                  <a:gd name="connsiteY10" fmla="*/ 931652 h 1587260"/>
                  <a:gd name="connsiteX11" fmla="*/ 1086928 w 2234242"/>
                  <a:gd name="connsiteY11" fmla="*/ 1147313 h 1587260"/>
                  <a:gd name="connsiteX12" fmla="*/ 1250830 w 2234242"/>
                  <a:gd name="connsiteY12" fmla="*/ 1302588 h 1587260"/>
                  <a:gd name="connsiteX13" fmla="*/ 1431985 w 2234242"/>
                  <a:gd name="connsiteY13" fmla="*/ 1414732 h 1587260"/>
                  <a:gd name="connsiteX14" fmla="*/ 1682151 w 2234242"/>
                  <a:gd name="connsiteY14" fmla="*/ 1492369 h 1587260"/>
                  <a:gd name="connsiteX15" fmla="*/ 1906438 w 2234242"/>
                  <a:gd name="connsiteY15" fmla="*/ 1526875 h 1587260"/>
                  <a:gd name="connsiteX16" fmla="*/ 2173857 w 2234242"/>
                  <a:gd name="connsiteY16" fmla="*/ 1561381 h 1587260"/>
                  <a:gd name="connsiteX17" fmla="*/ 2234242 w 2234242"/>
                  <a:gd name="connsiteY17" fmla="*/ 1587260 h 1587260"/>
                  <a:gd name="connsiteX18" fmla="*/ 0 w 2234242"/>
                  <a:gd name="connsiteY18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120770 w 2234242"/>
                  <a:gd name="connsiteY3" fmla="*/ 94890 h 1587260"/>
                  <a:gd name="connsiteX4" fmla="*/ 121623 w 2234242"/>
                  <a:gd name="connsiteY4" fmla="*/ 91098 h 1587260"/>
                  <a:gd name="connsiteX5" fmla="*/ 319177 w 2234242"/>
                  <a:gd name="connsiteY5" fmla="*/ 0 h 1587260"/>
                  <a:gd name="connsiteX6" fmla="*/ 500332 w 2234242"/>
                  <a:gd name="connsiteY6" fmla="*/ 51758 h 1587260"/>
                  <a:gd name="connsiteX7" fmla="*/ 621102 w 2234242"/>
                  <a:gd name="connsiteY7" fmla="*/ 172528 h 1587260"/>
                  <a:gd name="connsiteX8" fmla="*/ 715992 w 2234242"/>
                  <a:gd name="connsiteY8" fmla="*/ 405441 h 1587260"/>
                  <a:gd name="connsiteX9" fmla="*/ 854015 w 2234242"/>
                  <a:gd name="connsiteY9" fmla="*/ 767751 h 1587260"/>
                  <a:gd name="connsiteX10" fmla="*/ 940279 w 2234242"/>
                  <a:gd name="connsiteY10" fmla="*/ 931652 h 1587260"/>
                  <a:gd name="connsiteX11" fmla="*/ 1086928 w 2234242"/>
                  <a:gd name="connsiteY11" fmla="*/ 1147313 h 1587260"/>
                  <a:gd name="connsiteX12" fmla="*/ 1250830 w 2234242"/>
                  <a:gd name="connsiteY12" fmla="*/ 1302588 h 1587260"/>
                  <a:gd name="connsiteX13" fmla="*/ 1431985 w 2234242"/>
                  <a:gd name="connsiteY13" fmla="*/ 1414732 h 1587260"/>
                  <a:gd name="connsiteX14" fmla="*/ 1433854 w 2234242"/>
                  <a:gd name="connsiteY14" fmla="*/ 1420914 h 1587260"/>
                  <a:gd name="connsiteX15" fmla="*/ 1682151 w 2234242"/>
                  <a:gd name="connsiteY15" fmla="*/ 1492369 h 1587260"/>
                  <a:gd name="connsiteX16" fmla="*/ 1906438 w 2234242"/>
                  <a:gd name="connsiteY16" fmla="*/ 1526875 h 1587260"/>
                  <a:gd name="connsiteX17" fmla="*/ 2173857 w 2234242"/>
                  <a:gd name="connsiteY17" fmla="*/ 1561381 h 1587260"/>
                  <a:gd name="connsiteX18" fmla="*/ 2234242 w 2234242"/>
                  <a:gd name="connsiteY18" fmla="*/ 1587260 h 1587260"/>
                  <a:gd name="connsiteX19" fmla="*/ 0 w 2234242"/>
                  <a:gd name="connsiteY19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120770 w 2234242"/>
                  <a:gd name="connsiteY3" fmla="*/ 94890 h 1587260"/>
                  <a:gd name="connsiteX4" fmla="*/ 121623 w 2234242"/>
                  <a:gd name="connsiteY4" fmla="*/ 91098 h 1587260"/>
                  <a:gd name="connsiteX5" fmla="*/ 319177 w 2234242"/>
                  <a:gd name="connsiteY5" fmla="*/ 0 h 1587260"/>
                  <a:gd name="connsiteX6" fmla="*/ 500332 w 2234242"/>
                  <a:gd name="connsiteY6" fmla="*/ 51758 h 1587260"/>
                  <a:gd name="connsiteX7" fmla="*/ 621102 w 2234242"/>
                  <a:gd name="connsiteY7" fmla="*/ 172528 h 1587260"/>
                  <a:gd name="connsiteX8" fmla="*/ 715992 w 2234242"/>
                  <a:gd name="connsiteY8" fmla="*/ 405441 h 1587260"/>
                  <a:gd name="connsiteX9" fmla="*/ 854015 w 2234242"/>
                  <a:gd name="connsiteY9" fmla="*/ 767751 h 1587260"/>
                  <a:gd name="connsiteX10" fmla="*/ 940279 w 2234242"/>
                  <a:gd name="connsiteY10" fmla="*/ 931652 h 1587260"/>
                  <a:gd name="connsiteX11" fmla="*/ 1086928 w 2234242"/>
                  <a:gd name="connsiteY11" fmla="*/ 1147313 h 1587260"/>
                  <a:gd name="connsiteX12" fmla="*/ 1250830 w 2234242"/>
                  <a:gd name="connsiteY12" fmla="*/ 1302588 h 1587260"/>
                  <a:gd name="connsiteX13" fmla="*/ 1431985 w 2234242"/>
                  <a:gd name="connsiteY13" fmla="*/ 1414732 h 1587260"/>
                  <a:gd name="connsiteX14" fmla="*/ 1433854 w 2234242"/>
                  <a:gd name="connsiteY14" fmla="*/ 1420914 h 1587260"/>
                  <a:gd name="connsiteX15" fmla="*/ 1682151 w 2234242"/>
                  <a:gd name="connsiteY15" fmla="*/ 1492369 h 1587260"/>
                  <a:gd name="connsiteX16" fmla="*/ 1906438 w 2234242"/>
                  <a:gd name="connsiteY16" fmla="*/ 1526875 h 1587260"/>
                  <a:gd name="connsiteX17" fmla="*/ 2173857 w 2234242"/>
                  <a:gd name="connsiteY17" fmla="*/ 1561381 h 1587260"/>
                  <a:gd name="connsiteX18" fmla="*/ 2234242 w 2234242"/>
                  <a:gd name="connsiteY18" fmla="*/ 1587260 h 1587260"/>
                  <a:gd name="connsiteX19" fmla="*/ 0 w 2234242"/>
                  <a:gd name="connsiteY19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120770 w 2234242"/>
                  <a:gd name="connsiteY3" fmla="*/ 94890 h 1587260"/>
                  <a:gd name="connsiteX4" fmla="*/ 121623 w 2234242"/>
                  <a:gd name="connsiteY4" fmla="*/ 91098 h 1587260"/>
                  <a:gd name="connsiteX5" fmla="*/ 319177 w 2234242"/>
                  <a:gd name="connsiteY5" fmla="*/ 0 h 1587260"/>
                  <a:gd name="connsiteX6" fmla="*/ 500332 w 2234242"/>
                  <a:gd name="connsiteY6" fmla="*/ 51758 h 1587260"/>
                  <a:gd name="connsiteX7" fmla="*/ 621102 w 2234242"/>
                  <a:gd name="connsiteY7" fmla="*/ 172528 h 1587260"/>
                  <a:gd name="connsiteX8" fmla="*/ 715992 w 2234242"/>
                  <a:gd name="connsiteY8" fmla="*/ 405441 h 1587260"/>
                  <a:gd name="connsiteX9" fmla="*/ 854015 w 2234242"/>
                  <a:gd name="connsiteY9" fmla="*/ 767751 h 1587260"/>
                  <a:gd name="connsiteX10" fmla="*/ 940279 w 2234242"/>
                  <a:gd name="connsiteY10" fmla="*/ 931652 h 1587260"/>
                  <a:gd name="connsiteX11" fmla="*/ 1086928 w 2234242"/>
                  <a:gd name="connsiteY11" fmla="*/ 1147313 h 1587260"/>
                  <a:gd name="connsiteX12" fmla="*/ 1250830 w 2234242"/>
                  <a:gd name="connsiteY12" fmla="*/ 1302588 h 1587260"/>
                  <a:gd name="connsiteX13" fmla="*/ 1431985 w 2234242"/>
                  <a:gd name="connsiteY13" fmla="*/ 1414732 h 1587260"/>
                  <a:gd name="connsiteX14" fmla="*/ 1433854 w 2234242"/>
                  <a:gd name="connsiteY14" fmla="*/ 1420914 h 1587260"/>
                  <a:gd name="connsiteX15" fmla="*/ 1682151 w 2234242"/>
                  <a:gd name="connsiteY15" fmla="*/ 1492369 h 1587260"/>
                  <a:gd name="connsiteX16" fmla="*/ 1906438 w 2234242"/>
                  <a:gd name="connsiteY16" fmla="*/ 1526875 h 1587260"/>
                  <a:gd name="connsiteX17" fmla="*/ 2173857 w 2234242"/>
                  <a:gd name="connsiteY17" fmla="*/ 1561381 h 1587260"/>
                  <a:gd name="connsiteX18" fmla="*/ 2234242 w 2234242"/>
                  <a:gd name="connsiteY18" fmla="*/ 1587260 h 1587260"/>
                  <a:gd name="connsiteX19" fmla="*/ 0 w 2234242"/>
                  <a:gd name="connsiteY19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120770 w 2234242"/>
                  <a:gd name="connsiteY3" fmla="*/ 94890 h 1587260"/>
                  <a:gd name="connsiteX4" fmla="*/ 121623 w 2234242"/>
                  <a:gd name="connsiteY4" fmla="*/ 91098 h 1587260"/>
                  <a:gd name="connsiteX5" fmla="*/ 319177 w 2234242"/>
                  <a:gd name="connsiteY5" fmla="*/ 0 h 1587260"/>
                  <a:gd name="connsiteX6" fmla="*/ 500332 w 2234242"/>
                  <a:gd name="connsiteY6" fmla="*/ 51758 h 1587260"/>
                  <a:gd name="connsiteX7" fmla="*/ 621102 w 2234242"/>
                  <a:gd name="connsiteY7" fmla="*/ 172528 h 1587260"/>
                  <a:gd name="connsiteX8" fmla="*/ 715992 w 2234242"/>
                  <a:gd name="connsiteY8" fmla="*/ 405441 h 1587260"/>
                  <a:gd name="connsiteX9" fmla="*/ 854015 w 2234242"/>
                  <a:gd name="connsiteY9" fmla="*/ 767751 h 1587260"/>
                  <a:gd name="connsiteX10" fmla="*/ 940279 w 2234242"/>
                  <a:gd name="connsiteY10" fmla="*/ 931652 h 1587260"/>
                  <a:gd name="connsiteX11" fmla="*/ 1086928 w 2234242"/>
                  <a:gd name="connsiteY11" fmla="*/ 1147313 h 1587260"/>
                  <a:gd name="connsiteX12" fmla="*/ 1250830 w 2234242"/>
                  <a:gd name="connsiteY12" fmla="*/ 1302588 h 1587260"/>
                  <a:gd name="connsiteX13" fmla="*/ 1431985 w 2234242"/>
                  <a:gd name="connsiteY13" fmla="*/ 1414732 h 1587260"/>
                  <a:gd name="connsiteX14" fmla="*/ 1433854 w 2234242"/>
                  <a:gd name="connsiteY14" fmla="*/ 1420914 h 1587260"/>
                  <a:gd name="connsiteX15" fmla="*/ 1682151 w 2234242"/>
                  <a:gd name="connsiteY15" fmla="*/ 1492369 h 1587260"/>
                  <a:gd name="connsiteX16" fmla="*/ 1906438 w 2234242"/>
                  <a:gd name="connsiteY16" fmla="*/ 1526875 h 1587260"/>
                  <a:gd name="connsiteX17" fmla="*/ 2173857 w 2234242"/>
                  <a:gd name="connsiteY17" fmla="*/ 1561381 h 1587260"/>
                  <a:gd name="connsiteX18" fmla="*/ 2234242 w 2234242"/>
                  <a:gd name="connsiteY18" fmla="*/ 1587260 h 1587260"/>
                  <a:gd name="connsiteX19" fmla="*/ 0 w 2234242"/>
                  <a:gd name="connsiteY19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120770 w 2234242"/>
                  <a:gd name="connsiteY3" fmla="*/ 94890 h 1587260"/>
                  <a:gd name="connsiteX4" fmla="*/ 121623 w 2234242"/>
                  <a:gd name="connsiteY4" fmla="*/ 91098 h 1587260"/>
                  <a:gd name="connsiteX5" fmla="*/ 319177 w 2234242"/>
                  <a:gd name="connsiteY5" fmla="*/ 0 h 1587260"/>
                  <a:gd name="connsiteX6" fmla="*/ 500332 w 2234242"/>
                  <a:gd name="connsiteY6" fmla="*/ 51758 h 1587260"/>
                  <a:gd name="connsiteX7" fmla="*/ 621102 w 2234242"/>
                  <a:gd name="connsiteY7" fmla="*/ 172528 h 1587260"/>
                  <a:gd name="connsiteX8" fmla="*/ 715992 w 2234242"/>
                  <a:gd name="connsiteY8" fmla="*/ 405441 h 1587260"/>
                  <a:gd name="connsiteX9" fmla="*/ 854015 w 2234242"/>
                  <a:gd name="connsiteY9" fmla="*/ 767751 h 1587260"/>
                  <a:gd name="connsiteX10" fmla="*/ 940279 w 2234242"/>
                  <a:gd name="connsiteY10" fmla="*/ 931652 h 1587260"/>
                  <a:gd name="connsiteX11" fmla="*/ 1086928 w 2234242"/>
                  <a:gd name="connsiteY11" fmla="*/ 1147313 h 1587260"/>
                  <a:gd name="connsiteX12" fmla="*/ 1250830 w 2234242"/>
                  <a:gd name="connsiteY12" fmla="*/ 1302588 h 1587260"/>
                  <a:gd name="connsiteX13" fmla="*/ 1431985 w 2234242"/>
                  <a:gd name="connsiteY13" fmla="*/ 1414732 h 1587260"/>
                  <a:gd name="connsiteX14" fmla="*/ 1682151 w 2234242"/>
                  <a:gd name="connsiteY14" fmla="*/ 1492369 h 1587260"/>
                  <a:gd name="connsiteX15" fmla="*/ 1906438 w 2234242"/>
                  <a:gd name="connsiteY15" fmla="*/ 1526875 h 1587260"/>
                  <a:gd name="connsiteX16" fmla="*/ 2173857 w 2234242"/>
                  <a:gd name="connsiteY16" fmla="*/ 1561381 h 1587260"/>
                  <a:gd name="connsiteX17" fmla="*/ 2234242 w 2234242"/>
                  <a:gd name="connsiteY17" fmla="*/ 1587260 h 1587260"/>
                  <a:gd name="connsiteX18" fmla="*/ 0 w 2234242"/>
                  <a:gd name="connsiteY18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120770 w 2234242"/>
                  <a:gd name="connsiteY3" fmla="*/ 94890 h 1587260"/>
                  <a:gd name="connsiteX4" fmla="*/ 121623 w 2234242"/>
                  <a:gd name="connsiteY4" fmla="*/ 91098 h 1587260"/>
                  <a:gd name="connsiteX5" fmla="*/ 319177 w 2234242"/>
                  <a:gd name="connsiteY5" fmla="*/ 0 h 1587260"/>
                  <a:gd name="connsiteX6" fmla="*/ 500332 w 2234242"/>
                  <a:gd name="connsiteY6" fmla="*/ 51758 h 1587260"/>
                  <a:gd name="connsiteX7" fmla="*/ 621102 w 2234242"/>
                  <a:gd name="connsiteY7" fmla="*/ 172528 h 1587260"/>
                  <a:gd name="connsiteX8" fmla="*/ 715992 w 2234242"/>
                  <a:gd name="connsiteY8" fmla="*/ 405441 h 1587260"/>
                  <a:gd name="connsiteX9" fmla="*/ 854015 w 2234242"/>
                  <a:gd name="connsiteY9" fmla="*/ 767751 h 1587260"/>
                  <a:gd name="connsiteX10" fmla="*/ 940279 w 2234242"/>
                  <a:gd name="connsiteY10" fmla="*/ 931652 h 1587260"/>
                  <a:gd name="connsiteX11" fmla="*/ 1086928 w 2234242"/>
                  <a:gd name="connsiteY11" fmla="*/ 1147313 h 1587260"/>
                  <a:gd name="connsiteX12" fmla="*/ 1250830 w 2234242"/>
                  <a:gd name="connsiteY12" fmla="*/ 1302588 h 1587260"/>
                  <a:gd name="connsiteX13" fmla="*/ 1431985 w 2234242"/>
                  <a:gd name="connsiteY13" fmla="*/ 1414732 h 1587260"/>
                  <a:gd name="connsiteX14" fmla="*/ 1682151 w 2234242"/>
                  <a:gd name="connsiteY14" fmla="*/ 1492369 h 1587260"/>
                  <a:gd name="connsiteX15" fmla="*/ 1906438 w 2234242"/>
                  <a:gd name="connsiteY15" fmla="*/ 1526875 h 1587260"/>
                  <a:gd name="connsiteX16" fmla="*/ 2173857 w 2234242"/>
                  <a:gd name="connsiteY16" fmla="*/ 1561381 h 1587260"/>
                  <a:gd name="connsiteX17" fmla="*/ 2234242 w 2234242"/>
                  <a:gd name="connsiteY17" fmla="*/ 1587260 h 1587260"/>
                  <a:gd name="connsiteX18" fmla="*/ 0 w 2234242"/>
                  <a:gd name="connsiteY18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120770 w 2234242"/>
                  <a:gd name="connsiteY3" fmla="*/ 94890 h 1587260"/>
                  <a:gd name="connsiteX4" fmla="*/ 121623 w 2234242"/>
                  <a:gd name="connsiteY4" fmla="*/ 91098 h 1587260"/>
                  <a:gd name="connsiteX5" fmla="*/ 319177 w 2234242"/>
                  <a:gd name="connsiteY5" fmla="*/ 0 h 1587260"/>
                  <a:gd name="connsiteX6" fmla="*/ 500332 w 2234242"/>
                  <a:gd name="connsiteY6" fmla="*/ 51758 h 1587260"/>
                  <a:gd name="connsiteX7" fmla="*/ 621102 w 2234242"/>
                  <a:gd name="connsiteY7" fmla="*/ 172528 h 1587260"/>
                  <a:gd name="connsiteX8" fmla="*/ 715992 w 2234242"/>
                  <a:gd name="connsiteY8" fmla="*/ 405441 h 1587260"/>
                  <a:gd name="connsiteX9" fmla="*/ 854015 w 2234242"/>
                  <a:gd name="connsiteY9" fmla="*/ 767751 h 1587260"/>
                  <a:gd name="connsiteX10" fmla="*/ 940279 w 2234242"/>
                  <a:gd name="connsiteY10" fmla="*/ 931652 h 1587260"/>
                  <a:gd name="connsiteX11" fmla="*/ 1086928 w 2234242"/>
                  <a:gd name="connsiteY11" fmla="*/ 1147313 h 1587260"/>
                  <a:gd name="connsiteX12" fmla="*/ 1250830 w 2234242"/>
                  <a:gd name="connsiteY12" fmla="*/ 1302588 h 1587260"/>
                  <a:gd name="connsiteX13" fmla="*/ 1682151 w 2234242"/>
                  <a:gd name="connsiteY13" fmla="*/ 1492369 h 1587260"/>
                  <a:gd name="connsiteX14" fmla="*/ 1906438 w 2234242"/>
                  <a:gd name="connsiteY14" fmla="*/ 1526875 h 1587260"/>
                  <a:gd name="connsiteX15" fmla="*/ 2173857 w 2234242"/>
                  <a:gd name="connsiteY15" fmla="*/ 1561381 h 1587260"/>
                  <a:gd name="connsiteX16" fmla="*/ 2234242 w 2234242"/>
                  <a:gd name="connsiteY16" fmla="*/ 1587260 h 1587260"/>
                  <a:gd name="connsiteX17" fmla="*/ 0 w 2234242"/>
                  <a:gd name="connsiteY17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120770 w 2234242"/>
                  <a:gd name="connsiteY3" fmla="*/ 94890 h 1587260"/>
                  <a:gd name="connsiteX4" fmla="*/ 121623 w 2234242"/>
                  <a:gd name="connsiteY4" fmla="*/ 91098 h 1587260"/>
                  <a:gd name="connsiteX5" fmla="*/ 319177 w 2234242"/>
                  <a:gd name="connsiteY5" fmla="*/ 0 h 1587260"/>
                  <a:gd name="connsiteX6" fmla="*/ 500332 w 2234242"/>
                  <a:gd name="connsiteY6" fmla="*/ 51758 h 1587260"/>
                  <a:gd name="connsiteX7" fmla="*/ 621102 w 2234242"/>
                  <a:gd name="connsiteY7" fmla="*/ 172528 h 1587260"/>
                  <a:gd name="connsiteX8" fmla="*/ 715992 w 2234242"/>
                  <a:gd name="connsiteY8" fmla="*/ 405441 h 1587260"/>
                  <a:gd name="connsiteX9" fmla="*/ 854015 w 2234242"/>
                  <a:gd name="connsiteY9" fmla="*/ 767751 h 1587260"/>
                  <a:gd name="connsiteX10" fmla="*/ 940279 w 2234242"/>
                  <a:gd name="connsiteY10" fmla="*/ 931652 h 1587260"/>
                  <a:gd name="connsiteX11" fmla="*/ 1086928 w 2234242"/>
                  <a:gd name="connsiteY11" fmla="*/ 1147313 h 1587260"/>
                  <a:gd name="connsiteX12" fmla="*/ 1250830 w 2234242"/>
                  <a:gd name="connsiteY12" fmla="*/ 1302588 h 1587260"/>
                  <a:gd name="connsiteX13" fmla="*/ 1682151 w 2234242"/>
                  <a:gd name="connsiteY13" fmla="*/ 1492369 h 1587260"/>
                  <a:gd name="connsiteX14" fmla="*/ 1906438 w 2234242"/>
                  <a:gd name="connsiteY14" fmla="*/ 1526875 h 1587260"/>
                  <a:gd name="connsiteX15" fmla="*/ 2173857 w 2234242"/>
                  <a:gd name="connsiteY15" fmla="*/ 1561381 h 1587260"/>
                  <a:gd name="connsiteX16" fmla="*/ 2234242 w 2234242"/>
                  <a:gd name="connsiteY16" fmla="*/ 1587260 h 1587260"/>
                  <a:gd name="connsiteX17" fmla="*/ 0 w 2234242"/>
                  <a:gd name="connsiteY17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120770 w 2234242"/>
                  <a:gd name="connsiteY3" fmla="*/ 94890 h 1587260"/>
                  <a:gd name="connsiteX4" fmla="*/ 121623 w 2234242"/>
                  <a:gd name="connsiteY4" fmla="*/ 91098 h 1587260"/>
                  <a:gd name="connsiteX5" fmla="*/ 319177 w 2234242"/>
                  <a:gd name="connsiteY5" fmla="*/ 0 h 1587260"/>
                  <a:gd name="connsiteX6" fmla="*/ 500332 w 2234242"/>
                  <a:gd name="connsiteY6" fmla="*/ 51758 h 1587260"/>
                  <a:gd name="connsiteX7" fmla="*/ 621102 w 2234242"/>
                  <a:gd name="connsiteY7" fmla="*/ 172528 h 1587260"/>
                  <a:gd name="connsiteX8" fmla="*/ 715992 w 2234242"/>
                  <a:gd name="connsiteY8" fmla="*/ 405441 h 1587260"/>
                  <a:gd name="connsiteX9" fmla="*/ 854015 w 2234242"/>
                  <a:gd name="connsiteY9" fmla="*/ 767751 h 1587260"/>
                  <a:gd name="connsiteX10" fmla="*/ 940279 w 2234242"/>
                  <a:gd name="connsiteY10" fmla="*/ 931652 h 1587260"/>
                  <a:gd name="connsiteX11" fmla="*/ 1086928 w 2234242"/>
                  <a:gd name="connsiteY11" fmla="*/ 1147313 h 1587260"/>
                  <a:gd name="connsiteX12" fmla="*/ 1250830 w 2234242"/>
                  <a:gd name="connsiteY12" fmla="*/ 1302588 h 1587260"/>
                  <a:gd name="connsiteX13" fmla="*/ 1682151 w 2234242"/>
                  <a:gd name="connsiteY13" fmla="*/ 1492369 h 1587260"/>
                  <a:gd name="connsiteX14" fmla="*/ 1906438 w 2234242"/>
                  <a:gd name="connsiteY14" fmla="*/ 1526875 h 1587260"/>
                  <a:gd name="connsiteX15" fmla="*/ 2173857 w 2234242"/>
                  <a:gd name="connsiteY15" fmla="*/ 1561381 h 1587260"/>
                  <a:gd name="connsiteX16" fmla="*/ 2234242 w 2234242"/>
                  <a:gd name="connsiteY16" fmla="*/ 1587260 h 1587260"/>
                  <a:gd name="connsiteX17" fmla="*/ 0 w 2234242"/>
                  <a:gd name="connsiteY17" fmla="*/ 1587260 h 1587260"/>
                  <a:gd name="connsiteX0" fmla="*/ 18125 w 2252367"/>
                  <a:gd name="connsiteY0" fmla="*/ 1587260 h 1587260"/>
                  <a:gd name="connsiteX1" fmla="*/ 18125 w 2252367"/>
                  <a:gd name="connsiteY1" fmla="*/ 276045 h 1587260"/>
                  <a:gd name="connsiteX2" fmla="*/ 35378 w 2252367"/>
                  <a:gd name="connsiteY2" fmla="*/ 250166 h 1587260"/>
                  <a:gd name="connsiteX3" fmla="*/ 138895 w 2252367"/>
                  <a:gd name="connsiteY3" fmla="*/ 94890 h 1587260"/>
                  <a:gd name="connsiteX4" fmla="*/ 139748 w 2252367"/>
                  <a:gd name="connsiteY4" fmla="*/ 91098 h 1587260"/>
                  <a:gd name="connsiteX5" fmla="*/ 337302 w 2252367"/>
                  <a:gd name="connsiteY5" fmla="*/ 0 h 1587260"/>
                  <a:gd name="connsiteX6" fmla="*/ 518457 w 2252367"/>
                  <a:gd name="connsiteY6" fmla="*/ 51758 h 1587260"/>
                  <a:gd name="connsiteX7" fmla="*/ 639227 w 2252367"/>
                  <a:gd name="connsiteY7" fmla="*/ 172528 h 1587260"/>
                  <a:gd name="connsiteX8" fmla="*/ 734117 w 2252367"/>
                  <a:gd name="connsiteY8" fmla="*/ 405441 h 1587260"/>
                  <a:gd name="connsiteX9" fmla="*/ 872140 w 2252367"/>
                  <a:gd name="connsiteY9" fmla="*/ 767751 h 1587260"/>
                  <a:gd name="connsiteX10" fmla="*/ 958404 w 2252367"/>
                  <a:gd name="connsiteY10" fmla="*/ 931652 h 1587260"/>
                  <a:gd name="connsiteX11" fmla="*/ 1105053 w 2252367"/>
                  <a:gd name="connsiteY11" fmla="*/ 1147313 h 1587260"/>
                  <a:gd name="connsiteX12" fmla="*/ 1268955 w 2252367"/>
                  <a:gd name="connsiteY12" fmla="*/ 1302588 h 1587260"/>
                  <a:gd name="connsiteX13" fmla="*/ 1700276 w 2252367"/>
                  <a:gd name="connsiteY13" fmla="*/ 1492369 h 1587260"/>
                  <a:gd name="connsiteX14" fmla="*/ 1924563 w 2252367"/>
                  <a:gd name="connsiteY14" fmla="*/ 1526875 h 1587260"/>
                  <a:gd name="connsiteX15" fmla="*/ 2191982 w 2252367"/>
                  <a:gd name="connsiteY15" fmla="*/ 1561381 h 1587260"/>
                  <a:gd name="connsiteX16" fmla="*/ 2252367 w 2252367"/>
                  <a:gd name="connsiteY16" fmla="*/ 1587260 h 1587260"/>
                  <a:gd name="connsiteX17" fmla="*/ 18125 w 2252367"/>
                  <a:gd name="connsiteY17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120770 w 2234242"/>
                  <a:gd name="connsiteY3" fmla="*/ 94890 h 1587260"/>
                  <a:gd name="connsiteX4" fmla="*/ 319177 w 2234242"/>
                  <a:gd name="connsiteY4" fmla="*/ 0 h 1587260"/>
                  <a:gd name="connsiteX5" fmla="*/ 500332 w 2234242"/>
                  <a:gd name="connsiteY5" fmla="*/ 51758 h 1587260"/>
                  <a:gd name="connsiteX6" fmla="*/ 621102 w 2234242"/>
                  <a:gd name="connsiteY6" fmla="*/ 172528 h 1587260"/>
                  <a:gd name="connsiteX7" fmla="*/ 715992 w 2234242"/>
                  <a:gd name="connsiteY7" fmla="*/ 405441 h 1587260"/>
                  <a:gd name="connsiteX8" fmla="*/ 854015 w 2234242"/>
                  <a:gd name="connsiteY8" fmla="*/ 767751 h 1587260"/>
                  <a:gd name="connsiteX9" fmla="*/ 940279 w 2234242"/>
                  <a:gd name="connsiteY9" fmla="*/ 931652 h 1587260"/>
                  <a:gd name="connsiteX10" fmla="*/ 1086928 w 2234242"/>
                  <a:gd name="connsiteY10" fmla="*/ 1147313 h 1587260"/>
                  <a:gd name="connsiteX11" fmla="*/ 1250830 w 2234242"/>
                  <a:gd name="connsiteY11" fmla="*/ 1302588 h 1587260"/>
                  <a:gd name="connsiteX12" fmla="*/ 1682151 w 2234242"/>
                  <a:gd name="connsiteY12" fmla="*/ 1492369 h 1587260"/>
                  <a:gd name="connsiteX13" fmla="*/ 1906438 w 2234242"/>
                  <a:gd name="connsiteY13" fmla="*/ 1526875 h 1587260"/>
                  <a:gd name="connsiteX14" fmla="*/ 2173857 w 2234242"/>
                  <a:gd name="connsiteY14" fmla="*/ 1561381 h 1587260"/>
                  <a:gd name="connsiteX15" fmla="*/ 2234242 w 2234242"/>
                  <a:gd name="connsiteY15" fmla="*/ 1587260 h 1587260"/>
                  <a:gd name="connsiteX16" fmla="*/ 0 w 2234242"/>
                  <a:gd name="connsiteY16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120770 w 2234242"/>
                  <a:gd name="connsiteY3" fmla="*/ 94890 h 1587260"/>
                  <a:gd name="connsiteX4" fmla="*/ 319177 w 2234242"/>
                  <a:gd name="connsiteY4" fmla="*/ 0 h 1587260"/>
                  <a:gd name="connsiteX5" fmla="*/ 500332 w 2234242"/>
                  <a:gd name="connsiteY5" fmla="*/ 51758 h 1587260"/>
                  <a:gd name="connsiteX6" fmla="*/ 621102 w 2234242"/>
                  <a:gd name="connsiteY6" fmla="*/ 172528 h 1587260"/>
                  <a:gd name="connsiteX7" fmla="*/ 715992 w 2234242"/>
                  <a:gd name="connsiteY7" fmla="*/ 405441 h 1587260"/>
                  <a:gd name="connsiteX8" fmla="*/ 854015 w 2234242"/>
                  <a:gd name="connsiteY8" fmla="*/ 767751 h 1587260"/>
                  <a:gd name="connsiteX9" fmla="*/ 940279 w 2234242"/>
                  <a:gd name="connsiteY9" fmla="*/ 931652 h 1587260"/>
                  <a:gd name="connsiteX10" fmla="*/ 1086928 w 2234242"/>
                  <a:gd name="connsiteY10" fmla="*/ 1147313 h 1587260"/>
                  <a:gd name="connsiteX11" fmla="*/ 1250830 w 2234242"/>
                  <a:gd name="connsiteY11" fmla="*/ 1302588 h 1587260"/>
                  <a:gd name="connsiteX12" fmla="*/ 1682151 w 2234242"/>
                  <a:gd name="connsiteY12" fmla="*/ 1492369 h 1587260"/>
                  <a:gd name="connsiteX13" fmla="*/ 1906438 w 2234242"/>
                  <a:gd name="connsiteY13" fmla="*/ 1526875 h 1587260"/>
                  <a:gd name="connsiteX14" fmla="*/ 2173857 w 2234242"/>
                  <a:gd name="connsiteY14" fmla="*/ 1561381 h 1587260"/>
                  <a:gd name="connsiteX15" fmla="*/ 2234242 w 2234242"/>
                  <a:gd name="connsiteY15" fmla="*/ 1587260 h 1587260"/>
                  <a:gd name="connsiteX16" fmla="*/ 0 w 2234242"/>
                  <a:gd name="connsiteY16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120770 w 2234242"/>
                  <a:gd name="connsiteY3" fmla="*/ 94890 h 1587260"/>
                  <a:gd name="connsiteX4" fmla="*/ 319177 w 2234242"/>
                  <a:gd name="connsiteY4" fmla="*/ 0 h 1587260"/>
                  <a:gd name="connsiteX5" fmla="*/ 500332 w 2234242"/>
                  <a:gd name="connsiteY5" fmla="*/ 51758 h 1587260"/>
                  <a:gd name="connsiteX6" fmla="*/ 621102 w 2234242"/>
                  <a:gd name="connsiteY6" fmla="*/ 172528 h 1587260"/>
                  <a:gd name="connsiteX7" fmla="*/ 715992 w 2234242"/>
                  <a:gd name="connsiteY7" fmla="*/ 405441 h 1587260"/>
                  <a:gd name="connsiteX8" fmla="*/ 854015 w 2234242"/>
                  <a:gd name="connsiteY8" fmla="*/ 767751 h 1587260"/>
                  <a:gd name="connsiteX9" fmla="*/ 940279 w 2234242"/>
                  <a:gd name="connsiteY9" fmla="*/ 931652 h 1587260"/>
                  <a:gd name="connsiteX10" fmla="*/ 1086928 w 2234242"/>
                  <a:gd name="connsiteY10" fmla="*/ 1147313 h 1587260"/>
                  <a:gd name="connsiteX11" fmla="*/ 1250830 w 2234242"/>
                  <a:gd name="connsiteY11" fmla="*/ 1302588 h 1587260"/>
                  <a:gd name="connsiteX12" fmla="*/ 1682151 w 2234242"/>
                  <a:gd name="connsiteY12" fmla="*/ 1492369 h 1587260"/>
                  <a:gd name="connsiteX13" fmla="*/ 1906438 w 2234242"/>
                  <a:gd name="connsiteY13" fmla="*/ 1526875 h 1587260"/>
                  <a:gd name="connsiteX14" fmla="*/ 2173857 w 2234242"/>
                  <a:gd name="connsiteY14" fmla="*/ 1561381 h 1587260"/>
                  <a:gd name="connsiteX15" fmla="*/ 2234242 w 2234242"/>
                  <a:gd name="connsiteY15" fmla="*/ 1587260 h 1587260"/>
                  <a:gd name="connsiteX16" fmla="*/ 0 w 2234242"/>
                  <a:gd name="connsiteY16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120770 w 2234242"/>
                  <a:gd name="connsiteY3" fmla="*/ 94890 h 1587260"/>
                  <a:gd name="connsiteX4" fmla="*/ 319177 w 2234242"/>
                  <a:gd name="connsiteY4" fmla="*/ 0 h 1587260"/>
                  <a:gd name="connsiteX5" fmla="*/ 500332 w 2234242"/>
                  <a:gd name="connsiteY5" fmla="*/ 51758 h 1587260"/>
                  <a:gd name="connsiteX6" fmla="*/ 621102 w 2234242"/>
                  <a:gd name="connsiteY6" fmla="*/ 172528 h 1587260"/>
                  <a:gd name="connsiteX7" fmla="*/ 715992 w 2234242"/>
                  <a:gd name="connsiteY7" fmla="*/ 405441 h 1587260"/>
                  <a:gd name="connsiteX8" fmla="*/ 854015 w 2234242"/>
                  <a:gd name="connsiteY8" fmla="*/ 767751 h 1587260"/>
                  <a:gd name="connsiteX9" fmla="*/ 940279 w 2234242"/>
                  <a:gd name="connsiteY9" fmla="*/ 931652 h 1587260"/>
                  <a:gd name="connsiteX10" fmla="*/ 1086928 w 2234242"/>
                  <a:gd name="connsiteY10" fmla="*/ 1147313 h 1587260"/>
                  <a:gd name="connsiteX11" fmla="*/ 1250830 w 2234242"/>
                  <a:gd name="connsiteY11" fmla="*/ 1302588 h 1587260"/>
                  <a:gd name="connsiteX12" fmla="*/ 1682151 w 2234242"/>
                  <a:gd name="connsiteY12" fmla="*/ 1492369 h 1587260"/>
                  <a:gd name="connsiteX13" fmla="*/ 1906438 w 2234242"/>
                  <a:gd name="connsiteY13" fmla="*/ 1526875 h 1587260"/>
                  <a:gd name="connsiteX14" fmla="*/ 2173857 w 2234242"/>
                  <a:gd name="connsiteY14" fmla="*/ 1561381 h 1587260"/>
                  <a:gd name="connsiteX15" fmla="*/ 2234242 w 2234242"/>
                  <a:gd name="connsiteY15" fmla="*/ 1587260 h 1587260"/>
                  <a:gd name="connsiteX16" fmla="*/ 0 w 2234242"/>
                  <a:gd name="connsiteY16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7253 w 2234242"/>
                  <a:gd name="connsiteY2" fmla="*/ 250166 h 1587260"/>
                  <a:gd name="connsiteX3" fmla="*/ 120770 w 2234242"/>
                  <a:gd name="connsiteY3" fmla="*/ 94890 h 1587260"/>
                  <a:gd name="connsiteX4" fmla="*/ 319177 w 2234242"/>
                  <a:gd name="connsiteY4" fmla="*/ 0 h 1587260"/>
                  <a:gd name="connsiteX5" fmla="*/ 500332 w 2234242"/>
                  <a:gd name="connsiteY5" fmla="*/ 51758 h 1587260"/>
                  <a:gd name="connsiteX6" fmla="*/ 621102 w 2234242"/>
                  <a:gd name="connsiteY6" fmla="*/ 172528 h 1587260"/>
                  <a:gd name="connsiteX7" fmla="*/ 715992 w 2234242"/>
                  <a:gd name="connsiteY7" fmla="*/ 405441 h 1587260"/>
                  <a:gd name="connsiteX8" fmla="*/ 854015 w 2234242"/>
                  <a:gd name="connsiteY8" fmla="*/ 767751 h 1587260"/>
                  <a:gd name="connsiteX9" fmla="*/ 940279 w 2234242"/>
                  <a:gd name="connsiteY9" fmla="*/ 931652 h 1587260"/>
                  <a:gd name="connsiteX10" fmla="*/ 1086928 w 2234242"/>
                  <a:gd name="connsiteY10" fmla="*/ 1147313 h 1587260"/>
                  <a:gd name="connsiteX11" fmla="*/ 1250830 w 2234242"/>
                  <a:gd name="connsiteY11" fmla="*/ 1302588 h 1587260"/>
                  <a:gd name="connsiteX12" fmla="*/ 1682151 w 2234242"/>
                  <a:gd name="connsiteY12" fmla="*/ 1492369 h 1587260"/>
                  <a:gd name="connsiteX13" fmla="*/ 1906438 w 2234242"/>
                  <a:gd name="connsiteY13" fmla="*/ 1526875 h 1587260"/>
                  <a:gd name="connsiteX14" fmla="*/ 2173857 w 2234242"/>
                  <a:gd name="connsiteY14" fmla="*/ 1561381 h 1587260"/>
                  <a:gd name="connsiteX15" fmla="*/ 2234242 w 2234242"/>
                  <a:gd name="connsiteY15" fmla="*/ 1587260 h 1587260"/>
                  <a:gd name="connsiteX16" fmla="*/ 0 w 2234242"/>
                  <a:gd name="connsiteY16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20770 w 2234242"/>
                  <a:gd name="connsiteY2" fmla="*/ 94890 h 1587260"/>
                  <a:gd name="connsiteX3" fmla="*/ 319177 w 2234242"/>
                  <a:gd name="connsiteY3" fmla="*/ 0 h 1587260"/>
                  <a:gd name="connsiteX4" fmla="*/ 500332 w 2234242"/>
                  <a:gd name="connsiteY4" fmla="*/ 51758 h 1587260"/>
                  <a:gd name="connsiteX5" fmla="*/ 621102 w 2234242"/>
                  <a:gd name="connsiteY5" fmla="*/ 172528 h 1587260"/>
                  <a:gd name="connsiteX6" fmla="*/ 715992 w 2234242"/>
                  <a:gd name="connsiteY6" fmla="*/ 405441 h 1587260"/>
                  <a:gd name="connsiteX7" fmla="*/ 854015 w 2234242"/>
                  <a:gd name="connsiteY7" fmla="*/ 767751 h 1587260"/>
                  <a:gd name="connsiteX8" fmla="*/ 940279 w 2234242"/>
                  <a:gd name="connsiteY8" fmla="*/ 931652 h 1587260"/>
                  <a:gd name="connsiteX9" fmla="*/ 1086928 w 2234242"/>
                  <a:gd name="connsiteY9" fmla="*/ 1147313 h 1587260"/>
                  <a:gd name="connsiteX10" fmla="*/ 1250830 w 2234242"/>
                  <a:gd name="connsiteY10" fmla="*/ 1302588 h 1587260"/>
                  <a:gd name="connsiteX11" fmla="*/ 1682151 w 2234242"/>
                  <a:gd name="connsiteY11" fmla="*/ 1492369 h 1587260"/>
                  <a:gd name="connsiteX12" fmla="*/ 1906438 w 2234242"/>
                  <a:gd name="connsiteY12" fmla="*/ 1526875 h 1587260"/>
                  <a:gd name="connsiteX13" fmla="*/ 2173857 w 2234242"/>
                  <a:gd name="connsiteY13" fmla="*/ 1561381 h 1587260"/>
                  <a:gd name="connsiteX14" fmla="*/ 2234242 w 2234242"/>
                  <a:gd name="connsiteY14" fmla="*/ 1587260 h 1587260"/>
                  <a:gd name="connsiteX15" fmla="*/ 0 w 2234242"/>
                  <a:gd name="connsiteY15" fmla="*/ 1587260 h 1587260"/>
                  <a:gd name="connsiteX0" fmla="*/ 23866 w 2258108"/>
                  <a:gd name="connsiteY0" fmla="*/ 1587260 h 1587260"/>
                  <a:gd name="connsiteX1" fmla="*/ 23866 w 2258108"/>
                  <a:gd name="connsiteY1" fmla="*/ 276045 h 1587260"/>
                  <a:gd name="connsiteX2" fmla="*/ 144636 w 2258108"/>
                  <a:gd name="connsiteY2" fmla="*/ 94890 h 1587260"/>
                  <a:gd name="connsiteX3" fmla="*/ 343043 w 2258108"/>
                  <a:gd name="connsiteY3" fmla="*/ 0 h 1587260"/>
                  <a:gd name="connsiteX4" fmla="*/ 524198 w 2258108"/>
                  <a:gd name="connsiteY4" fmla="*/ 51758 h 1587260"/>
                  <a:gd name="connsiteX5" fmla="*/ 644968 w 2258108"/>
                  <a:gd name="connsiteY5" fmla="*/ 172528 h 1587260"/>
                  <a:gd name="connsiteX6" fmla="*/ 739858 w 2258108"/>
                  <a:gd name="connsiteY6" fmla="*/ 405441 h 1587260"/>
                  <a:gd name="connsiteX7" fmla="*/ 877881 w 2258108"/>
                  <a:gd name="connsiteY7" fmla="*/ 767751 h 1587260"/>
                  <a:gd name="connsiteX8" fmla="*/ 964145 w 2258108"/>
                  <a:gd name="connsiteY8" fmla="*/ 931652 h 1587260"/>
                  <a:gd name="connsiteX9" fmla="*/ 1110794 w 2258108"/>
                  <a:gd name="connsiteY9" fmla="*/ 1147313 h 1587260"/>
                  <a:gd name="connsiteX10" fmla="*/ 1274696 w 2258108"/>
                  <a:gd name="connsiteY10" fmla="*/ 1302588 h 1587260"/>
                  <a:gd name="connsiteX11" fmla="*/ 1706017 w 2258108"/>
                  <a:gd name="connsiteY11" fmla="*/ 1492369 h 1587260"/>
                  <a:gd name="connsiteX12" fmla="*/ 1930304 w 2258108"/>
                  <a:gd name="connsiteY12" fmla="*/ 1526875 h 1587260"/>
                  <a:gd name="connsiteX13" fmla="*/ 2197723 w 2258108"/>
                  <a:gd name="connsiteY13" fmla="*/ 1561381 h 1587260"/>
                  <a:gd name="connsiteX14" fmla="*/ 2258108 w 2258108"/>
                  <a:gd name="connsiteY14" fmla="*/ 1587260 h 1587260"/>
                  <a:gd name="connsiteX15" fmla="*/ 23866 w 2258108"/>
                  <a:gd name="connsiteY15" fmla="*/ 1587260 h 1587260"/>
                  <a:gd name="connsiteX0" fmla="*/ 23866 w 2258108"/>
                  <a:gd name="connsiteY0" fmla="*/ 1587260 h 1587260"/>
                  <a:gd name="connsiteX1" fmla="*/ 23866 w 2258108"/>
                  <a:gd name="connsiteY1" fmla="*/ 276045 h 1587260"/>
                  <a:gd name="connsiteX2" fmla="*/ 144636 w 2258108"/>
                  <a:gd name="connsiteY2" fmla="*/ 94890 h 1587260"/>
                  <a:gd name="connsiteX3" fmla="*/ 343043 w 2258108"/>
                  <a:gd name="connsiteY3" fmla="*/ 0 h 1587260"/>
                  <a:gd name="connsiteX4" fmla="*/ 524198 w 2258108"/>
                  <a:gd name="connsiteY4" fmla="*/ 51758 h 1587260"/>
                  <a:gd name="connsiteX5" fmla="*/ 644968 w 2258108"/>
                  <a:gd name="connsiteY5" fmla="*/ 172528 h 1587260"/>
                  <a:gd name="connsiteX6" fmla="*/ 739858 w 2258108"/>
                  <a:gd name="connsiteY6" fmla="*/ 405441 h 1587260"/>
                  <a:gd name="connsiteX7" fmla="*/ 877881 w 2258108"/>
                  <a:gd name="connsiteY7" fmla="*/ 767751 h 1587260"/>
                  <a:gd name="connsiteX8" fmla="*/ 964145 w 2258108"/>
                  <a:gd name="connsiteY8" fmla="*/ 931652 h 1587260"/>
                  <a:gd name="connsiteX9" fmla="*/ 1110794 w 2258108"/>
                  <a:gd name="connsiteY9" fmla="*/ 1147313 h 1587260"/>
                  <a:gd name="connsiteX10" fmla="*/ 1274696 w 2258108"/>
                  <a:gd name="connsiteY10" fmla="*/ 1302588 h 1587260"/>
                  <a:gd name="connsiteX11" fmla="*/ 1706017 w 2258108"/>
                  <a:gd name="connsiteY11" fmla="*/ 1492369 h 1587260"/>
                  <a:gd name="connsiteX12" fmla="*/ 1930304 w 2258108"/>
                  <a:gd name="connsiteY12" fmla="*/ 1526875 h 1587260"/>
                  <a:gd name="connsiteX13" fmla="*/ 2197723 w 2258108"/>
                  <a:gd name="connsiteY13" fmla="*/ 1561381 h 1587260"/>
                  <a:gd name="connsiteX14" fmla="*/ 2258108 w 2258108"/>
                  <a:gd name="connsiteY14" fmla="*/ 1587260 h 1587260"/>
                  <a:gd name="connsiteX15" fmla="*/ 23866 w 2258108"/>
                  <a:gd name="connsiteY15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20770 w 2234242"/>
                  <a:gd name="connsiteY2" fmla="*/ 94890 h 1587260"/>
                  <a:gd name="connsiteX3" fmla="*/ 319177 w 2234242"/>
                  <a:gd name="connsiteY3" fmla="*/ 0 h 1587260"/>
                  <a:gd name="connsiteX4" fmla="*/ 500332 w 2234242"/>
                  <a:gd name="connsiteY4" fmla="*/ 51758 h 1587260"/>
                  <a:gd name="connsiteX5" fmla="*/ 621102 w 2234242"/>
                  <a:gd name="connsiteY5" fmla="*/ 172528 h 1587260"/>
                  <a:gd name="connsiteX6" fmla="*/ 715992 w 2234242"/>
                  <a:gd name="connsiteY6" fmla="*/ 405441 h 1587260"/>
                  <a:gd name="connsiteX7" fmla="*/ 854015 w 2234242"/>
                  <a:gd name="connsiteY7" fmla="*/ 767751 h 1587260"/>
                  <a:gd name="connsiteX8" fmla="*/ 940279 w 2234242"/>
                  <a:gd name="connsiteY8" fmla="*/ 931652 h 1587260"/>
                  <a:gd name="connsiteX9" fmla="*/ 1086928 w 2234242"/>
                  <a:gd name="connsiteY9" fmla="*/ 1147313 h 1587260"/>
                  <a:gd name="connsiteX10" fmla="*/ 1250830 w 2234242"/>
                  <a:gd name="connsiteY10" fmla="*/ 1302588 h 1587260"/>
                  <a:gd name="connsiteX11" fmla="*/ 1682151 w 2234242"/>
                  <a:gd name="connsiteY11" fmla="*/ 1492369 h 1587260"/>
                  <a:gd name="connsiteX12" fmla="*/ 1906438 w 2234242"/>
                  <a:gd name="connsiteY12" fmla="*/ 1526875 h 1587260"/>
                  <a:gd name="connsiteX13" fmla="*/ 2173857 w 2234242"/>
                  <a:gd name="connsiteY13" fmla="*/ 1561381 h 1587260"/>
                  <a:gd name="connsiteX14" fmla="*/ 2234242 w 2234242"/>
                  <a:gd name="connsiteY14" fmla="*/ 1587260 h 1587260"/>
                  <a:gd name="connsiteX15" fmla="*/ 0 w 2234242"/>
                  <a:gd name="connsiteY15" fmla="*/ 1587260 h 1587260"/>
                  <a:gd name="connsiteX0" fmla="*/ 0 w 2234242"/>
                  <a:gd name="connsiteY0" fmla="*/ 1587260 h 1587260"/>
                  <a:gd name="connsiteX1" fmla="*/ 0 w 2234242"/>
                  <a:gd name="connsiteY1" fmla="*/ 276045 h 1587260"/>
                  <a:gd name="connsiteX2" fmla="*/ 120770 w 2234242"/>
                  <a:gd name="connsiteY2" fmla="*/ 94890 h 1587260"/>
                  <a:gd name="connsiteX3" fmla="*/ 319177 w 2234242"/>
                  <a:gd name="connsiteY3" fmla="*/ 0 h 1587260"/>
                  <a:gd name="connsiteX4" fmla="*/ 500332 w 2234242"/>
                  <a:gd name="connsiteY4" fmla="*/ 51758 h 1587260"/>
                  <a:gd name="connsiteX5" fmla="*/ 621102 w 2234242"/>
                  <a:gd name="connsiteY5" fmla="*/ 172528 h 1587260"/>
                  <a:gd name="connsiteX6" fmla="*/ 715992 w 2234242"/>
                  <a:gd name="connsiteY6" fmla="*/ 405441 h 1587260"/>
                  <a:gd name="connsiteX7" fmla="*/ 854015 w 2234242"/>
                  <a:gd name="connsiteY7" fmla="*/ 767751 h 1587260"/>
                  <a:gd name="connsiteX8" fmla="*/ 940279 w 2234242"/>
                  <a:gd name="connsiteY8" fmla="*/ 931652 h 1587260"/>
                  <a:gd name="connsiteX9" fmla="*/ 1086928 w 2234242"/>
                  <a:gd name="connsiteY9" fmla="*/ 1147313 h 1587260"/>
                  <a:gd name="connsiteX10" fmla="*/ 1250830 w 2234242"/>
                  <a:gd name="connsiteY10" fmla="*/ 1302588 h 1587260"/>
                  <a:gd name="connsiteX11" fmla="*/ 1682151 w 2234242"/>
                  <a:gd name="connsiteY11" fmla="*/ 1492369 h 1587260"/>
                  <a:gd name="connsiteX12" fmla="*/ 1906438 w 2234242"/>
                  <a:gd name="connsiteY12" fmla="*/ 1526875 h 1587260"/>
                  <a:gd name="connsiteX13" fmla="*/ 2173857 w 2234242"/>
                  <a:gd name="connsiteY13" fmla="*/ 1561381 h 1587260"/>
                  <a:gd name="connsiteX14" fmla="*/ 2234242 w 2234242"/>
                  <a:gd name="connsiteY14" fmla="*/ 1587260 h 1587260"/>
                  <a:gd name="connsiteX15" fmla="*/ 0 w 2234242"/>
                  <a:gd name="connsiteY15" fmla="*/ 1587260 h 1587260"/>
                  <a:gd name="connsiteX0" fmla="*/ 0 w 2234242"/>
                  <a:gd name="connsiteY0" fmla="*/ 1589223 h 1589223"/>
                  <a:gd name="connsiteX1" fmla="*/ 0 w 2234242"/>
                  <a:gd name="connsiteY1" fmla="*/ 278008 h 1589223"/>
                  <a:gd name="connsiteX2" fmla="*/ 120770 w 2234242"/>
                  <a:gd name="connsiteY2" fmla="*/ 96853 h 1589223"/>
                  <a:gd name="connsiteX3" fmla="*/ 319177 w 2234242"/>
                  <a:gd name="connsiteY3" fmla="*/ 1963 h 1589223"/>
                  <a:gd name="connsiteX4" fmla="*/ 500332 w 2234242"/>
                  <a:gd name="connsiteY4" fmla="*/ 53721 h 1589223"/>
                  <a:gd name="connsiteX5" fmla="*/ 621102 w 2234242"/>
                  <a:gd name="connsiteY5" fmla="*/ 174491 h 1589223"/>
                  <a:gd name="connsiteX6" fmla="*/ 715992 w 2234242"/>
                  <a:gd name="connsiteY6" fmla="*/ 407404 h 1589223"/>
                  <a:gd name="connsiteX7" fmla="*/ 854015 w 2234242"/>
                  <a:gd name="connsiteY7" fmla="*/ 769714 h 1589223"/>
                  <a:gd name="connsiteX8" fmla="*/ 940279 w 2234242"/>
                  <a:gd name="connsiteY8" fmla="*/ 933615 h 1589223"/>
                  <a:gd name="connsiteX9" fmla="*/ 1086928 w 2234242"/>
                  <a:gd name="connsiteY9" fmla="*/ 1149276 h 1589223"/>
                  <a:gd name="connsiteX10" fmla="*/ 1250830 w 2234242"/>
                  <a:gd name="connsiteY10" fmla="*/ 1304551 h 1589223"/>
                  <a:gd name="connsiteX11" fmla="*/ 1682151 w 2234242"/>
                  <a:gd name="connsiteY11" fmla="*/ 1494332 h 1589223"/>
                  <a:gd name="connsiteX12" fmla="*/ 1906438 w 2234242"/>
                  <a:gd name="connsiteY12" fmla="*/ 1528838 h 1589223"/>
                  <a:gd name="connsiteX13" fmla="*/ 2173857 w 2234242"/>
                  <a:gd name="connsiteY13" fmla="*/ 1563344 h 1589223"/>
                  <a:gd name="connsiteX14" fmla="*/ 2234242 w 2234242"/>
                  <a:gd name="connsiteY14" fmla="*/ 1589223 h 1589223"/>
                  <a:gd name="connsiteX15" fmla="*/ 0 w 2234242"/>
                  <a:gd name="connsiteY15" fmla="*/ 1589223 h 1589223"/>
                  <a:gd name="connsiteX0" fmla="*/ 0 w 2234242"/>
                  <a:gd name="connsiteY0" fmla="*/ 1589223 h 1589223"/>
                  <a:gd name="connsiteX1" fmla="*/ 0 w 2234242"/>
                  <a:gd name="connsiteY1" fmla="*/ 278008 h 1589223"/>
                  <a:gd name="connsiteX2" fmla="*/ 120770 w 2234242"/>
                  <a:gd name="connsiteY2" fmla="*/ 96853 h 1589223"/>
                  <a:gd name="connsiteX3" fmla="*/ 319177 w 2234242"/>
                  <a:gd name="connsiteY3" fmla="*/ 1963 h 1589223"/>
                  <a:gd name="connsiteX4" fmla="*/ 500332 w 2234242"/>
                  <a:gd name="connsiteY4" fmla="*/ 53721 h 1589223"/>
                  <a:gd name="connsiteX5" fmla="*/ 621102 w 2234242"/>
                  <a:gd name="connsiteY5" fmla="*/ 174491 h 1589223"/>
                  <a:gd name="connsiteX6" fmla="*/ 715992 w 2234242"/>
                  <a:gd name="connsiteY6" fmla="*/ 407404 h 1589223"/>
                  <a:gd name="connsiteX7" fmla="*/ 854015 w 2234242"/>
                  <a:gd name="connsiteY7" fmla="*/ 769714 h 1589223"/>
                  <a:gd name="connsiteX8" fmla="*/ 940279 w 2234242"/>
                  <a:gd name="connsiteY8" fmla="*/ 933615 h 1589223"/>
                  <a:gd name="connsiteX9" fmla="*/ 1086928 w 2234242"/>
                  <a:gd name="connsiteY9" fmla="*/ 1149276 h 1589223"/>
                  <a:gd name="connsiteX10" fmla="*/ 1250830 w 2234242"/>
                  <a:gd name="connsiteY10" fmla="*/ 1304551 h 1589223"/>
                  <a:gd name="connsiteX11" fmla="*/ 1682151 w 2234242"/>
                  <a:gd name="connsiteY11" fmla="*/ 1494332 h 1589223"/>
                  <a:gd name="connsiteX12" fmla="*/ 1906438 w 2234242"/>
                  <a:gd name="connsiteY12" fmla="*/ 1528838 h 1589223"/>
                  <a:gd name="connsiteX13" fmla="*/ 2173857 w 2234242"/>
                  <a:gd name="connsiteY13" fmla="*/ 1563344 h 1589223"/>
                  <a:gd name="connsiteX14" fmla="*/ 2234242 w 2234242"/>
                  <a:gd name="connsiteY14" fmla="*/ 1589223 h 1589223"/>
                  <a:gd name="connsiteX15" fmla="*/ 0 w 2234242"/>
                  <a:gd name="connsiteY15" fmla="*/ 1589223 h 1589223"/>
                  <a:gd name="connsiteX0" fmla="*/ 0 w 2234242"/>
                  <a:gd name="connsiteY0" fmla="*/ 1589223 h 1589223"/>
                  <a:gd name="connsiteX1" fmla="*/ 0 w 2234242"/>
                  <a:gd name="connsiteY1" fmla="*/ 278008 h 1589223"/>
                  <a:gd name="connsiteX2" fmla="*/ 120770 w 2234242"/>
                  <a:gd name="connsiteY2" fmla="*/ 96853 h 1589223"/>
                  <a:gd name="connsiteX3" fmla="*/ 319177 w 2234242"/>
                  <a:gd name="connsiteY3" fmla="*/ 1963 h 1589223"/>
                  <a:gd name="connsiteX4" fmla="*/ 500332 w 2234242"/>
                  <a:gd name="connsiteY4" fmla="*/ 53721 h 1589223"/>
                  <a:gd name="connsiteX5" fmla="*/ 621102 w 2234242"/>
                  <a:gd name="connsiteY5" fmla="*/ 174491 h 1589223"/>
                  <a:gd name="connsiteX6" fmla="*/ 715992 w 2234242"/>
                  <a:gd name="connsiteY6" fmla="*/ 407404 h 1589223"/>
                  <a:gd name="connsiteX7" fmla="*/ 854015 w 2234242"/>
                  <a:gd name="connsiteY7" fmla="*/ 769714 h 1589223"/>
                  <a:gd name="connsiteX8" fmla="*/ 940279 w 2234242"/>
                  <a:gd name="connsiteY8" fmla="*/ 933615 h 1589223"/>
                  <a:gd name="connsiteX9" fmla="*/ 1086928 w 2234242"/>
                  <a:gd name="connsiteY9" fmla="*/ 1149276 h 1589223"/>
                  <a:gd name="connsiteX10" fmla="*/ 1250830 w 2234242"/>
                  <a:gd name="connsiteY10" fmla="*/ 1304551 h 1589223"/>
                  <a:gd name="connsiteX11" fmla="*/ 1682151 w 2234242"/>
                  <a:gd name="connsiteY11" fmla="*/ 1494332 h 1589223"/>
                  <a:gd name="connsiteX12" fmla="*/ 1906438 w 2234242"/>
                  <a:gd name="connsiteY12" fmla="*/ 1528838 h 1589223"/>
                  <a:gd name="connsiteX13" fmla="*/ 2173857 w 2234242"/>
                  <a:gd name="connsiteY13" fmla="*/ 1563344 h 1589223"/>
                  <a:gd name="connsiteX14" fmla="*/ 2234242 w 2234242"/>
                  <a:gd name="connsiteY14" fmla="*/ 1589223 h 1589223"/>
                  <a:gd name="connsiteX15" fmla="*/ 0 w 2234242"/>
                  <a:gd name="connsiteY15" fmla="*/ 1589223 h 1589223"/>
                  <a:gd name="connsiteX0" fmla="*/ 0 w 2234242"/>
                  <a:gd name="connsiteY0" fmla="*/ 1589223 h 1589223"/>
                  <a:gd name="connsiteX1" fmla="*/ 0 w 2234242"/>
                  <a:gd name="connsiteY1" fmla="*/ 278008 h 1589223"/>
                  <a:gd name="connsiteX2" fmla="*/ 120770 w 2234242"/>
                  <a:gd name="connsiteY2" fmla="*/ 96853 h 1589223"/>
                  <a:gd name="connsiteX3" fmla="*/ 319177 w 2234242"/>
                  <a:gd name="connsiteY3" fmla="*/ 1963 h 1589223"/>
                  <a:gd name="connsiteX4" fmla="*/ 500332 w 2234242"/>
                  <a:gd name="connsiteY4" fmla="*/ 53721 h 1589223"/>
                  <a:gd name="connsiteX5" fmla="*/ 621102 w 2234242"/>
                  <a:gd name="connsiteY5" fmla="*/ 174491 h 1589223"/>
                  <a:gd name="connsiteX6" fmla="*/ 715992 w 2234242"/>
                  <a:gd name="connsiteY6" fmla="*/ 407404 h 1589223"/>
                  <a:gd name="connsiteX7" fmla="*/ 854015 w 2234242"/>
                  <a:gd name="connsiteY7" fmla="*/ 769714 h 1589223"/>
                  <a:gd name="connsiteX8" fmla="*/ 940279 w 2234242"/>
                  <a:gd name="connsiteY8" fmla="*/ 933615 h 1589223"/>
                  <a:gd name="connsiteX9" fmla="*/ 1086928 w 2234242"/>
                  <a:gd name="connsiteY9" fmla="*/ 1149276 h 1589223"/>
                  <a:gd name="connsiteX10" fmla="*/ 1250830 w 2234242"/>
                  <a:gd name="connsiteY10" fmla="*/ 1304551 h 1589223"/>
                  <a:gd name="connsiteX11" fmla="*/ 1682151 w 2234242"/>
                  <a:gd name="connsiteY11" fmla="*/ 1494332 h 1589223"/>
                  <a:gd name="connsiteX12" fmla="*/ 1906438 w 2234242"/>
                  <a:gd name="connsiteY12" fmla="*/ 1528838 h 1589223"/>
                  <a:gd name="connsiteX13" fmla="*/ 2173857 w 2234242"/>
                  <a:gd name="connsiteY13" fmla="*/ 1563344 h 1589223"/>
                  <a:gd name="connsiteX14" fmla="*/ 2234242 w 2234242"/>
                  <a:gd name="connsiteY14" fmla="*/ 1589223 h 1589223"/>
                  <a:gd name="connsiteX15" fmla="*/ 0 w 2234242"/>
                  <a:gd name="connsiteY15" fmla="*/ 1589223 h 1589223"/>
                  <a:gd name="connsiteX0" fmla="*/ 0 w 2234242"/>
                  <a:gd name="connsiteY0" fmla="*/ 1589223 h 1589223"/>
                  <a:gd name="connsiteX1" fmla="*/ 0 w 2234242"/>
                  <a:gd name="connsiteY1" fmla="*/ 278008 h 1589223"/>
                  <a:gd name="connsiteX2" fmla="*/ 120770 w 2234242"/>
                  <a:gd name="connsiteY2" fmla="*/ 96853 h 1589223"/>
                  <a:gd name="connsiteX3" fmla="*/ 319177 w 2234242"/>
                  <a:gd name="connsiteY3" fmla="*/ 1963 h 1589223"/>
                  <a:gd name="connsiteX4" fmla="*/ 500332 w 2234242"/>
                  <a:gd name="connsiteY4" fmla="*/ 53721 h 1589223"/>
                  <a:gd name="connsiteX5" fmla="*/ 621102 w 2234242"/>
                  <a:gd name="connsiteY5" fmla="*/ 174491 h 1589223"/>
                  <a:gd name="connsiteX6" fmla="*/ 715992 w 2234242"/>
                  <a:gd name="connsiteY6" fmla="*/ 407404 h 1589223"/>
                  <a:gd name="connsiteX7" fmla="*/ 854015 w 2234242"/>
                  <a:gd name="connsiteY7" fmla="*/ 769714 h 1589223"/>
                  <a:gd name="connsiteX8" fmla="*/ 940279 w 2234242"/>
                  <a:gd name="connsiteY8" fmla="*/ 933615 h 1589223"/>
                  <a:gd name="connsiteX9" fmla="*/ 1086928 w 2234242"/>
                  <a:gd name="connsiteY9" fmla="*/ 1149276 h 1589223"/>
                  <a:gd name="connsiteX10" fmla="*/ 1250830 w 2234242"/>
                  <a:gd name="connsiteY10" fmla="*/ 1304551 h 1589223"/>
                  <a:gd name="connsiteX11" fmla="*/ 1682151 w 2234242"/>
                  <a:gd name="connsiteY11" fmla="*/ 1494332 h 1589223"/>
                  <a:gd name="connsiteX12" fmla="*/ 1906438 w 2234242"/>
                  <a:gd name="connsiteY12" fmla="*/ 1528838 h 1589223"/>
                  <a:gd name="connsiteX13" fmla="*/ 2173857 w 2234242"/>
                  <a:gd name="connsiteY13" fmla="*/ 1563344 h 1589223"/>
                  <a:gd name="connsiteX14" fmla="*/ 2234242 w 2234242"/>
                  <a:gd name="connsiteY14" fmla="*/ 1589223 h 1589223"/>
                  <a:gd name="connsiteX15" fmla="*/ 0 w 2234242"/>
                  <a:gd name="connsiteY15" fmla="*/ 1589223 h 1589223"/>
                  <a:gd name="connsiteX0" fmla="*/ 0 w 2234242"/>
                  <a:gd name="connsiteY0" fmla="*/ 1589223 h 1589223"/>
                  <a:gd name="connsiteX1" fmla="*/ 0 w 2234242"/>
                  <a:gd name="connsiteY1" fmla="*/ 278008 h 1589223"/>
                  <a:gd name="connsiteX2" fmla="*/ 120770 w 2234242"/>
                  <a:gd name="connsiteY2" fmla="*/ 96853 h 1589223"/>
                  <a:gd name="connsiteX3" fmla="*/ 319177 w 2234242"/>
                  <a:gd name="connsiteY3" fmla="*/ 1963 h 1589223"/>
                  <a:gd name="connsiteX4" fmla="*/ 500332 w 2234242"/>
                  <a:gd name="connsiteY4" fmla="*/ 53721 h 1589223"/>
                  <a:gd name="connsiteX5" fmla="*/ 621102 w 2234242"/>
                  <a:gd name="connsiteY5" fmla="*/ 174491 h 1589223"/>
                  <a:gd name="connsiteX6" fmla="*/ 715992 w 2234242"/>
                  <a:gd name="connsiteY6" fmla="*/ 407404 h 1589223"/>
                  <a:gd name="connsiteX7" fmla="*/ 854015 w 2234242"/>
                  <a:gd name="connsiteY7" fmla="*/ 769714 h 1589223"/>
                  <a:gd name="connsiteX8" fmla="*/ 940279 w 2234242"/>
                  <a:gd name="connsiteY8" fmla="*/ 933615 h 1589223"/>
                  <a:gd name="connsiteX9" fmla="*/ 1086928 w 2234242"/>
                  <a:gd name="connsiteY9" fmla="*/ 1149276 h 1589223"/>
                  <a:gd name="connsiteX10" fmla="*/ 1250830 w 2234242"/>
                  <a:gd name="connsiteY10" fmla="*/ 1304551 h 1589223"/>
                  <a:gd name="connsiteX11" fmla="*/ 1682151 w 2234242"/>
                  <a:gd name="connsiteY11" fmla="*/ 1494332 h 1589223"/>
                  <a:gd name="connsiteX12" fmla="*/ 1906438 w 2234242"/>
                  <a:gd name="connsiteY12" fmla="*/ 1528838 h 1589223"/>
                  <a:gd name="connsiteX13" fmla="*/ 2173857 w 2234242"/>
                  <a:gd name="connsiteY13" fmla="*/ 1563344 h 1589223"/>
                  <a:gd name="connsiteX14" fmla="*/ 2234242 w 2234242"/>
                  <a:gd name="connsiteY14" fmla="*/ 1589223 h 1589223"/>
                  <a:gd name="connsiteX15" fmla="*/ 0 w 2234242"/>
                  <a:gd name="connsiteY15" fmla="*/ 1589223 h 1589223"/>
                  <a:gd name="connsiteX0" fmla="*/ 0 w 2234242"/>
                  <a:gd name="connsiteY0" fmla="*/ 1589223 h 1589223"/>
                  <a:gd name="connsiteX1" fmla="*/ 0 w 2234242"/>
                  <a:gd name="connsiteY1" fmla="*/ 278008 h 1589223"/>
                  <a:gd name="connsiteX2" fmla="*/ 120770 w 2234242"/>
                  <a:gd name="connsiteY2" fmla="*/ 96853 h 1589223"/>
                  <a:gd name="connsiteX3" fmla="*/ 319177 w 2234242"/>
                  <a:gd name="connsiteY3" fmla="*/ 1963 h 1589223"/>
                  <a:gd name="connsiteX4" fmla="*/ 500332 w 2234242"/>
                  <a:gd name="connsiteY4" fmla="*/ 53721 h 1589223"/>
                  <a:gd name="connsiteX5" fmla="*/ 621102 w 2234242"/>
                  <a:gd name="connsiteY5" fmla="*/ 174491 h 1589223"/>
                  <a:gd name="connsiteX6" fmla="*/ 715992 w 2234242"/>
                  <a:gd name="connsiteY6" fmla="*/ 407404 h 1589223"/>
                  <a:gd name="connsiteX7" fmla="*/ 854015 w 2234242"/>
                  <a:gd name="connsiteY7" fmla="*/ 769714 h 1589223"/>
                  <a:gd name="connsiteX8" fmla="*/ 940279 w 2234242"/>
                  <a:gd name="connsiteY8" fmla="*/ 933615 h 1589223"/>
                  <a:gd name="connsiteX9" fmla="*/ 1086928 w 2234242"/>
                  <a:gd name="connsiteY9" fmla="*/ 1149276 h 1589223"/>
                  <a:gd name="connsiteX10" fmla="*/ 1250830 w 2234242"/>
                  <a:gd name="connsiteY10" fmla="*/ 1304551 h 1589223"/>
                  <a:gd name="connsiteX11" fmla="*/ 1682151 w 2234242"/>
                  <a:gd name="connsiteY11" fmla="*/ 1494332 h 1589223"/>
                  <a:gd name="connsiteX12" fmla="*/ 1906438 w 2234242"/>
                  <a:gd name="connsiteY12" fmla="*/ 1528838 h 1589223"/>
                  <a:gd name="connsiteX13" fmla="*/ 2173857 w 2234242"/>
                  <a:gd name="connsiteY13" fmla="*/ 1563344 h 1589223"/>
                  <a:gd name="connsiteX14" fmla="*/ 2234242 w 2234242"/>
                  <a:gd name="connsiteY14" fmla="*/ 1589223 h 1589223"/>
                  <a:gd name="connsiteX15" fmla="*/ 0 w 2234242"/>
                  <a:gd name="connsiteY15" fmla="*/ 1589223 h 1589223"/>
                  <a:gd name="connsiteX0" fmla="*/ 0 w 2234242"/>
                  <a:gd name="connsiteY0" fmla="*/ 1589223 h 1589223"/>
                  <a:gd name="connsiteX1" fmla="*/ 0 w 2234242"/>
                  <a:gd name="connsiteY1" fmla="*/ 278008 h 1589223"/>
                  <a:gd name="connsiteX2" fmla="*/ 120770 w 2234242"/>
                  <a:gd name="connsiteY2" fmla="*/ 96853 h 1589223"/>
                  <a:gd name="connsiteX3" fmla="*/ 319177 w 2234242"/>
                  <a:gd name="connsiteY3" fmla="*/ 1963 h 1589223"/>
                  <a:gd name="connsiteX4" fmla="*/ 500332 w 2234242"/>
                  <a:gd name="connsiteY4" fmla="*/ 53721 h 1589223"/>
                  <a:gd name="connsiteX5" fmla="*/ 621102 w 2234242"/>
                  <a:gd name="connsiteY5" fmla="*/ 174491 h 1589223"/>
                  <a:gd name="connsiteX6" fmla="*/ 715992 w 2234242"/>
                  <a:gd name="connsiteY6" fmla="*/ 407404 h 1589223"/>
                  <a:gd name="connsiteX7" fmla="*/ 854015 w 2234242"/>
                  <a:gd name="connsiteY7" fmla="*/ 769714 h 1589223"/>
                  <a:gd name="connsiteX8" fmla="*/ 940279 w 2234242"/>
                  <a:gd name="connsiteY8" fmla="*/ 933615 h 1589223"/>
                  <a:gd name="connsiteX9" fmla="*/ 1086928 w 2234242"/>
                  <a:gd name="connsiteY9" fmla="*/ 1149276 h 1589223"/>
                  <a:gd name="connsiteX10" fmla="*/ 1250830 w 2234242"/>
                  <a:gd name="connsiteY10" fmla="*/ 1304551 h 1589223"/>
                  <a:gd name="connsiteX11" fmla="*/ 1682151 w 2234242"/>
                  <a:gd name="connsiteY11" fmla="*/ 1494332 h 1589223"/>
                  <a:gd name="connsiteX12" fmla="*/ 1906438 w 2234242"/>
                  <a:gd name="connsiteY12" fmla="*/ 1528838 h 1589223"/>
                  <a:gd name="connsiteX13" fmla="*/ 2173857 w 2234242"/>
                  <a:gd name="connsiteY13" fmla="*/ 1563344 h 1589223"/>
                  <a:gd name="connsiteX14" fmla="*/ 2234242 w 2234242"/>
                  <a:gd name="connsiteY14" fmla="*/ 1589223 h 1589223"/>
                  <a:gd name="connsiteX15" fmla="*/ 0 w 2234242"/>
                  <a:gd name="connsiteY15" fmla="*/ 1589223 h 1589223"/>
                  <a:gd name="connsiteX0" fmla="*/ 0 w 2234242"/>
                  <a:gd name="connsiteY0" fmla="*/ 1589223 h 1589223"/>
                  <a:gd name="connsiteX1" fmla="*/ 0 w 2234242"/>
                  <a:gd name="connsiteY1" fmla="*/ 278008 h 1589223"/>
                  <a:gd name="connsiteX2" fmla="*/ 120770 w 2234242"/>
                  <a:gd name="connsiteY2" fmla="*/ 96853 h 1589223"/>
                  <a:gd name="connsiteX3" fmla="*/ 319177 w 2234242"/>
                  <a:gd name="connsiteY3" fmla="*/ 1963 h 1589223"/>
                  <a:gd name="connsiteX4" fmla="*/ 500332 w 2234242"/>
                  <a:gd name="connsiteY4" fmla="*/ 53721 h 1589223"/>
                  <a:gd name="connsiteX5" fmla="*/ 621102 w 2234242"/>
                  <a:gd name="connsiteY5" fmla="*/ 174491 h 1589223"/>
                  <a:gd name="connsiteX6" fmla="*/ 715992 w 2234242"/>
                  <a:gd name="connsiteY6" fmla="*/ 407404 h 1589223"/>
                  <a:gd name="connsiteX7" fmla="*/ 854015 w 2234242"/>
                  <a:gd name="connsiteY7" fmla="*/ 769714 h 1589223"/>
                  <a:gd name="connsiteX8" fmla="*/ 940279 w 2234242"/>
                  <a:gd name="connsiteY8" fmla="*/ 933615 h 1589223"/>
                  <a:gd name="connsiteX9" fmla="*/ 1086928 w 2234242"/>
                  <a:gd name="connsiteY9" fmla="*/ 1149276 h 1589223"/>
                  <a:gd name="connsiteX10" fmla="*/ 1250830 w 2234242"/>
                  <a:gd name="connsiteY10" fmla="*/ 1304551 h 1589223"/>
                  <a:gd name="connsiteX11" fmla="*/ 1682151 w 2234242"/>
                  <a:gd name="connsiteY11" fmla="*/ 1494332 h 1589223"/>
                  <a:gd name="connsiteX12" fmla="*/ 1906438 w 2234242"/>
                  <a:gd name="connsiteY12" fmla="*/ 1528838 h 1589223"/>
                  <a:gd name="connsiteX13" fmla="*/ 2173857 w 2234242"/>
                  <a:gd name="connsiteY13" fmla="*/ 1563344 h 1589223"/>
                  <a:gd name="connsiteX14" fmla="*/ 2234242 w 2234242"/>
                  <a:gd name="connsiteY14" fmla="*/ 1589223 h 1589223"/>
                  <a:gd name="connsiteX15" fmla="*/ 0 w 2234242"/>
                  <a:gd name="connsiteY15" fmla="*/ 1589223 h 1589223"/>
                  <a:gd name="connsiteX0" fmla="*/ 25592 w 2259834"/>
                  <a:gd name="connsiteY0" fmla="*/ 1589223 h 1589223"/>
                  <a:gd name="connsiteX1" fmla="*/ 25592 w 2259834"/>
                  <a:gd name="connsiteY1" fmla="*/ 278008 h 1589223"/>
                  <a:gd name="connsiteX2" fmla="*/ 146362 w 2259834"/>
                  <a:gd name="connsiteY2" fmla="*/ 96853 h 1589223"/>
                  <a:gd name="connsiteX3" fmla="*/ 344769 w 2259834"/>
                  <a:gd name="connsiteY3" fmla="*/ 1963 h 1589223"/>
                  <a:gd name="connsiteX4" fmla="*/ 525924 w 2259834"/>
                  <a:gd name="connsiteY4" fmla="*/ 53721 h 1589223"/>
                  <a:gd name="connsiteX5" fmla="*/ 646694 w 2259834"/>
                  <a:gd name="connsiteY5" fmla="*/ 174491 h 1589223"/>
                  <a:gd name="connsiteX6" fmla="*/ 741584 w 2259834"/>
                  <a:gd name="connsiteY6" fmla="*/ 407404 h 1589223"/>
                  <a:gd name="connsiteX7" fmla="*/ 879607 w 2259834"/>
                  <a:gd name="connsiteY7" fmla="*/ 769714 h 1589223"/>
                  <a:gd name="connsiteX8" fmla="*/ 965871 w 2259834"/>
                  <a:gd name="connsiteY8" fmla="*/ 933615 h 1589223"/>
                  <a:gd name="connsiteX9" fmla="*/ 1112520 w 2259834"/>
                  <a:gd name="connsiteY9" fmla="*/ 1149276 h 1589223"/>
                  <a:gd name="connsiteX10" fmla="*/ 1276422 w 2259834"/>
                  <a:gd name="connsiteY10" fmla="*/ 1304551 h 1589223"/>
                  <a:gd name="connsiteX11" fmla="*/ 1707743 w 2259834"/>
                  <a:gd name="connsiteY11" fmla="*/ 1494332 h 1589223"/>
                  <a:gd name="connsiteX12" fmla="*/ 1932030 w 2259834"/>
                  <a:gd name="connsiteY12" fmla="*/ 1528838 h 1589223"/>
                  <a:gd name="connsiteX13" fmla="*/ 2199449 w 2259834"/>
                  <a:gd name="connsiteY13" fmla="*/ 1563344 h 1589223"/>
                  <a:gd name="connsiteX14" fmla="*/ 2259834 w 2259834"/>
                  <a:gd name="connsiteY14" fmla="*/ 1589223 h 1589223"/>
                  <a:gd name="connsiteX15" fmla="*/ 25592 w 2259834"/>
                  <a:gd name="connsiteY15" fmla="*/ 1589223 h 1589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259834" h="1589223">
                    <a:moveTo>
                      <a:pt x="25592" y="1589223"/>
                    </a:moveTo>
                    <a:lnTo>
                      <a:pt x="25592" y="278008"/>
                    </a:lnTo>
                    <a:cubicBezTo>
                      <a:pt x="0" y="265500"/>
                      <a:pt x="89356" y="135241"/>
                      <a:pt x="146362" y="96853"/>
                    </a:cubicBezTo>
                    <a:cubicBezTo>
                      <a:pt x="219543" y="1819"/>
                      <a:pt x="292939" y="12962"/>
                      <a:pt x="344769" y="1963"/>
                    </a:cubicBezTo>
                    <a:cubicBezTo>
                      <a:pt x="487814" y="0"/>
                      <a:pt x="465539" y="36468"/>
                      <a:pt x="525924" y="53721"/>
                    </a:cubicBezTo>
                    <a:cubicBezTo>
                      <a:pt x="566181" y="93978"/>
                      <a:pt x="602627" y="126614"/>
                      <a:pt x="646694" y="174491"/>
                    </a:cubicBezTo>
                    <a:lnTo>
                      <a:pt x="741584" y="407404"/>
                    </a:lnTo>
                    <a:lnTo>
                      <a:pt x="879607" y="769714"/>
                    </a:lnTo>
                    <a:lnTo>
                      <a:pt x="965871" y="933615"/>
                    </a:lnTo>
                    <a:lnTo>
                      <a:pt x="1112520" y="1149276"/>
                    </a:lnTo>
                    <a:cubicBezTo>
                      <a:pt x="1278455" y="1315211"/>
                      <a:pt x="1159191" y="1183613"/>
                      <a:pt x="1276422" y="1304551"/>
                    </a:cubicBezTo>
                    <a:cubicBezTo>
                      <a:pt x="1420196" y="1367811"/>
                      <a:pt x="1472529" y="1415832"/>
                      <a:pt x="1707743" y="1494332"/>
                    </a:cubicBezTo>
                    <a:lnTo>
                      <a:pt x="1932030" y="1528838"/>
                    </a:lnTo>
                    <a:lnTo>
                      <a:pt x="2199449" y="1563344"/>
                    </a:lnTo>
                    <a:lnTo>
                      <a:pt x="2259834" y="1589223"/>
                    </a:lnTo>
                    <a:lnTo>
                      <a:pt x="25592" y="1589223"/>
                    </a:lnTo>
                    <a:close/>
                  </a:path>
                </a:pathLst>
              </a:custGeom>
              <a:solidFill>
                <a:srgbClr val="71ADDF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7185" name="Group 32"/>
              <p:cNvGrpSpPr>
                <a:grpSpLocks/>
              </p:cNvGrpSpPr>
              <p:nvPr/>
            </p:nvGrpSpPr>
            <p:grpSpPr bwMode="auto">
              <a:xfrm>
                <a:off x="6573837" y="2819401"/>
                <a:ext cx="2189163" cy="2438401"/>
                <a:chOff x="1819" y="1755"/>
                <a:chExt cx="1379" cy="1536"/>
              </a:xfrm>
            </p:grpSpPr>
            <p:sp>
              <p:nvSpPr>
                <p:cNvPr id="7194" name="Line 34"/>
                <p:cNvSpPr>
                  <a:spLocks noChangeShapeType="1"/>
                </p:cNvSpPr>
                <p:nvPr/>
              </p:nvSpPr>
              <p:spPr bwMode="auto">
                <a:xfrm>
                  <a:off x="1902" y="2784"/>
                  <a:ext cx="0" cy="58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7195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819" y="3039"/>
                  <a:ext cx="197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altLang="en-US" sz="2000">
                      <a:latin typeface="Times New Roman" pitchFamily="18" charset="0"/>
                    </a:rPr>
                    <a:t>0</a:t>
                  </a:r>
                </a:p>
              </p:txBody>
            </p:sp>
            <p:sp>
              <p:nvSpPr>
                <p:cNvPr id="7196" name="Line 41"/>
                <p:cNvSpPr>
                  <a:spLocks noChangeShapeType="1"/>
                </p:cNvSpPr>
                <p:nvPr/>
              </p:nvSpPr>
              <p:spPr bwMode="auto">
                <a:xfrm>
                  <a:off x="1902" y="2978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7197" name="Rectangle 42"/>
                <p:cNvSpPr>
                  <a:spLocks noChangeArrowheads="1"/>
                </p:cNvSpPr>
                <p:nvPr/>
              </p:nvSpPr>
              <p:spPr bwMode="auto">
                <a:xfrm>
                  <a:off x="2116" y="1755"/>
                  <a:ext cx="1082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2400" i="1">
                      <a:latin typeface="Times New Roman" pitchFamily="18" charset="0"/>
                    </a:rPr>
                    <a:t>P</a:t>
                  </a:r>
                  <a:r>
                    <a:rPr lang="en-US" altLang="en-US" sz="2400">
                      <a:latin typeface="Times New Roman" pitchFamily="18" charset="0"/>
                    </a:rPr>
                    <a:t>(</a:t>
                  </a:r>
                  <a:r>
                    <a:rPr lang="en-US" altLang="en-US" sz="2400" i="1">
                      <a:latin typeface="Times New Roman" pitchFamily="18" charset="0"/>
                    </a:rPr>
                    <a:t>z</a:t>
                  </a:r>
                  <a:r>
                    <a:rPr lang="en-US" altLang="en-US" sz="2400">
                      <a:latin typeface="Times New Roman" pitchFamily="18" charset="0"/>
                    </a:rPr>
                    <a:t> &gt; -0.50)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7198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1968" y="2017"/>
                  <a:ext cx="384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en-NZ"/>
                </a:p>
              </p:txBody>
            </p:sp>
          </p:grpSp>
          <p:grpSp>
            <p:nvGrpSpPr>
              <p:cNvPr id="7186" name="Group 32"/>
              <p:cNvGrpSpPr>
                <a:grpSpLocks/>
              </p:cNvGrpSpPr>
              <p:nvPr/>
            </p:nvGrpSpPr>
            <p:grpSpPr bwMode="auto">
              <a:xfrm>
                <a:off x="4724400" y="3200401"/>
                <a:ext cx="4189413" cy="1719263"/>
                <a:chOff x="654" y="2017"/>
                <a:chExt cx="2639" cy="1083"/>
              </a:xfrm>
            </p:grpSpPr>
            <p:sp>
              <p:nvSpPr>
                <p:cNvPr id="7188" name="Line 34"/>
                <p:cNvSpPr>
                  <a:spLocks noChangeShapeType="1"/>
                </p:cNvSpPr>
                <p:nvPr/>
              </p:nvSpPr>
              <p:spPr bwMode="auto">
                <a:xfrm>
                  <a:off x="1902" y="2784"/>
                  <a:ext cx="0" cy="58"/>
                </a:xfrm>
                <a:prstGeom prst="lin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7189" name="Freeform 37"/>
                <p:cNvSpPr>
                  <a:spLocks/>
                </p:cNvSpPr>
                <p:nvPr/>
              </p:nvSpPr>
              <p:spPr bwMode="auto">
                <a:xfrm>
                  <a:off x="654" y="3014"/>
                  <a:ext cx="2496" cy="1"/>
                </a:xfrm>
                <a:custGeom>
                  <a:avLst/>
                  <a:gdLst>
                    <a:gd name="T0" fmla="*/ 0 w 3152"/>
                    <a:gd name="T1" fmla="*/ 0 h 1"/>
                    <a:gd name="T2" fmla="*/ 29 w 3152"/>
                    <a:gd name="T3" fmla="*/ 0 h 1"/>
                    <a:gd name="T4" fmla="*/ 0 60000 65536"/>
                    <a:gd name="T5" fmla="*/ 0 60000 65536"/>
                    <a:gd name="T6" fmla="*/ 0 w 3152"/>
                    <a:gd name="T7" fmla="*/ 0 h 1"/>
                    <a:gd name="T8" fmla="*/ 3152 w 3152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52" h="1">
                      <a:moveTo>
                        <a:pt x="0" y="0"/>
                      </a:moveTo>
                      <a:lnTo>
                        <a:pt x="3152" y="0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 type="arrow" w="med" len="med"/>
                  <a:tailEnd type="arrow" w="med" len="med"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7190" name="Freeform 38"/>
                <p:cNvSpPr>
                  <a:spLocks/>
                </p:cNvSpPr>
                <p:nvPr/>
              </p:nvSpPr>
              <p:spPr bwMode="auto">
                <a:xfrm>
                  <a:off x="730" y="2017"/>
                  <a:ext cx="2372" cy="994"/>
                </a:xfrm>
                <a:custGeom>
                  <a:avLst/>
                  <a:gdLst>
                    <a:gd name="T0" fmla="*/ 0 w 2996"/>
                    <a:gd name="T1" fmla="*/ 23 h 1213"/>
                    <a:gd name="T2" fmla="*/ 3 w 2996"/>
                    <a:gd name="T3" fmla="*/ 21 h 1213"/>
                    <a:gd name="T4" fmla="*/ 6 w 2996"/>
                    <a:gd name="T5" fmla="*/ 20 h 1213"/>
                    <a:gd name="T6" fmla="*/ 8 w 2996"/>
                    <a:gd name="T7" fmla="*/ 16 h 1213"/>
                    <a:gd name="T8" fmla="*/ 10 w 2996"/>
                    <a:gd name="T9" fmla="*/ 11 h 1213"/>
                    <a:gd name="T10" fmla="*/ 10 w 2996"/>
                    <a:gd name="T11" fmla="*/ 6 h 1213"/>
                    <a:gd name="T12" fmla="*/ 11 w 2996"/>
                    <a:gd name="T13" fmla="*/ 3 h 1213"/>
                    <a:gd name="T14" fmla="*/ 13 w 2996"/>
                    <a:gd name="T15" fmla="*/ 2 h 1213"/>
                    <a:gd name="T16" fmla="*/ 13 w 2996"/>
                    <a:gd name="T17" fmla="*/ 1 h 1213"/>
                    <a:gd name="T18" fmla="*/ 16 w 2996"/>
                    <a:gd name="T19" fmla="*/ 2 h 1213"/>
                    <a:gd name="T20" fmla="*/ 16 w 2996"/>
                    <a:gd name="T21" fmla="*/ 2 h 1213"/>
                    <a:gd name="T22" fmla="*/ 17 w 2996"/>
                    <a:gd name="T23" fmla="*/ 7 h 1213"/>
                    <a:gd name="T24" fmla="*/ 17 w 2996"/>
                    <a:gd name="T25" fmla="*/ 11 h 1213"/>
                    <a:gd name="T26" fmla="*/ 19 w 2996"/>
                    <a:gd name="T27" fmla="*/ 14 h 1213"/>
                    <a:gd name="T28" fmla="*/ 20 w 2996"/>
                    <a:gd name="T29" fmla="*/ 18 h 1213"/>
                    <a:gd name="T30" fmla="*/ 23 w 2996"/>
                    <a:gd name="T31" fmla="*/ 20 h 1213"/>
                    <a:gd name="T32" fmla="*/ 25 w 2996"/>
                    <a:gd name="T33" fmla="*/ 21 h 1213"/>
                    <a:gd name="T34" fmla="*/ 28 w 2996"/>
                    <a:gd name="T35" fmla="*/ 23 h 121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2996"/>
                    <a:gd name="T55" fmla="*/ 0 h 1213"/>
                    <a:gd name="T56" fmla="*/ 2996 w 2996"/>
                    <a:gd name="T57" fmla="*/ 1213 h 1213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2996" h="1213">
                      <a:moveTo>
                        <a:pt x="0" y="1213"/>
                      </a:moveTo>
                      <a:cubicBezTo>
                        <a:pt x="54" y="1205"/>
                        <a:pt x="222" y="1185"/>
                        <a:pt x="325" y="1159"/>
                      </a:cubicBezTo>
                      <a:cubicBezTo>
                        <a:pt x="429" y="1135"/>
                        <a:pt x="526" y="1113"/>
                        <a:pt x="616" y="1057"/>
                      </a:cubicBezTo>
                      <a:cubicBezTo>
                        <a:pt x="711" y="1001"/>
                        <a:pt x="823" y="899"/>
                        <a:pt x="895" y="820"/>
                      </a:cubicBezTo>
                      <a:cubicBezTo>
                        <a:pt x="967" y="741"/>
                        <a:pt x="1004" y="666"/>
                        <a:pt x="1048" y="583"/>
                      </a:cubicBezTo>
                      <a:cubicBezTo>
                        <a:pt x="1092" y="500"/>
                        <a:pt x="1130" y="392"/>
                        <a:pt x="1162" y="322"/>
                      </a:cubicBezTo>
                      <a:cubicBezTo>
                        <a:pt x="1194" y="252"/>
                        <a:pt x="1208" y="208"/>
                        <a:pt x="1237" y="163"/>
                      </a:cubicBezTo>
                      <a:cubicBezTo>
                        <a:pt x="1266" y="118"/>
                        <a:pt x="1296" y="76"/>
                        <a:pt x="1336" y="49"/>
                      </a:cubicBezTo>
                      <a:cubicBezTo>
                        <a:pt x="1376" y="22"/>
                        <a:pt x="1434" y="2"/>
                        <a:pt x="1480" y="1"/>
                      </a:cubicBezTo>
                      <a:cubicBezTo>
                        <a:pt x="1526" y="0"/>
                        <a:pt x="1575" y="18"/>
                        <a:pt x="1615" y="43"/>
                      </a:cubicBezTo>
                      <a:cubicBezTo>
                        <a:pt x="1655" y="68"/>
                        <a:pt x="1685" y="93"/>
                        <a:pt x="1720" y="154"/>
                      </a:cubicBezTo>
                      <a:cubicBezTo>
                        <a:pt x="1755" y="215"/>
                        <a:pt x="1798" y="346"/>
                        <a:pt x="1825" y="412"/>
                      </a:cubicBezTo>
                      <a:cubicBezTo>
                        <a:pt x="1852" y="478"/>
                        <a:pt x="1854" y="488"/>
                        <a:pt x="1885" y="550"/>
                      </a:cubicBezTo>
                      <a:cubicBezTo>
                        <a:pt x="1916" y="612"/>
                        <a:pt x="1966" y="717"/>
                        <a:pt x="2014" y="787"/>
                      </a:cubicBezTo>
                      <a:cubicBezTo>
                        <a:pt x="2062" y="857"/>
                        <a:pt x="2112" y="918"/>
                        <a:pt x="2176" y="969"/>
                      </a:cubicBezTo>
                      <a:cubicBezTo>
                        <a:pt x="2240" y="1020"/>
                        <a:pt x="2330" y="1062"/>
                        <a:pt x="2398" y="1093"/>
                      </a:cubicBezTo>
                      <a:cubicBezTo>
                        <a:pt x="2466" y="1124"/>
                        <a:pt x="2484" y="1134"/>
                        <a:pt x="2584" y="1153"/>
                      </a:cubicBezTo>
                      <a:cubicBezTo>
                        <a:pt x="2684" y="1172"/>
                        <a:pt x="2910" y="1194"/>
                        <a:pt x="2996" y="1205"/>
                      </a:cubicBez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7191" name="Line 39"/>
                <p:cNvSpPr>
                  <a:spLocks noChangeShapeType="1"/>
                </p:cNvSpPr>
                <p:nvPr/>
              </p:nvSpPr>
              <p:spPr bwMode="auto">
                <a:xfrm>
                  <a:off x="1902" y="2018"/>
                  <a:ext cx="0" cy="98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NZ"/>
                </a:p>
              </p:txBody>
            </p:sp>
            <p:sp>
              <p:nvSpPr>
                <p:cNvPr id="7192" name="Line 41"/>
                <p:cNvSpPr>
                  <a:spLocks noChangeShapeType="1"/>
                </p:cNvSpPr>
                <p:nvPr/>
              </p:nvSpPr>
              <p:spPr bwMode="auto">
                <a:xfrm>
                  <a:off x="1902" y="2978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7193" name="Rectangle 44"/>
                <p:cNvSpPr>
                  <a:spLocks noChangeArrowheads="1"/>
                </p:cNvSpPr>
                <p:nvPr/>
              </p:nvSpPr>
              <p:spPr bwMode="auto">
                <a:xfrm>
                  <a:off x="3126" y="2887"/>
                  <a:ext cx="167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 i="1">
                      <a:latin typeface="Times New Roman" pitchFamily="18" charset="0"/>
                    </a:rPr>
                    <a:t>z</a:t>
                  </a:r>
                </a:p>
              </p:txBody>
            </p:sp>
          </p:grpSp>
          <p:cxnSp>
            <p:nvCxnSpPr>
              <p:cNvPr id="78" name="Straight Connector 77"/>
              <p:cNvCxnSpPr/>
              <p:nvPr/>
            </p:nvCxnSpPr>
            <p:spPr>
              <a:xfrm rot="16200000" flipH="1">
                <a:off x="5666582" y="4182271"/>
                <a:ext cx="142716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83" name="Text Box 40"/>
            <p:cNvSpPr txBox="1">
              <a:spLocks noChangeArrowheads="1"/>
            </p:cNvSpPr>
            <p:nvPr/>
          </p:nvSpPr>
          <p:spPr bwMode="auto">
            <a:xfrm>
              <a:off x="5867400" y="4857690"/>
              <a:ext cx="71846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000">
                  <a:latin typeface="Times New Roman" pitchFamily="18" charset="0"/>
                </a:rPr>
                <a:t>-0.50</a:t>
              </a:r>
            </a:p>
          </p:txBody>
        </p:sp>
      </p:grpSp>
      <p:sp>
        <p:nvSpPr>
          <p:cNvPr id="42" name="Slide Number Placeholder 4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49AC04-3F74-4126-8142-9A745ACD701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3732" grpId="0"/>
      <p:bldP spid="6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accent3"/>
                </a:solidFill>
              </a:rPr>
              <a:t>Example:  Finding Probabilities for Normal Distributions</a:t>
            </a:r>
          </a:p>
        </p:txBody>
      </p:sp>
      <p:sp>
        <p:nvSpPr>
          <p:cNvPr id="75779" name="Content Placeholder 3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40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mtClean="0"/>
              <a:t>If 200 shoppers enter the store, how many shoppers would  you expect to be in the store more than 39 minutes?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3200400"/>
            <a:ext cx="7543800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3"/>
                </a:solidFill>
                <a:latin typeface="+mn-lt"/>
                <a:cs typeface="+mn-cs"/>
              </a:rPr>
              <a:t>Solution:</a:t>
            </a:r>
          </a:p>
          <a:p>
            <a:pPr>
              <a:defRPr/>
            </a:pPr>
            <a:r>
              <a:rPr lang="en-US" sz="2800" dirty="0">
                <a:latin typeface="+mn-lt"/>
                <a:cs typeface="+mn-cs"/>
              </a:rPr>
              <a:t>Recall </a:t>
            </a:r>
            <a:r>
              <a:rPr lang="en-US" sz="2800" i="1" dirty="0">
                <a:latin typeface="+mn-lt"/>
                <a:cs typeface="+mn-cs"/>
              </a:rPr>
              <a:t>P</a:t>
            </a:r>
            <a:r>
              <a:rPr lang="en-US" sz="2800" dirty="0">
                <a:latin typeface="+mn-lt"/>
                <a:cs typeface="+mn-cs"/>
              </a:rPr>
              <a:t>(</a:t>
            </a:r>
            <a:r>
              <a:rPr lang="en-US" sz="2800" i="1" dirty="0">
                <a:latin typeface="+mn-lt"/>
                <a:cs typeface="+mn-cs"/>
              </a:rPr>
              <a:t>x</a:t>
            </a:r>
            <a:r>
              <a:rPr lang="en-US" sz="2800" dirty="0">
                <a:latin typeface="+mn-lt"/>
                <a:cs typeface="+mn-cs"/>
              </a:rPr>
              <a:t> &gt; 39) = 0.6915</a:t>
            </a:r>
          </a:p>
          <a:p>
            <a:pPr>
              <a:defRPr/>
            </a:pPr>
            <a:endParaRPr lang="en-US" sz="2800" dirty="0">
              <a:latin typeface="+mn-lt"/>
              <a:cs typeface="+mn-cs"/>
            </a:endParaRPr>
          </a:p>
          <a:p>
            <a:pPr>
              <a:defRPr/>
            </a:pPr>
            <a:r>
              <a:rPr lang="en-US" sz="2800" dirty="0">
                <a:solidFill>
                  <a:schemeClr val="accent2"/>
                </a:solidFill>
                <a:latin typeface="+mn-lt"/>
                <a:cs typeface="+mn-cs"/>
              </a:rPr>
              <a:t>200(0.6915) =138.3 </a:t>
            </a:r>
            <a:r>
              <a:rPr lang="en-US" sz="2800" dirty="0">
                <a:latin typeface="+mn-lt"/>
                <a:cs typeface="+mn-cs"/>
              </a:rPr>
              <a:t>(or about 138) shoppers</a:t>
            </a:r>
          </a:p>
        </p:txBody>
      </p:sp>
      <p:pic>
        <p:nvPicPr>
          <p:cNvPr id="75781" name="Picture 6" descr="C:\Documents and Settings\Lyn\Local Settings\Temporary Internet Files\Content.IE5\O7HXM29P\MCj0250557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2514600"/>
            <a:ext cx="1757363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78FDB1-E09F-483D-997A-14ADD579B9A5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accent3"/>
                </a:solidFill>
              </a:rPr>
              <a:t>Example:  Using Technology to find Normal Probabilities</a:t>
            </a:r>
          </a:p>
        </p:txBody>
      </p:sp>
      <p:sp>
        <p:nvSpPr>
          <p:cNvPr id="76803" name="Content Placeholder 3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40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mtClean="0"/>
              <a:t>Assume that cholesterol levels of men in the United States are normally distributed, with a mean of 215 milligrams per deciliter and a standard deviation of 25 milligrams per deciliter. You randomly select a man from the United States. What is the probability that his cholesterol level is less than 175? Use a technology tool to find the probability.</a:t>
            </a:r>
          </a:p>
        </p:txBody>
      </p:sp>
      <p:pic>
        <p:nvPicPr>
          <p:cNvPr id="76804" name="Picture 5" descr="C:\Documents and Settings\Lyn\Local Settings\Temporary Internet Files\Content.IE5\6H52NUD0\MCj039709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4419600"/>
            <a:ext cx="1028700" cy="128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548E03-2D0A-417D-8157-3DDF69AA90E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Section </a:t>
            </a:r>
            <a:r>
              <a:rPr lang="en-US" dirty="0" smtClean="0"/>
              <a:t>2 </a:t>
            </a:r>
            <a:r>
              <a:rPr lang="en-US" dirty="0" smtClean="0"/>
              <a:t>Summary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Found probabilities for normally distributed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7B1205-A39F-4EEC-92F3-E710C78BE42F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Section </a:t>
            </a:r>
            <a:r>
              <a:rPr lang="en-US" dirty="0" smtClean="0"/>
              <a:t>3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Normal Distributions: Finding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0BFFEF-8D3C-4119-8ECB-7F32A226E7B5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Section </a:t>
            </a:r>
            <a:r>
              <a:rPr lang="en-US" dirty="0" smtClean="0"/>
              <a:t>3 </a:t>
            </a:r>
            <a:r>
              <a:rPr lang="en-US" dirty="0" smtClean="0"/>
              <a:t>Objectives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 a </a:t>
            </a:r>
            <a:r>
              <a:rPr lang="en-US" i="1" smtClean="0"/>
              <a:t>z</a:t>
            </a:r>
            <a:r>
              <a:rPr lang="en-US" smtClean="0"/>
              <a:t>-score given the area under the normal curve</a:t>
            </a:r>
          </a:p>
          <a:p>
            <a:pPr eaLnBrk="1" hangingPunct="1"/>
            <a:r>
              <a:rPr lang="en-US" smtClean="0"/>
              <a:t>Transform a </a:t>
            </a:r>
            <a:r>
              <a:rPr lang="en-US" i="1" smtClean="0"/>
              <a:t>z</a:t>
            </a:r>
            <a:r>
              <a:rPr lang="en-US" smtClean="0"/>
              <a:t>-score to an </a:t>
            </a:r>
            <a:r>
              <a:rPr lang="en-US" i="1" smtClean="0"/>
              <a:t>x</a:t>
            </a:r>
            <a:r>
              <a:rPr lang="en-US" smtClean="0"/>
              <a:t>-value</a:t>
            </a:r>
          </a:p>
          <a:p>
            <a:pPr eaLnBrk="1" hangingPunct="1"/>
            <a:r>
              <a:rPr lang="en-US" smtClean="0"/>
              <a:t>Find a specific data value of a normal distribution given the probability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B52475-CC91-4296-8CEE-FC5F80A0A43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a Normal Distribution</a:t>
            </a:r>
          </a:p>
        </p:txBody>
      </p:sp>
      <p:sp>
        <p:nvSpPr>
          <p:cNvPr id="52227" name="Content Placeholder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smtClean="0">
                <a:solidFill>
                  <a:schemeClr val="accent2"/>
                </a:solidFill>
              </a:rPr>
              <a:t>Continuous random variable</a:t>
            </a:r>
            <a:r>
              <a:rPr lang="en-US" smtClean="0">
                <a:solidFill>
                  <a:schemeClr val="accent2"/>
                </a:solidFill>
              </a:rPr>
              <a:t> </a:t>
            </a:r>
          </a:p>
          <a:p>
            <a:pPr eaLnBrk="1" hangingPunct="1"/>
            <a:r>
              <a:rPr lang="en-US" smtClean="0">
                <a:solidFill>
                  <a:srgbClr val="3A1D00"/>
                </a:solidFill>
              </a:rPr>
              <a:t>Has an infinite number of </a:t>
            </a:r>
            <a:r>
              <a:rPr lang="en-US" smtClean="0"/>
              <a:t>possible values that can be represented by an interval on the number line.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b="1" smtClean="0">
                <a:solidFill>
                  <a:schemeClr val="accent2"/>
                </a:solidFill>
              </a:rPr>
              <a:t>Continuous probability distribution</a:t>
            </a:r>
          </a:p>
          <a:p>
            <a:pPr eaLnBrk="1" hangingPunct="1"/>
            <a:r>
              <a:rPr lang="en-US" smtClean="0"/>
              <a:t>The probability distribution of a continuous random variable.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grpSp>
        <p:nvGrpSpPr>
          <p:cNvPr id="51204" name="Group 4"/>
          <p:cNvGrpSpPr>
            <a:grpSpLocks/>
          </p:cNvGrpSpPr>
          <p:nvPr/>
        </p:nvGrpSpPr>
        <p:grpSpPr bwMode="auto">
          <a:xfrm>
            <a:off x="1143000" y="3090863"/>
            <a:ext cx="5334000" cy="1012825"/>
            <a:chOff x="672" y="1714"/>
            <a:chExt cx="3360" cy="638"/>
          </a:xfrm>
        </p:grpSpPr>
        <p:sp>
          <p:nvSpPr>
            <p:cNvPr id="51209" name="Text Box 5"/>
            <p:cNvSpPr txBox="1">
              <a:spLocks noChangeArrowheads="1"/>
            </p:cNvSpPr>
            <p:nvPr/>
          </p:nvSpPr>
          <p:spPr bwMode="auto">
            <a:xfrm>
              <a:off x="1344" y="1714"/>
              <a:ext cx="21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Hours spent studying in a day</a:t>
              </a:r>
            </a:p>
          </p:txBody>
        </p:sp>
        <p:grpSp>
          <p:nvGrpSpPr>
            <p:cNvPr id="51210" name="Group 6"/>
            <p:cNvGrpSpPr>
              <a:grpSpLocks/>
            </p:cNvGrpSpPr>
            <p:nvPr/>
          </p:nvGrpSpPr>
          <p:grpSpPr bwMode="auto">
            <a:xfrm>
              <a:off x="672" y="2002"/>
              <a:ext cx="3360" cy="350"/>
              <a:chOff x="1056" y="2236"/>
              <a:chExt cx="3360" cy="350"/>
            </a:xfrm>
          </p:grpSpPr>
          <p:grpSp>
            <p:nvGrpSpPr>
              <p:cNvPr id="51211" name="Group 7"/>
              <p:cNvGrpSpPr>
                <a:grpSpLocks/>
              </p:cNvGrpSpPr>
              <p:nvPr/>
            </p:nvGrpSpPr>
            <p:grpSpPr bwMode="auto">
              <a:xfrm>
                <a:off x="1056" y="2236"/>
                <a:ext cx="3360" cy="144"/>
                <a:chOff x="1056" y="2236"/>
                <a:chExt cx="3360" cy="144"/>
              </a:xfrm>
            </p:grpSpPr>
            <p:sp>
              <p:nvSpPr>
                <p:cNvPr id="51221" name="Line 8"/>
                <p:cNvSpPr>
                  <a:spLocks noChangeShapeType="1"/>
                </p:cNvSpPr>
                <p:nvPr/>
              </p:nvSpPr>
              <p:spPr bwMode="auto">
                <a:xfrm>
                  <a:off x="1056" y="2304"/>
                  <a:ext cx="33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/>
                <a:lstStyle/>
                <a:p>
                  <a:endParaRPr lang="en-NZ"/>
                </a:p>
              </p:txBody>
            </p:sp>
            <p:sp>
              <p:nvSpPr>
                <p:cNvPr id="51222" name="Line 9"/>
                <p:cNvSpPr>
                  <a:spLocks noChangeShapeType="1"/>
                </p:cNvSpPr>
                <p:nvPr/>
              </p:nvSpPr>
              <p:spPr bwMode="auto">
                <a:xfrm>
                  <a:off x="4224" y="223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NZ"/>
                </a:p>
              </p:txBody>
            </p:sp>
            <p:sp>
              <p:nvSpPr>
                <p:cNvPr id="51223" name="Line 10"/>
                <p:cNvSpPr>
                  <a:spLocks noChangeShapeType="1"/>
                </p:cNvSpPr>
                <p:nvPr/>
              </p:nvSpPr>
              <p:spPr bwMode="auto">
                <a:xfrm>
                  <a:off x="1248" y="223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NZ"/>
                </a:p>
              </p:txBody>
            </p:sp>
            <p:sp>
              <p:nvSpPr>
                <p:cNvPr id="51224" name="Line 11"/>
                <p:cNvSpPr>
                  <a:spLocks noChangeShapeType="1"/>
                </p:cNvSpPr>
                <p:nvPr/>
              </p:nvSpPr>
              <p:spPr bwMode="auto">
                <a:xfrm>
                  <a:off x="1620" y="223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NZ"/>
                </a:p>
              </p:txBody>
            </p:sp>
            <p:sp>
              <p:nvSpPr>
                <p:cNvPr id="51225" name="Line 12"/>
                <p:cNvSpPr>
                  <a:spLocks noChangeShapeType="1"/>
                </p:cNvSpPr>
                <p:nvPr/>
              </p:nvSpPr>
              <p:spPr bwMode="auto">
                <a:xfrm>
                  <a:off x="1992" y="223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NZ"/>
                </a:p>
              </p:txBody>
            </p:sp>
            <p:sp>
              <p:nvSpPr>
                <p:cNvPr id="51226" name="Line 13"/>
                <p:cNvSpPr>
                  <a:spLocks noChangeShapeType="1"/>
                </p:cNvSpPr>
                <p:nvPr/>
              </p:nvSpPr>
              <p:spPr bwMode="auto">
                <a:xfrm>
                  <a:off x="2364" y="223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NZ"/>
                </a:p>
              </p:txBody>
            </p:sp>
            <p:sp>
              <p:nvSpPr>
                <p:cNvPr id="51227" name="Line 14"/>
                <p:cNvSpPr>
                  <a:spLocks noChangeShapeType="1"/>
                </p:cNvSpPr>
                <p:nvPr/>
              </p:nvSpPr>
              <p:spPr bwMode="auto">
                <a:xfrm>
                  <a:off x="2736" y="223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NZ"/>
                </a:p>
              </p:txBody>
            </p:sp>
            <p:sp>
              <p:nvSpPr>
                <p:cNvPr id="51228" name="Line 15"/>
                <p:cNvSpPr>
                  <a:spLocks noChangeShapeType="1"/>
                </p:cNvSpPr>
                <p:nvPr/>
              </p:nvSpPr>
              <p:spPr bwMode="auto">
                <a:xfrm>
                  <a:off x="3108" y="223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NZ"/>
                </a:p>
              </p:txBody>
            </p:sp>
            <p:sp>
              <p:nvSpPr>
                <p:cNvPr id="51229" name="Line 16"/>
                <p:cNvSpPr>
                  <a:spLocks noChangeShapeType="1"/>
                </p:cNvSpPr>
                <p:nvPr/>
              </p:nvSpPr>
              <p:spPr bwMode="auto">
                <a:xfrm>
                  <a:off x="3480" y="223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NZ"/>
                </a:p>
              </p:txBody>
            </p:sp>
            <p:sp>
              <p:nvSpPr>
                <p:cNvPr id="51230" name="Line 17"/>
                <p:cNvSpPr>
                  <a:spLocks noChangeShapeType="1"/>
                </p:cNvSpPr>
                <p:nvPr/>
              </p:nvSpPr>
              <p:spPr bwMode="auto">
                <a:xfrm>
                  <a:off x="3852" y="223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NZ"/>
                </a:p>
              </p:txBody>
            </p:sp>
          </p:grpSp>
          <p:sp>
            <p:nvSpPr>
              <p:cNvPr id="51212" name="Text Box 18"/>
              <p:cNvSpPr txBox="1">
                <a:spLocks noChangeArrowheads="1"/>
              </p:cNvSpPr>
              <p:nvPr/>
            </p:nvSpPr>
            <p:spPr bwMode="auto">
              <a:xfrm>
                <a:off x="1165" y="2374"/>
                <a:ext cx="28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51213" name="Text Box 19"/>
              <p:cNvSpPr txBox="1">
                <a:spLocks noChangeArrowheads="1"/>
              </p:cNvSpPr>
              <p:nvPr/>
            </p:nvSpPr>
            <p:spPr bwMode="auto">
              <a:xfrm>
                <a:off x="1881" y="2374"/>
                <a:ext cx="28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51214" name="Text Box 20"/>
              <p:cNvSpPr txBox="1">
                <a:spLocks noChangeArrowheads="1"/>
              </p:cNvSpPr>
              <p:nvPr/>
            </p:nvSpPr>
            <p:spPr bwMode="auto">
              <a:xfrm>
                <a:off x="1523" y="2374"/>
                <a:ext cx="28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51215" name="Text Box 21"/>
              <p:cNvSpPr txBox="1">
                <a:spLocks noChangeArrowheads="1"/>
              </p:cNvSpPr>
              <p:nvPr/>
            </p:nvSpPr>
            <p:spPr bwMode="auto">
              <a:xfrm>
                <a:off x="2275" y="2374"/>
                <a:ext cx="28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Times New Roman" pitchFamily="18" charset="0"/>
                  </a:rPr>
                  <a:t>9</a:t>
                </a:r>
              </a:p>
            </p:txBody>
          </p:sp>
          <p:sp>
            <p:nvSpPr>
              <p:cNvPr id="51216" name="Text Box 22"/>
              <p:cNvSpPr txBox="1">
                <a:spLocks noChangeArrowheads="1"/>
              </p:cNvSpPr>
              <p:nvPr/>
            </p:nvSpPr>
            <p:spPr bwMode="auto">
              <a:xfrm>
                <a:off x="2984" y="2374"/>
                <a:ext cx="28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Times New Roman" pitchFamily="18" charset="0"/>
                  </a:rPr>
                  <a:t>15</a:t>
                </a:r>
              </a:p>
            </p:txBody>
          </p:sp>
          <p:sp>
            <p:nvSpPr>
              <p:cNvPr id="51217" name="Text Box 23"/>
              <p:cNvSpPr txBox="1">
                <a:spLocks noChangeArrowheads="1"/>
              </p:cNvSpPr>
              <p:nvPr/>
            </p:nvSpPr>
            <p:spPr bwMode="auto">
              <a:xfrm>
                <a:off x="2598" y="2374"/>
                <a:ext cx="28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Times New Roman" pitchFamily="18" charset="0"/>
                  </a:rPr>
                  <a:t>12</a:t>
                </a:r>
              </a:p>
            </p:txBody>
          </p:sp>
          <p:sp>
            <p:nvSpPr>
              <p:cNvPr id="51218" name="Text Box 24"/>
              <p:cNvSpPr txBox="1">
                <a:spLocks noChangeArrowheads="1"/>
              </p:cNvSpPr>
              <p:nvPr/>
            </p:nvSpPr>
            <p:spPr bwMode="auto">
              <a:xfrm>
                <a:off x="3357" y="2374"/>
                <a:ext cx="28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Times New Roman" pitchFamily="18" charset="0"/>
                  </a:rPr>
                  <a:t>18</a:t>
                </a:r>
              </a:p>
            </p:txBody>
          </p:sp>
          <p:sp>
            <p:nvSpPr>
              <p:cNvPr id="51219" name="Text Box 25"/>
              <p:cNvSpPr txBox="1">
                <a:spLocks noChangeArrowheads="1"/>
              </p:cNvSpPr>
              <p:nvPr/>
            </p:nvSpPr>
            <p:spPr bwMode="auto">
              <a:xfrm>
                <a:off x="4095" y="2374"/>
                <a:ext cx="28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Times New Roman" pitchFamily="18" charset="0"/>
                  </a:rPr>
                  <a:t>24</a:t>
                </a:r>
              </a:p>
            </p:txBody>
          </p:sp>
          <p:sp>
            <p:nvSpPr>
              <p:cNvPr id="51220" name="Text Box 26"/>
              <p:cNvSpPr txBox="1">
                <a:spLocks noChangeArrowheads="1"/>
              </p:cNvSpPr>
              <p:nvPr/>
            </p:nvSpPr>
            <p:spPr bwMode="auto">
              <a:xfrm>
                <a:off x="3736" y="2374"/>
                <a:ext cx="28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latin typeface="Times New Roman" pitchFamily="18" charset="0"/>
                  </a:rPr>
                  <a:t>21</a:t>
                </a:r>
              </a:p>
            </p:txBody>
          </p:sp>
        </p:grpSp>
      </p:grpSp>
      <p:sp>
        <p:nvSpPr>
          <p:cNvPr id="51205" name="Line 27"/>
          <p:cNvSpPr>
            <a:spLocks noChangeShapeType="1"/>
          </p:cNvSpPr>
          <p:nvPr/>
        </p:nvSpPr>
        <p:spPr bwMode="auto">
          <a:xfrm>
            <a:off x="1447800" y="3657600"/>
            <a:ext cx="4724400" cy="0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 type="oval" w="med" len="med"/>
            <a:tailEnd type="oval" w="med" len="med"/>
          </a:ln>
        </p:spPr>
        <p:txBody>
          <a:bodyPr wrap="none"/>
          <a:lstStyle/>
          <a:p>
            <a:endParaRPr lang="en-NZ"/>
          </a:p>
        </p:txBody>
      </p:sp>
      <p:sp>
        <p:nvSpPr>
          <p:cNvPr id="51206" name="Text Box 29"/>
          <p:cNvSpPr txBox="1">
            <a:spLocks noChangeArrowheads="1"/>
          </p:cNvSpPr>
          <p:nvPr/>
        </p:nvSpPr>
        <p:spPr bwMode="auto">
          <a:xfrm>
            <a:off x="6553200" y="3124200"/>
            <a:ext cx="2362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The time spent studying can be any number between 0 and 24.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D04A1F-0E1A-440B-B9A0-6E4263CB044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 values Given a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048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In section </a:t>
            </a:r>
            <a:r>
              <a:rPr lang="en-US" dirty="0" smtClean="0"/>
              <a:t>2 </a:t>
            </a:r>
            <a:r>
              <a:rPr lang="en-US" dirty="0" smtClean="0"/>
              <a:t>we were given a normally distributed random variable </a:t>
            </a:r>
            <a:r>
              <a:rPr lang="en-US" i="1" dirty="0" smtClean="0"/>
              <a:t>x</a:t>
            </a:r>
            <a:r>
              <a:rPr lang="en-US" dirty="0" smtClean="0"/>
              <a:t> and we were asked to find a probability.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In this section, we will be given a probability and we will be asked to find the value of the random variable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2462213" y="4765675"/>
            <a:ext cx="542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dirty="0">
                <a:latin typeface="+mn-lt"/>
                <a:cs typeface="+mn-cs"/>
              </a:rPr>
              <a:t>x</a:t>
            </a:r>
          </a:p>
        </p:txBody>
      </p:sp>
      <p:sp>
        <p:nvSpPr>
          <p:cNvPr id="5" name="AutoShape 16"/>
          <p:cNvSpPr>
            <a:spLocks noChangeArrowheads="1"/>
          </p:cNvSpPr>
          <p:nvPr/>
        </p:nvSpPr>
        <p:spPr bwMode="auto">
          <a:xfrm>
            <a:off x="2543175" y="4243388"/>
            <a:ext cx="1214438" cy="557212"/>
          </a:xfrm>
          <a:prstGeom prst="curvedDownArrow">
            <a:avLst>
              <a:gd name="adj1" fmla="val 43590"/>
              <a:gd name="adj2" fmla="val 87180"/>
              <a:gd name="adj3" fmla="val 33333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3800475" y="4765675"/>
            <a:ext cx="542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dirty="0">
                <a:latin typeface="+mn-lt"/>
                <a:cs typeface="+mn-cs"/>
              </a:rPr>
              <a:t>z</a:t>
            </a:r>
          </a:p>
        </p:txBody>
      </p: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4224338" y="4281488"/>
            <a:ext cx="1214437" cy="557212"/>
          </a:xfrm>
          <a:prstGeom prst="curvedDownArrow">
            <a:avLst>
              <a:gd name="adj1" fmla="val 43590"/>
              <a:gd name="adj2" fmla="val 87180"/>
              <a:gd name="adj3" fmla="val 33333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4991100" y="4764088"/>
            <a:ext cx="2671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+mn-lt"/>
                <a:cs typeface="+mn-cs"/>
              </a:rPr>
              <a:t>probability</a:t>
            </a:r>
          </a:p>
        </p:txBody>
      </p:sp>
      <p:sp>
        <p:nvSpPr>
          <p:cNvPr id="9" name="AutoShape 20"/>
          <p:cNvSpPr>
            <a:spLocks noChangeArrowheads="1"/>
          </p:cNvSpPr>
          <p:nvPr/>
        </p:nvSpPr>
        <p:spPr bwMode="auto">
          <a:xfrm flipH="1" flipV="1">
            <a:off x="4133850" y="5338763"/>
            <a:ext cx="1214438" cy="557212"/>
          </a:xfrm>
          <a:prstGeom prst="curvedDownArrow">
            <a:avLst>
              <a:gd name="adj1" fmla="val 43590"/>
              <a:gd name="adj2" fmla="val 87179"/>
              <a:gd name="adj3" fmla="val 33333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10" name="AutoShape 21"/>
          <p:cNvSpPr>
            <a:spLocks noChangeArrowheads="1"/>
          </p:cNvSpPr>
          <p:nvPr/>
        </p:nvSpPr>
        <p:spPr bwMode="auto">
          <a:xfrm flipH="1" flipV="1">
            <a:off x="2643188" y="5334000"/>
            <a:ext cx="1214437" cy="557213"/>
          </a:xfrm>
          <a:prstGeom prst="curvedDownArrow">
            <a:avLst>
              <a:gd name="adj1" fmla="val 43590"/>
              <a:gd name="adj2" fmla="val 87180"/>
              <a:gd name="adj3" fmla="val 33333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3671888" y="3886200"/>
            <a:ext cx="7000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5.2</a:t>
            </a:r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3738563" y="5886450"/>
            <a:ext cx="7000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5.3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E16848-FB91-453D-81EF-6FA4B95326A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/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accent3"/>
                </a:solidFill>
              </a:rPr>
              <a:t>Example: Finding a </a:t>
            </a:r>
            <a:r>
              <a:rPr lang="en-US" altLang="en-US" i="1" dirty="0" smtClean="0">
                <a:solidFill>
                  <a:schemeClr val="accent3"/>
                </a:solidFill>
              </a:rPr>
              <a:t>z</a:t>
            </a:r>
            <a:r>
              <a:rPr lang="en-US" altLang="en-US" dirty="0" smtClean="0">
                <a:solidFill>
                  <a:schemeClr val="accent3"/>
                </a:solidFill>
              </a:rPr>
              <a:t>-Score Given an Area</a:t>
            </a:r>
            <a:endParaRPr lang="en-US" dirty="0" smtClean="0">
              <a:solidFill>
                <a:schemeClr val="accent3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868362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lang="en-US" dirty="0" smtClean="0"/>
              <a:t>Find the </a:t>
            </a:r>
            <a:r>
              <a:rPr lang="en-US" i="1" dirty="0" smtClean="0"/>
              <a:t>z</a:t>
            </a:r>
            <a:r>
              <a:rPr lang="en-US" dirty="0" smtClean="0"/>
              <a:t>-score that corresponds to a cumulative area of 0.3632.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2133600" y="3402013"/>
            <a:ext cx="4403725" cy="2084387"/>
            <a:chOff x="2133600" y="3235304"/>
            <a:chExt cx="4403614" cy="2084059"/>
          </a:xfrm>
        </p:grpSpPr>
        <p:sp>
          <p:nvSpPr>
            <p:cNvPr id="82952" name="Freeform 20"/>
            <p:cNvSpPr>
              <a:spLocks/>
            </p:cNvSpPr>
            <p:nvPr/>
          </p:nvSpPr>
          <p:spPr bwMode="auto">
            <a:xfrm>
              <a:off x="2277870" y="3382141"/>
              <a:ext cx="1668656" cy="1440689"/>
            </a:xfrm>
            <a:custGeom>
              <a:avLst/>
              <a:gdLst>
                <a:gd name="T0" fmla="*/ 0 w 1328"/>
                <a:gd name="T1" fmla="*/ 2147483647 h 1108"/>
                <a:gd name="T2" fmla="*/ 2147483647 w 1328"/>
                <a:gd name="T3" fmla="*/ 2147483647 h 1108"/>
                <a:gd name="T4" fmla="*/ 2147483647 w 1328"/>
                <a:gd name="T5" fmla="*/ 2147483647 h 1108"/>
                <a:gd name="T6" fmla="*/ 2147483647 w 1328"/>
                <a:gd name="T7" fmla="*/ 2147483647 h 1108"/>
                <a:gd name="T8" fmla="*/ 2147483647 w 1328"/>
                <a:gd name="T9" fmla="*/ 2147483647 h 1108"/>
                <a:gd name="T10" fmla="*/ 2147483647 w 1328"/>
                <a:gd name="T11" fmla="*/ 2147483647 h 1108"/>
                <a:gd name="T12" fmla="*/ 2147483647 w 1328"/>
                <a:gd name="T13" fmla="*/ 0 h 1108"/>
                <a:gd name="T14" fmla="*/ 2147483647 w 1328"/>
                <a:gd name="T15" fmla="*/ 2147483647 h 1108"/>
                <a:gd name="T16" fmla="*/ 2147483647 w 1328"/>
                <a:gd name="T17" fmla="*/ 2147483647 h 11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28"/>
                <a:gd name="T28" fmla="*/ 0 h 1108"/>
                <a:gd name="T29" fmla="*/ 1328 w 1328"/>
                <a:gd name="T30" fmla="*/ 1108 h 110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28" h="1108">
                  <a:moveTo>
                    <a:pt x="0" y="1108"/>
                  </a:moveTo>
                  <a:cubicBezTo>
                    <a:pt x="56" y="1099"/>
                    <a:pt x="232" y="1077"/>
                    <a:pt x="337" y="1051"/>
                  </a:cubicBezTo>
                  <a:cubicBezTo>
                    <a:pt x="441" y="1027"/>
                    <a:pt x="538" y="1005"/>
                    <a:pt x="628" y="949"/>
                  </a:cubicBezTo>
                  <a:cubicBezTo>
                    <a:pt x="723" y="893"/>
                    <a:pt x="852" y="784"/>
                    <a:pt x="926" y="708"/>
                  </a:cubicBezTo>
                  <a:cubicBezTo>
                    <a:pt x="1000" y="633"/>
                    <a:pt x="1022" y="578"/>
                    <a:pt x="1071" y="496"/>
                  </a:cubicBezTo>
                  <a:cubicBezTo>
                    <a:pt x="1094" y="449"/>
                    <a:pt x="1157" y="303"/>
                    <a:pt x="1201" y="217"/>
                  </a:cubicBezTo>
                  <a:cubicBezTo>
                    <a:pt x="1250" y="110"/>
                    <a:pt x="1230" y="123"/>
                    <a:pt x="1309" y="0"/>
                  </a:cubicBezTo>
                  <a:cubicBezTo>
                    <a:pt x="1328" y="60"/>
                    <a:pt x="1314" y="393"/>
                    <a:pt x="1315" y="575"/>
                  </a:cubicBezTo>
                  <a:cubicBezTo>
                    <a:pt x="1316" y="757"/>
                    <a:pt x="1317" y="984"/>
                    <a:pt x="1317" y="1092"/>
                  </a:cubicBezTo>
                </a:path>
              </a:pathLst>
            </a:custGeom>
            <a:solidFill>
              <a:srgbClr val="71ADDF">
                <a:alpha val="79999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82953" name="Line 22"/>
            <p:cNvSpPr>
              <a:spLocks noChangeShapeType="1"/>
            </p:cNvSpPr>
            <p:nvPr/>
          </p:nvSpPr>
          <p:spPr bwMode="auto">
            <a:xfrm>
              <a:off x="4206875" y="4452893"/>
              <a:ext cx="0" cy="92073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82954" name="Text Box 23"/>
            <p:cNvSpPr txBox="1">
              <a:spLocks noChangeArrowheads="1"/>
            </p:cNvSpPr>
            <p:nvPr/>
          </p:nvSpPr>
          <p:spPr bwMode="auto">
            <a:xfrm>
              <a:off x="3733800" y="4857698"/>
              <a:ext cx="30489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 i="1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82955" name="Line 24"/>
            <p:cNvSpPr>
              <a:spLocks noChangeShapeType="1"/>
            </p:cNvSpPr>
            <p:nvPr/>
          </p:nvSpPr>
          <p:spPr bwMode="auto">
            <a:xfrm>
              <a:off x="3933525" y="4756529"/>
              <a:ext cx="0" cy="142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82956" name="Freeform 26"/>
            <p:cNvSpPr>
              <a:spLocks/>
            </p:cNvSpPr>
            <p:nvPr/>
          </p:nvSpPr>
          <p:spPr bwMode="auto">
            <a:xfrm>
              <a:off x="2133600" y="4818011"/>
              <a:ext cx="4146549" cy="1588"/>
            </a:xfrm>
            <a:custGeom>
              <a:avLst/>
              <a:gdLst>
                <a:gd name="T0" fmla="*/ 0 w 3152"/>
                <a:gd name="T1" fmla="*/ 0 h 1"/>
                <a:gd name="T2" fmla="*/ 2147483647 w 3152"/>
                <a:gd name="T3" fmla="*/ 0 h 1"/>
                <a:gd name="T4" fmla="*/ 0 60000 65536"/>
                <a:gd name="T5" fmla="*/ 0 60000 65536"/>
                <a:gd name="T6" fmla="*/ 0 w 3152"/>
                <a:gd name="T7" fmla="*/ 0 h 1"/>
                <a:gd name="T8" fmla="*/ 3152 w 315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52" h="1">
                  <a:moveTo>
                    <a:pt x="0" y="0"/>
                  </a:moveTo>
                  <a:lnTo>
                    <a:pt x="3152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82957" name="Freeform 27"/>
            <p:cNvSpPr>
              <a:spLocks/>
            </p:cNvSpPr>
            <p:nvPr/>
          </p:nvSpPr>
          <p:spPr bwMode="auto">
            <a:xfrm>
              <a:off x="2260600" y="3235304"/>
              <a:ext cx="3940174" cy="1577945"/>
            </a:xfrm>
            <a:custGeom>
              <a:avLst/>
              <a:gdLst>
                <a:gd name="T0" fmla="*/ 0 w 2996"/>
                <a:gd name="T1" fmla="*/ 2147483647 h 1213"/>
                <a:gd name="T2" fmla="*/ 2147483647 w 2996"/>
                <a:gd name="T3" fmla="*/ 2147483647 h 1213"/>
                <a:gd name="T4" fmla="*/ 2147483647 w 2996"/>
                <a:gd name="T5" fmla="*/ 2147483647 h 1213"/>
                <a:gd name="T6" fmla="*/ 2147483647 w 2996"/>
                <a:gd name="T7" fmla="*/ 2147483647 h 1213"/>
                <a:gd name="T8" fmla="*/ 2147483647 w 2996"/>
                <a:gd name="T9" fmla="*/ 2147483647 h 1213"/>
                <a:gd name="T10" fmla="*/ 2147483647 w 2996"/>
                <a:gd name="T11" fmla="*/ 2147483647 h 1213"/>
                <a:gd name="T12" fmla="*/ 2147483647 w 2996"/>
                <a:gd name="T13" fmla="*/ 2147483647 h 1213"/>
                <a:gd name="T14" fmla="*/ 2147483647 w 2996"/>
                <a:gd name="T15" fmla="*/ 2147483647 h 1213"/>
                <a:gd name="T16" fmla="*/ 2147483647 w 2996"/>
                <a:gd name="T17" fmla="*/ 2147483647 h 1213"/>
                <a:gd name="T18" fmla="*/ 2147483647 w 2996"/>
                <a:gd name="T19" fmla="*/ 2147483647 h 1213"/>
                <a:gd name="T20" fmla="*/ 2147483647 w 2996"/>
                <a:gd name="T21" fmla="*/ 2147483647 h 1213"/>
                <a:gd name="T22" fmla="*/ 2147483647 w 2996"/>
                <a:gd name="T23" fmla="*/ 2147483647 h 1213"/>
                <a:gd name="T24" fmla="*/ 2147483647 w 2996"/>
                <a:gd name="T25" fmla="*/ 2147483647 h 1213"/>
                <a:gd name="T26" fmla="*/ 2147483647 w 2996"/>
                <a:gd name="T27" fmla="*/ 2147483647 h 1213"/>
                <a:gd name="T28" fmla="*/ 2147483647 w 2996"/>
                <a:gd name="T29" fmla="*/ 2147483647 h 1213"/>
                <a:gd name="T30" fmla="*/ 2147483647 w 2996"/>
                <a:gd name="T31" fmla="*/ 2147483647 h 1213"/>
                <a:gd name="T32" fmla="*/ 2147483647 w 2996"/>
                <a:gd name="T33" fmla="*/ 2147483647 h 1213"/>
                <a:gd name="T34" fmla="*/ 2147483647 w 2996"/>
                <a:gd name="T35" fmla="*/ 2147483647 h 12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96"/>
                <a:gd name="T55" fmla="*/ 0 h 1213"/>
                <a:gd name="T56" fmla="*/ 2996 w 2996"/>
                <a:gd name="T57" fmla="*/ 1213 h 12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96" h="1213">
                  <a:moveTo>
                    <a:pt x="0" y="1213"/>
                  </a:moveTo>
                  <a:cubicBezTo>
                    <a:pt x="54" y="1205"/>
                    <a:pt x="222" y="1185"/>
                    <a:pt x="325" y="1159"/>
                  </a:cubicBezTo>
                  <a:cubicBezTo>
                    <a:pt x="429" y="1135"/>
                    <a:pt x="526" y="1113"/>
                    <a:pt x="616" y="1057"/>
                  </a:cubicBezTo>
                  <a:cubicBezTo>
                    <a:pt x="711" y="1001"/>
                    <a:pt x="823" y="899"/>
                    <a:pt x="895" y="820"/>
                  </a:cubicBezTo>
                  <a:cubicBezTo>
                    <a:pt x="967" y="741"/>
                    <a:pt x="1004" y="666"/>
                    <a:pt x="1048" y="583"/>
                  </a:cubicBezTo>
                  <a:cubicBezTo>
                    <a:pt x="1092" y="500"/>
                    <a:pt x="1130" y="392"/>
                    <a:pt x="1162" y="322"/>
                  </a:cubicBezTo>
                  <a:cubicBezTo>
                    <a:pt x="1194" y="252"/>
                    <a:pt x="1208" y="208"/>
                    <a:pt x="1237" y="163"/>
                  </a:cubicBezTo>
                  <a:cubicBezTo>
                    <a:pt x="1266" y="118"/>
                    <a:pt x="1296" y="76"/>
                    <a:pt x="1336" y="49"/>
                  </a:cubicBezTo>
                  <a:cubicBezTo>
                    <a:pt x="1376" y="22"/>
                    <a:pt x="1434" y="2"/>
                    <a:pt x="1480" y="1"/>
                  </a:cubicBezTo>
                  <a:cubicBezTo>
                    <a:pt x="1526" y="0"/>
                    <a:pt x="1575" y="18"/>
                    <a:pt x="1615" y="43"/>
                  </a:cubicBezTo>
                  <a:cubicBezTo>
                    <a:pt x="1655" y="68"/>
                    <a:pt x="1685" y="93"/>
                    <a:pt x="1720" y="154"/>
                  </a:cubicBezTo>
                  <a:cubicBezTo>
                    <a:pt x="1755" y="215"/>
                    <a:pt x="1798" y="346"/>
                    <a:pt x="1825" y="412"/>
                  </a:cubicBezTo>
                  <a:cubicBezTo>
                    <a:pt x="1852" y="478"/>
                    <a:pt x="1854" y="488"/>
                    <a:pt x="1885" y="550"/>
                  </a:cubicBezTo>
                  <a:cubicBezTo>
                    <a:pt x="1916" y="612"/>
                    <a:pt x="1966" y="717"/>
                    <a:pt x="2014" y="787"/>
                  </a:cubicBezTo>
                  <a:cubicBezTo>
                    <a:pt x="2062" y="857"/>
                    <a:pt x="2112" y="918"/>
                    <a:pt x="2176" y="969"/>
                  </a:cubicBezTo>
                  <a:cubicBezTo>
                    <a:pt x="2240" y="1020"/>
                    <a:pt x="2330" y="1062"/>
                    <a:pt x="2398" y="1093"/>
                  </a:cubicBezTo>
                  <a:cubicBezTo>
                    <a:pt x="2466" y="1124"/>
                    <a:pt x="2484" y="1134"/>
                    <a:pt x="2584" y="1153"/>
                  </a:cubicBezTo>
                  <a:cubicBezTo>
                    <a:pt x="2684" y="1172"/>
                    <a:pt x="2910" y="1194"/>
                    <a:pt x="2996" y="120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82958" name="Line 28"/>
            <p:cNvSpPr>
              <a:spLocks noChangeShapeType="1"/>
            </p:cNvSpPr>
            <p:nvPr/>
          </p:nvSpPr>
          <p:spPr bwMode="auto">
            <a:xfrm>
              <a:off x="4206875" y="3236892"/>
              <a:ext cx="0" cy="15604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82959" name="Text Box 29"/>
            <p:cNvSpPr txBox="1">
              <a:spLocks noChangeArrowheads="1"/>
            </p:cNvSpPr>
            <p:nvPr/>
          </p:nvSpPr>
          <p:spPr bwMode="auto">
            <a:xfrm>
              <a:off x="4026700" y="4857698"/>
              <a:ext cx="41549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82960" name="Line 30"/>
            <p:cNvSpPr>
              <a:spLocks noChangeShapeType="1"/>
            </p:cNvSpPr>
            <p:nvPr/>
          </p:nvSpPr>
          <p:spPr bwMode="auto">
            <a:xfrm>
              <a:off x="4206875" y="4760863"/>
              <a:ext cx="0" cy="142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82961" name="Rectangle 33"/>
            <p:cNvSpPr>
              <a:spLocks noChangeArrowheads="1"/>
            </p:cNvSpPr>
            <p:nvPr/>
          </p:nvSpPr>
          <p:spPr bwMode="auto">
            <a:xfrm>
              <a:off x="6253162" y="4610052"/>
              <a:ext cx="28405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82962" name="Line 9"/>
            <p:cNvSpPr>
              <a:spLocks noChangeShapeType="1"/>
            </p:cNvSpPr>
            <p:nvPr/>
          </p:nvSpPr>
          <p:spPr bwMode="auto">
            <a:xfrm flipV="1">
              <a:off x="3933525" y="3396291"/>
              <a:ext cx="0" cy="14445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743185" y="3581325"/>
              <a:ext cx="1066773" cy="46188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chemeClr val="accent2"/>
                  </a:solidFill>
                  <a:latin typeface="+mn-lt"/>
                  <a:cs typeface="+mn-cs"/>
                </a:rPr>
                <a:t>0.3632</a:t>
              </a: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rot="10800000">
              <a:off x="2411406" y="3973375"/>
              <a:ext cx="152396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457200" y="2833688"/>
            <a:ext cx="3886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3"/>
                </a:solidFill>
                <a:latin typeface="+mn-lt"/>
                <a:cs typeface="+mn-cs"/>
              </a:rPr>
              <a:t>Solution: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6D4E968-964F-41FF-9773-5682340FAF1E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325" y="3778250"/>
            <a:ext cx="6315075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514600"/>
            <a:ext cx="62944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accent3"/>
                </a:solidFill>
              </a:rPr>
              <a:t>Solution: Finding a </a:t>
            </a:r>
            <a:r>
              <a:rPr lang="en-US" altLang="en-US" i="1" dirty="0" smtClean="0">
                <a:solidFill>
                  <a:schemeClr val="accent3"/>
                </a:solidFill>
              </a:rPr>
              <a:t>z</a:t>
            </a:r>
            <a:r>
              <a:rPr lang="en-US" altLang="en-US" dirty="0" smtClean="0">
                <a:solidFill>
                  <a:schemeClr val="accent3"/>
                </a:solidFill>
              </a:rPr>
              <a:t>-Score Given an Area</a:t>
            </a:r>
            <a:endParaRPr lang="en-US" dirty="0" smtClean="0">
              <a:solidFill>
                <a:schemeClr val="accent3"/>
              </a:solidFill>
            </a:endParaRPr>
          </a:p>
        </p:txBody>
      </p:sp>
      <p:sp>
        <p:nvSpPr>
          <p:cNvPr id="83973" name="Content Placeholder 19"/>
          <p:cNvSpPr>
            <a:spLocks noGrp="1"/>
          </p:cNvSpPr>
          <p:nvPr>
            <p:ph idx="1"/>
          </p:nvPr>
        </p:nvSpPr>
        <p:spPr>
          <a:xfrm>
            <a:off x="381000" y="1493838"/>
            <a:ext cx="8229600" cy="868362"/>
          </a:xfrm>
        </p:spPr>
        <p:txBody>
          <a:bodyPr/>
          <a:lstStyle/>
          <a:p>
            <a:r>
              <a:rPr lang="en-US" smtClean="0"/>
              <a:t>Locate 0.3632 in the body of the Standard Normal Table.  </a:t>
            </a:r>
          </a:p>
        </p:txBody>
      </p:sp>
      <p:sp>
        <p:nvSpPr>
          <p:cNvPr id="717942" name="Oval 118"/>
          <p:cNvSpPr>
            <a:spLocks noChangeArrowheads="1"/>
          </p:cNvSpPr>
          <p:nvPr/>
        </p:nvSpPr>
        <p:spPr bwMode="auto">
          <a:xfrm>
            <a:off x="4673600" y="4160838"/>
            <a:ext cx="749300" cy="411162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717943" name="Text Box 119"/>
          <p:cNvSpPr txBox="1">
            <a:spLocks noChangeArrowheads="1"/>
          </p:cNvSpPr>
          <p:nvPr/>
        </p:nvSpPr>
        <p:spPr bwMode="auto">
          <a:xfrm>
            <a:off x="381000" y="5334000"/>
            <a:ext cx="81407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buClr>
                <a:schemeClr val="accent1"/>
              </a:buClr>
              <a:buFont typeface="Arial" charset="0"/>
              <a:buChar char="•"/>
            </a:pPr>
            <a:r>
              <a:rPr lang="en-US" sz="2800">
                <a:latin typeface="Times New Roman" pitchFamily="18" charset="0"/>
              </a:rPr>
              <a:t>The values at the beginning of the corresponding row and at the top of the column give the </a:t>
            </a:r>
            <a:r>
              <a:rPr lang="en-US" sz="2800" i="1">
                <a:latin typeface="Times New Roman" pitchFamily="18" charset="0"/>
              </a:rPr>
              <a:t>z</a:t>
            </a:r>
            <a:r>
              <a:rPr lang="en-US" sz="2800">
                <a:latin typeface="Times New Roman" pitchFamily="18" charset="0"/>
              </a:rPr>
              <a:t>-score.</a:t>
            </a:r>
          </a:p>
        </p:txBody>
      </p:sp>
      <p:sp>
        <p:nvSpPr>
          <p:cNvPr id="717944" name="Text Box 120"/>
          <p:cNvSpPr txBox="1">
            <a:spLocks noChangeArrowheads="1"/>
          </p:cNvSpPr>
          <p:nvPr/>
        </p:nvSpPr>
        <p:spPr bwMode="auto">
          <a:xfrm>
            <a:off x="7099300" y="4038600"/>
            <a:ext cx="1905000" cy="954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Times New Roman" pitchFamily="18" charset="0"/>
              </a:rPr>
              <a:t>The </a:t>
            </a:r>
            <a:r>
              <a:rPr lang="en-US" sz="2800" i="1">
                <a:solidFill>
                  <a:schemeClr val="accent2"/>
                </a:solidFill>
                <a:latin typeface="Times New Roman" pitchFamily="18" charset="0"/>
              </a:rPr>
              <a:t>z</a:t>
            </a:r>
            <a:r>
              <a:rPr lang="en-US" sz="2800">
                <a:solidFill>
                  <a:schemeClr val="accent2"/>
                </a:solidFill>
                <a:latin typeface="Times New Roman" pitchFamily="18" charset="0"/>
              </a:rPr>
              <a:t>-score is -0.35.</a:t>
            </a:r>
          </a:p>
        </p:txBody>
      </p:sp>
      <p:sp>
        <p:nvSpPr>
          <p:cNvPr id="717946" name="Line 122"/>
          <p:cNvSpPr>
            <a:spLocks noChangeShapeType="1"/>
          </p:cNvSpPr>
          <p:nvPr/>
        </p:nvSpPr>
        <p:spPr bwMode="auto">
          <a:xfrm flipH="1">
            <a:off x="1384300" y="4343400"/>
            <a:ext cx="342900" cy="0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NZ"/>
          </a:p>
        </p:txBody>
      </p:sp>
      <p:sp>
        <p:nvSpPr>
          <p:cNvPr id="717947" name="Line 123"/>
          <p:cNvSpPr>
            <a:spLocks noChangeShapeType="1"/>
          </p:cNvSpPr>
          <p:nvPr/>
        </p:nvSpPr>
        <p:spPr bwMode="auto">
          <a:xfrm rot="16200000" flipV="1">
            <a:off x="4825206" y="2883694"/>
            <a:ext cx="280988" cy="0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N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0971D1-4ADF-44AB-B0E0-98BD82B450A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1214E-6 L 0.34358 -0.00162 " pathEditMode="relative" rAng="0" ptsTypes="AA">
                                      <p:cBhvr>
                                        <p:cTn id="19" dur="1000" spd="-100000" fill="hold"/>
                                        <p:tgtEl>
                                          <p:spTgt spid="7179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13873E-6 L -0.00087 0.19283 " pathEditMode="relative" rAng="0" ptsTypes="AA">
                                      <p:cBhvr>
                                        <p:cTn id="26" dur="1000" spd="-100000" fill="hold"/>
                                        <p:tgtEl>
                                          <p:spTgt spid="7179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9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42" grpId="0" animBg="1"/>
      <p:bldP spid="717943" grpId="0"/>
      <p:bldP spid="717944" grpId="0"/>
      <p:bldP spid="717946" grpId="0" animBg="1"/>
      <p:bldP spid="717946" grpId="1" animBg="1"/>
      <p:bldP spid="717947" grpId="0" animBg="1"/>
      <p:bldP spid="717947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accent3"/>
                </a:solidFill>
              </a:rPr>
              <a:t>Example: Finding a </a:t>
            </a:r>
            <a:r>
              <a:rPr lang="en-US" altLang="en-US" i="1" dirty="0" smtClean="0">
                <a:solidFill>
                  <a:schemeClr val="accent3"/>
                </a:solidFill>
              </a:rPr>
              <a:t>z</a:t>
            </a:r>
            <a:r>
              <a:rPr lang="en-US" altLang="en-US" dirty="0" smtClean="0">
                <a:solidFill>
                  <a:schemeClr val="accent3"/>
                </a:solidFill>
              </a:rPr>
              <a:t>-Score Given an Area</a:t>
            </a:r>
            <a:endParaRPr lang="en-US" dirty="0" smtClean="0">
              <a:solidFill>
                <a:schemeClr val="accent3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868362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lang="en-US" dirty="0" smtClean="0"/>
              <a:t>Find the </a:t>
            </a:r>
            <a:r>
              <a:rPr lang="en-US" i="1" dirty="0" smtClean="0"/>
              <a:t>z</a:t>
            </a:r>
            <a:r>
              <a:rPr lang="en-US" dirty="0" smtClean="0"/>
              <a:t>-score that has 10.75% of the distribution’s area to its right.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/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1128713" y="2667000"/>
            <a:ext cx="6438900" cy="2654300"/>
            <a:chOff x="1128712" y="2667000"/>
            <a:chExt cx="6438900" cy="2654301"/>
          </a:xfrm>
        </p:grpSpPr>
        <p:sp>
          <p:nvSpPr>
            <p:cNvPr id="85004" name="Freeform 6"/>
            <p:cNvSpPr>
              <a:spLocks/>
            </p:cNvSpPr>
            <p:nvPr/>
          </p:nvSpPr>
          <p:spPr bwMode="auto">
            <a:xfrm>
              <a:off x="4849812" y="3663950"/>
              <a:ext cx="1903413" cy="1111250"/>
            </a:xfrm>
            <a:custGeom>
              <a:avLst/>
              <a:gdLst>
                <a:gd name="T0" fmla="*/ 2147483647 w 1199"/>
                <a:gd name="T1" fmla="*/ 2147483647 h 692"/>
                <a:gd name="T2" fmla="*/ 0 w 1199"/>
                <a:gd name="T3" fmla="*/ 0 h 692"/>
                <a:gd name="T4" fmla="*/ 2147483647 w 1199"/>
                <a:gd name="T5" fmla="*/ 2147483647 h 692"/>
                <a:gd name="T6" fmla="*/ 2147483647 w 1199"/>
                <a:gd name="T7" fmla="*/ 2147483647 h 692"/>
                <a:gd name="T8" fmla="*/ 2147483647 w 1199"/>
                <a:gd name="T9" fmla="*/ 2147483647 h 692"/>
                <a:gd name="T10" fmla="*/ 2147483647 w 1199"/>
                <a:gd name="T11" fmla="*/ 2147483647 h 692"/>
                <a:gd name="T12" fmla="*/ 2147483647 w 1199"/>
                <a:gd name="T13" fmla="*/ 2147483647 h 692"/>
                <a:gd name="T14" fmla="*/ 2147483647 w 1199"/>
                <a:gd name="T15" fmla="*/ 2147483647 h 692"/>
                <a:gd name="T16" fmla="*/ 2147483647 w 1199"/>
                <a:gd name="T17" fmla="*/ 2147483647 h 692"/>
                <a:gd name="T18" fmla="*/ 2147483647 w 1199"/>
                <a:gd name="T19" fmla="*/ 2147483647 h 692"/>
                <a:gd name="T20" fmla="*/ 2147483647 w 1199"/>
                <a:gd name="T21" fmla="*/ 2147483647 h 692"/>
                <a:gd name="T22" fmla="*/ 2147483647 w 1199"/>
                <a:gd name="T23" fmla="*/ 2147483647 h 692"/>
                <a:gd name="T24" fmla="*/ 2147483647 w 1199"/>
                <a:gd name="T25" fmla="*/ 2147483647 h 692"/>
                <a:gd name="T26" fmla="*/ 2147483647 w 1199"/>
                <a:gd name="T27" fmla="*/ 2147483647 h 692"/>
                <a:gd name="T28" fmla="*/ 2147483647 w 1199"/>
                <a:gd name="T29" fmla="*/ 2147483647 h 6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99"/>
                <a:gd name="T46" fmla="*/ 0 h 692"/>
                <a:gd name="T47" fmla="*/ 1199 w 1199"/>
                <a:gd name="T48" fmla="*/ 692 h 69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99" h="692">
                  <a:moveTo>
                    <a:pt x="17" y="692"/>
                  </a:moveTo>
                  <a:lnTo>
                    <a:pt x="0" y="0"/>
                  </a:lnTo>
                  <a:lnTo>
                    <a:pt x="46" y="104"/>
                  </a:lnTo>
                  <a:lnTo>
                    <a:pt x="89" y="167"/>
                  </a:lnTo>
                  <a:lnTo>
                    <a:pt x="165" y="279"/>
                  </a:lnTo>
                  <a:lnTo>
                    <a:pt x="220" y="344"/>
                  </a:lnTo>
                  <a:lnTo>
                    <a:pt x="284" y="404"/>
                  </a:lnTo>
                  <a:lnTo>
                    <a:pt x="396" y="490"/>
                  </a:lnTo>
                  <a:lnTo>
                    <a:pt x="495" y="543"/>
                  </a:lnTo>
                  <a:lnTo>
                    <a:pt x="597" y="588"/>
                  </a:lnTo>
                  <a:lnTo>
                    <a:pt x="699" y="620"/>
                  </a:lnTo>
                  <a:lnTo>
                    <a:pt x="835" y="660"/>
                  </a:lnTo>
                  <a:lnTo>
                    <a:pt x="1055" y="683"/>
                  </a:lnTo>
                  <a:lnTo>
                    <a:pt x="1199" y="692"/>
                  </a:lnTo>
                  <a:lnTo>
                    <a:pt x="17" y="692"/>
                  </a:lnTo>
                  <a:close/>
                </a:path>
              </a:pathLst>
            </a:custGeom>
            <a:solidFill>
              <a:srgbClr val="71ADD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85005" name="Line 14"/>
            <p:cNvSpPr>
              <a:spLocks noChangeShapeType="1"/>
            </p:cNvSpPr>
            <p:nvPr/>
          </p:nvSpPr>
          <p:spPr bwMode="auto">
            <a:xfrm>
              <a:off x="1128712" y="4776788"/>
              <a:ext cx="59436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85006" name="Rectangle 15"/>
            <p:cNvSpPr>
              <a:spLocks noChangeArrowheads="1"/>
            </p:cNvSpPr>
            <p:nvPr/>
          </p:nvSpPr>
          <p:spPr bwMode="auto">
            <a:xfrm>
              <a:off x="4670425" y="4859338"/>
              <a:ext cx="3048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85007" name="Rectangle 16"/>
            <p:cNvSpPr>
              <a:spLocks noChangeArrowheads="1"/>
            </p:cNvSpPr>
            <p:nvPr/>
          </p:nvSpPr>
          <p:spPr bwMode="auto">
            <a:xfrm>
              <a:off x="4024312" y="4859338"/>
              <a:ext cx="33813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85008" name="Line 17"/>
            <p:cNvSpPr>
              <a:spLocks noChangeShapeType="1"/>
            </p:cNvSpPr>
            <p:nvPr/>
          </p:nvSpPr>
          <p:spPr bwMode="auto">
            <a:xfrm>
              <a:off x="4873625" y="4714875"/>
              <a:ext cx="0" cy="1825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85009" name="Line 18"/>
            <p:cNvSpPr>
              <a:spLocks noChangeShapeType="1"/>
            </p:cNvSpPr>
            <p:nvPr/>
          </p:nvSpPr>
          <p:spPr bwMode="auto">
            <a:xfrm>
              <a:off x="4154487" y="4714875"/>
              <a:ext cx="0" cy="1825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85010" name="Text Box 19"/>
            <p:cNvSpPr txBox="1">
              <a:spLocks noChangeArrowheads="1"/>
            </p:cNvSpPr>
            <p:nvPr/>
          </p:nvSpPr>
          <p:spPr bwMode="auto">
            <a:xfrm>
              <a:off x="7110412" y="4610100"/>
              <a:ext cx="4572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1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85011" name="Freeform 20"/>
            <p:cNvSpPr>
              <a:spLocks/>
            </p:cNvSpPr>
            <p:nvPr/>
          </p:nvSpPr>
          <p:spPr bwMode="auto">
            <a:xfrm>
              <a:off x="1433512" y="2667000"/>
              <a:ext cx="5318125" cy="2122488"/>
            </a:xfrm>
            <a:custGeom>
              <a:avLst/>
              <a:gdLst>
                <a:gd name="T0" fmla="*/ 0 w 3350"/>
                <a:gd name="T1" fmla="*/ 2147483647 h 1271"/>
                <a:gd name="T2" fmla="*/ 2147483647 w 3350"/>
                <a:gd name="T3" fmla="*/ 2147483647 h 1271"/>
                <a:gd name="T4" fmla="*/ 2147483647 w 3350"/>
                <a:gd name="T5" fmla="*/ 2147483647 h 1271"/>
                <a:gd name="T6" fmla="*/ 2147483647 w 3350"/>
                <a:gd name="T7" fmla="*/ 2147483647 h 1271"/>
                <a:gd name="T8" fmla="*/ 2147483647 w 3350"/>
                <a:gd name="T9" fmla="*/ 2147483647 h 1271"/>
                <a:gd name="T10" fmla="*/ 2147483647 w 3350"/>
                <a:gd name="T11" fmla="*/ 2147483647 h 1271"/>
                <a:gd name="T12" fmla="*/ 2147483647 w 3350"/>
                <a:gd name="T13" fmla="*/ 2147483647 h 1271"/>
                <a:gd name="T14" fmla="*/ 2147483647 w 3350"/>
                <a:gd name="T15" fmla="*/ 2147483647 h 1271"/>
                <a:gd name="T16" fmla="*/ 2147483647 w 3350"/>
                <a:gd name="T17" fmla="*/ 2147483647 h 1271"/>
                <a:gd name="T18" fmla="*/ 2147483647 w 3350"/>
                <a:gd name="T19" fmla="*/ 2147483647 h 1271"/>
                <a:gd name="T20" fmla="*/ 2147483647 w 3350"/>
                <a:gd name="T21" fmla="*/ 2147483647 h 1271"/>
                <a:gd name="T22" fmla="*/ 2147483647 w 3350"/>
                <a:gd name="T23" fmla="*/ 2147483647 h 1271"/>
                <a:gd name="T24" fmla="*/ 2147483647 w 3350"/>
                <a:gd name="T25" fmla="*/ 2147483647 h 1271"/>
                <a:gd name="T26" fmla="*/ 2147483647 w 3350"/>
                <a:gd name="T27" fmla="*/ 2147483647 h 1271"/>
                <a:gd name="T28" fmla="*/ 2147483647 w 3350"/>
                <a:gd name="T29" fmla="*/ 2147483647 h 1271"/>
                <a:gd name="T30" fmla="*/ 2147483647 w 3350"/>
                <a:gd name="T31" fmla="*/ 2147483647 h 1271"/>
                <a:gd name="T32" fmla="*/ 2147483647 w 3350"/>
                <a:gd name="T33" fmla="*/ 2147483647 h 1271"/>
                <a:gd name="T34" fmla="*/ 2147483647 w 3350"/>
                <a:gd name="T35" fmla="*/ 2147483647 h 1271"/>
                <a:gd name="T36" fmla="*/ 2147483647 w 3350"/>
                <a:gd name="T37" fmla="*/ 2147483647 h 1271"/>
                <a:gd name="T38" fmla="*/ 2147483647 w 3350"/>
                <a:gd name="T39" fmla="*/ 2147483647 h 1271"/>
                <a:gd name="T40" fmla="*/ 2147483647 w 3350"/>
                <a:gd name="T41" fmla="*/ 2147483647 h 1271"/>
                <a:gd name="T42" fmla="*/ 2147483647 w 3350"/>
                <a:gd name="T43" fmla="*/ 2147483647 h 1271"/>
                <a:gd name="T44" fmla="*/ 2147483647 w 3350"/>
                <a:gd name="T45" fmla="*/ 2147483647 h 1271"/>
                <a:gd name="T46" fmla="*/ 2147483647 w 3350"/>
                <a:gd name="T47" fmla="*/ 2147483647 h 1271"/>
                <a:gd name="T48" fmla="*/ 2147483647 w 3350"/>
                <a:gd name="T49" fmla="*/ 2147483647 h 1271"/>
                <a:gd name="T50" fmla="*/ 2147483647 w 3350"/>
                <a:gd name="T51" fmla="*/ 2147483647 h 1271"/>
                <a:gd name="T52" fmla="*/ 2147483647 w 3350"/>
                <a:gd name="T53" fmla="*/ 2147483647 h 1271"/>
                <a:gd name="T54" fmla="*/ 2147483647 w 3350"/>
                <a:gd name="T55" fmla="*/ 2147483647 h 1271"/>
                <a:gd name="T56" fmla="*/ 2147483647 w 3350"/>
                <a:gd name="T57" fmla="*/ 2147483647 h 1271"/>
                <a:gd name="T58" fmla="*/ 2147483647 w 3350"/>
                <a:gd name="T59" fmla="*/ 2147483647 h 1271"/>
                <a:gd name="T60" fmla="*/ 2147483647 w 3350"/>
                <a:gd name="T61" fmla="*/ 2147483647 h 1271"/>
                <a:gd name="T62" fmla="*/ 2147483647 w 3350"/>
                <a:gd name="T63" fmla="*/ 2147483647 h 1271"/>
                <a:gd name="T64" fmla="*/ 2147483647 w 3350"/>
                <a:gd name="T65" fmla="*/ 2147483647 h 1271"/>
                <a:gd name="T66" fmla="*/ 0 w 3350"/>
                <a:gd name="T67" fmla="*/ 2147483647 h 12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350"/>
                <a:gd name="T103" fmla="*/ 0 h 1271"/>
                <a:gd name="T104" fmla="*/ 3350 w 3350"/>
                <a:gd name="T105" fmla="*/ 1271 h 127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350" h="1271">
                  <a:moveTo>
                    <a:pt x="0" y="1271"/>
                  </a:moveTo>
                  <a:lnTo>
                    <a:pt x="69" y="1262"/>
                  </a:lnTo>
                  <a:lnTo>
                    <a:pt x="130" y="1257"/>
                  </a:lnTo>
                  <a:cubicBezTo>
                    <a:pt x="185" y="1251"/>
                    <a:pt x="321" y="1244"/>
                    <a:pt x="399" y="1229"/>
                  </a:cubicBezTo>
                  <a:cubicBezTo>
                    <a:pt x="476" y="1215"/>
                    <a:pt x="525" y="1198"/>
                    <a:pt x="594" y="1170"/>
                  </a:cubicBezTo>
                  <a:cubicBezTo>
                    <a:pt x="662" y="1142"/>
                    <a:pt x="753" y="1094"/>
                    <a:pt x="810" y="1061"/>
                  </a:cubicBezTo>
                  <a:cubicBezTo>
                    <a:pt x="868" y="1027"/>
                    <a:pt x="902" y="998"/>
                    <a:pt x="938" y="967"/>
                  </a:cubicBezTo>
                  <a:cubicBezTo>
                    <a:pt x="975" y="936"/>
                    <a:pt x="1005" y="902"/>
                    <a:pt x="1029" y="875"/>
                  </a:cubicBezTo>
                  <a:cubicBezTo>
                    <a:pt x="1053" y="848"/>
                    <a:pt x="1060" y="838"/>
                    <a:pt x="1083" y="804"/>
                  </a:cubicBezTo>
                  <a:lnTo>
                    <a:pt x="1172" y="667"/>
                  </a:lnTo>
                  <a:lnTo>
                    <a:pt x="1226" y="566"/>
                  </a:lnTo>
                  <a:lnTo>
                    <a:pt x="1278" y="456"/>
                  </a:lnTo>
                  <a:lnTo>
                    <a:pt x="1330" y="346"/>
                  </a:lnTo>
                  <a:lnTo>
                    <a:pt x="1395" y="223"/>
                  </a:lnTo>
                  <a:cubicBezTo>
                    <a:pt x="1421" y="181"/>
                    <a:pt x="1452" y="129"/>
                    <a:pt x="1483" y="95"/>
                  </a:cubicBezTo>
                  <a:cubicBezTo>
                    <a:pt x="1514" y="62"/>
                    <a:pt x="1550" y="38"/>
                    <a:pt x="1581" y="22"/>
                  </a:cubicBezTo>
                  <a:cubicBezTo>
                    <a:pt x="1612" y="7"/>
                    <a:pt x="1640" y="4"/>
                    <a:pt x="1671" y="2"/>
                  </a:cubicBezTo>
                  <a:cubicBezTo>
                    <a:pt x="1701" y="1"/>
                    <a:pt x="1731" y="0"/>
                    <a:pt x="1764" y="12"/>
                  </a:cubicBezTo>
                  <a:cubicBezTo>
                    <a:pt x="1798" y="24"/>
                    <a:pt x="1838" y="42"/>
                    <a:pt x="1871" y="76"/>
                  </a:cubicBezTo>
                  <a:cubicBezTo>
                    <a:pt x="1904" y="110"/>
                    <a:pt x="1926" y="155"/>
                    <a:pt x="1960" y="216"/>
                  </a:cubicBezTo>
                  <a:cubicBezTo>
                    <a:pt x="1994" y="277"/>
                    <a:pt x="2045" y="385"/>
                    <a:pt x="2072" y="443"/>
                  </a:cubicBezTo>
                  <a:cubicBezTo>
                    <a:pt x="2099" y="501"/>
                    <a:pt x="2100" y="514"/>
                    <a:pt x="2124" y="562"/>
                  </a:cubicBezTo>
                  <a:cubicBezTo>
                    <a:pt x="2148" y="610"/>
                    <a:pt x="2186" y="683"/>
                    <a:pt x="2214" y="730"/>
                  </a:cubicBezTo>
                  <a:lnTo>
                    <a:pt x="2293" y="845"/>
                  </a:lnTo>
                  <a:cubicBezTo>
                    <a:pt x="2315" y="876"/>
                    <a:pt x="2329" y="890"/>
                    <a:pt x="2349" y="911"/>
                  </a:cubicBezTo>
                  <a:cubicBezTo>
                    <a:pt x="2369" y="933"/>
                    <a:pt x="2384" y="949"/>
                    <a:pt x="2414" y="973"/>
                  </a:cubicBezTo>
                  <a:cubicBezTo>
                    <a:pt x="2444" y="998"/>
                    <a:pt x="2492" y="1037"/>
                    <a:pt x="2528" y="1061"/>
                  </a:cubicBezTo>
                  <a:lnTo>
                    <a:pt x="2630" y="1115"/>
                  </a:lnTo>
                  <a:lnTo>
                    <a:pt x="2735" y="1161"/>
                  </a:lnTo>
                  <a:lnTo>
                    <a:pt x="2839" y="1194"/>
                  </a:lnTo>
                  <a:cubicBezTo>
                    <a:pt x="2886" y="1207"/>
                    <a:pt x="2954" y="1229"/>
                    <a:pt x="3014" y="1240"/>
                  </a:cubicBezTo>
                  <a:cubicBezTo>
                    <a:pt x="3075" y="1251"/>
                    <a:pt x="3147" y="1253"/>
                    <a:pt x="3203" y="1257"/>
                  </a:cubicBezTo>
                  <a:lnTo>
                    <a:pt x="3350" y="1266"/>
                  </a:lnTo>
                  <a:lnTo>
                    <a:pt x="0" y="1271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85012" name="Rectangle 11"/>
            <p:cNvSpPr>
              <a:spLocks noChangeArrowheads="1"/>
            </p:cNvSpPr>
            <p:nvPr/>
          </p:nvSpPr>
          <p:spPr bwMode="auto">
            <a:xfrm>
              <a:off x="5257800" y="3576935"/>
              <a:ext cx="1219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</a:rPr>
                <a:t>0.1075</a:t>
              </a:r>
            </a:p>
          </p:txBody>
        </p:sp>
        <p:sp>
          <p:nvSpPr>
            <p:cNvPr id="85013" name="Line 12"/>
            <p:cNvSpPr>
              <a:spLocks noChangeShapeType="1"/>
            </p:cNvSpPr>
            <p:nvPr/>
          </p:nvSpPr>
          <p:spPr bwMode="auto">
            <a:xfrm flipH="1">
              <a:off x="5257800" y="3962400"/>
              <a:ext cx="533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595313" y="2828925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3"/>
                </a:solidFill>
                <a:latin typeface="+mn-lt"/>
                <a:cs typeface="+mn-cs"/>
              </a:rPr>
              <a:t>Solution:</a:t>
            </a:r>
          </a:p>
        </p:txBody>
      </p: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2271713" y="3476625"/>
            <a:ext cx="2590800" cy="830263"/>
            <a:chOff x="2271712" y="3476625"/>
            <a:chExt cx="2590800" cy="830997"/>
          </a:xfrm>
        </p:grpSpPr>
        <p:sp>
          <p:nvSpPr>
            <p:cNvPr id="85002" name="Rectangle 8"/>
            <p:cNvSpPr>
              <a:spLocks noChangeArrowheads="1"/>
            </p:cNvSpPr>
            <p:nvPr/>
          </p:nvSpPr>
          <p:spPr bwMode="auto">
            <a:xfrm>
              <a:off x="3048000" y="3476625"/>
              <a:ext cx="156966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</a:rPr>
                <a:t>1 – 0.1075 </a:t>
              </a:r>
            </a:p>
            <a:p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</a:rPr>
                <a:t>= 0.8925</a:t>
              </a:r>
            </a:p>
          </p:txBody>
        </p:sp>
        <p:cxnSp>
          <p:nvCxnSpPr>
            <p:cNvPr id="45" name="Straight Connector 44"/>
            <p:cNvCxnSpPr/>
            <p:nvPr/>
          </p:nvCxnSpPr>
          <p:spPr bwMode="auto">
            <a:xfrm rot="10800000">
              <a:off x="2271712" y="4267899"/>
              <a:ext cx="2590800" cy="1589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685800" y="5257800"/>
            <a:ext cx="74676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  <a:cs typeface="+mn-cs"/>
              </a:rPr>
              <a:t>Because the area to the right is 0.1075, the cumulative area is 0.8925.</a:t>
            </a:r>
            <a:endParaRPr lang="en-US" sz="2800" dirty="0" err="1">
              <a:latin typeface="+mn-lt"/>
              <a:cs typeface="+mn-cs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E31485-A275-42E9-BD87-4037E12A6113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accent3"/>
                </a:solidFill>
              </a:rPr>
              <a:t>Solution: Finding a </a:t>
            </a:r>
            <a:r>
              <a:rPr lang="en-US" altLang="en-US" i="1" dirty="0" smtClean="0">
                <a:solidFill>
                  <a:schemeClr val="accent3"/>
                </a:solidFill>
              </a:rPr>
              <a:t>z</a:t>
            </a:r>
            <a:r>
              <a:rPr lang="en-US" altLang="en-US" dirty="0" smtClean="0">
                <a:solidFill>
                  <a:schemeClr val="accent3"/>
                </a:solidFill>
              </a:rPr>
              <a:t>-Score Given an Area</a:t>
            </a:r>
            <a:endParaRPr lang="en-US" dirty="0" smtClean="0">
              <a:solidFill>
                <a:schemeClr val="accent3"/>
              </a:solidFill>
            </a:endParaRPr>
          </a:p>
        </p:txBody>
      </p:sp>
      <p:sp>
        <p:nvSpPr>
          <p:cNvPr id="86019" name="Content Placeholder 19"/>
          <p:cNvSpPr>
            <a:spLocks noGrp="1"/>
          </p:cNvSpPr>
          <p:nvPr>
            <p:ph idx="1"/>
          </p:nvPr>
        </p:nvSpPr>
        <p:spPr>
          <a:xfrm>
            <a:off x="381000" y="1493838"/>
            <a:ext cx="8229600" cy="868362"/>
          </a:xfrm>
        </p:spPr>
        <p:txBody>
          <a:bodyPr/>
          <a:lstStyle/>
          <a:p>
            <a:r>
              <a:rPr lang="en-US" smtClean="0"/>
              <a:t>Locate 0.8925 in the body of the Standard Normal Table.  </a:t>
            </a:r>
          </a:p>
        </p:txBody>
      </p:sp>
      <p:sp>
        <p:nvSpPr>
          <p:cNvPr id="717943" name="Text Box 119"/>
          <p:cNvSpPr txBox="1">
            <a:spLocks noChangeArrowheads="1"/>
          </p:cNvSpPr>
          <p:nvPr/>
        </p:nvSpPr>
        <p:spPr bwMode="auto">
          <a:xfrm>
            <a:off x="381000" y="5370513"/>
            <a:ext cx="81407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buClr>
                <a:schemeClr val="accent1"/>
              </a:buClr>
              <a:buFont typeface="Arial" charset="0"/>
              <a:buChar char="•"/>
            </a:pPr>
            <a:r>
              <a:rPr lang="en-US" sz="2800">
                <a:latin typeface="Times New Roman" pitchFamily="18" charset="0"/>
              </a:rPr>
              <a:t>The values at the beginning of the corresponding row and at the top of the column give the </a:t>
            </a:r>
            <a:r>
              <a:rPr lang="en-US" sz="2800" i="1">
                <a:latin typeface="Times New Roman" pitchFamily="18" charset="0"/>
              </a:rPr>
              <a:t>z</a:t>
            </a:r>
            <a:r>
              <a:rPr lang="en-US" sz="2800">
                <a:latin typeface="Times New Roman" pitchFamily="18" charset="0"/>
              </a:rPr>
              <a:t>-score.</a:t>
            </a:r>
          </a:p>
        </p:txBody>
      </p:sp>
      <p:sp>
        <p:nvSpPr>
          <p:cNvPr id="717944" name="Text Box 120"/>
          <p:cNvSpPr txBox="1">
            <a:spLocks noChangeArrowheads="1"/>
          </p:cNvSpPr>
          <p:nvPr/>
        </p:nvSpPr>
        <p:spPr bwMode="auto">
          <a:xfrm>
            <a:off x="7099300" y="4038600"/>
            <a:ext cx="1905000" cy="954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Times New Roman" pitchFamily="18" charset="0"/>
              </a:rPr>
              <a:t>The </a:t>
            </a:r>
            <a:r>
              <a:rPr lang="en-US" sz="2800" i="1">
                <a:solidFill>
                  <a:schemeClr val="accent2"/>
                </a:solidFill>
                <a:latin typeface="Times New Roman" pitchFamily="18" charset="0"/>
              </a:rPr>
              <a:t>z</a:t>
            </a:r>
            <a:r>
              <a:rPr lang="en-US" sz="2800">
                <a:solidFill>
                  <a:schemeClr val="accent2"/>
                </a:solidFill>
                <a:latin typeface="Times New Roman" pitchFamily="18" charset="0"/>
              </a:rPr>
              <a:t>-score is 1.24.</a:t>
            </a:r>
          </a:p>
        </p:txBody>
      </p:sp>
      <p:pic>
        <p:nvPicPr>
          <p:cNvPr id="86022" name="Picture 1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" y="3721100"/>
            <a:ext cx="62484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23" name="Picture 1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" y="2425700"/>
            <a:ext cx="63246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Oval 14"/>
          <p:cNvSpPr/>
          <p:nvPr/>
        </p:nvSpPr>
        <p:spPr>
          <a:xfrm>
            <a:off x="4692650" y="4560888"/>
            <a:ext cx="609600" cy="3810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Line 122"/>
          <p:cNvSpPr>
            <a:spLocks noChangeShapeType="1"/>
          </p:cNvSpPr>
          <p:nvPr/>
        </p:nvSpPr>
        <p:spPr bwMode="auto">
          <a:xfrm flipH="1">
            <a:off x="1431925" y="4764088"/>
            <a:ext cx="342900" cy="0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NZ"/>
          </a:p>
        </p:txBody>
      </p:sp>
      <p:sp>
        <p:nvSpPr>
          <p:cNvPr id="17" name="Line 123"/>
          <p:cNvSpPr>
            <a:spLocks noChangeShapeType="1"/>
          </p:cNvSpPr>
          <p:nvPr/>
        </p:nvSpPr>
        <p:spPr bwMode="auto">
          <a:xfrm rot="16200000" flipV="1">
            <a:off x="4888706" y="2883694"/>
            <a:ext cx="280988" cy="0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N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D2121F-5875-4AA7-9E76-B84CE5257C39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07407E-6 L 0.34357 -0.00162 " pathEditMode="relative" rAng="0" ptsTypes="AA">
                                      <p:cBhvr>
                                        <p:cTn id="18" dur="1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-0.0026 0.24769 " pathEditMode="relative" rAng="0" ptsTypes="AA">
                                      <p:cBhvr>
                                        <p:cTn id="25" dur="1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1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43" grpId="0"/>
      <p:bldP spid="717944" grpId="0"/>
      <p:bldP spid="15" grpId="0" animBg="1"/>
      <p:bldP spid="16" grpId="0" animBg="1"/>
      <p:bldP spid="16" grpId="1" animBg="1"/>
      <p:bldP spid="17" grpId="0" animBg="1"/>
      <p:bldP spid="17" grpId="1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accent3"/>
                </a:solidFill>
              </a:rPr>
              <a:t>Example: Finding a z-Score Given a Percentile</a:t>
            </a:r>
            <a:endParaRPr lang="en-US" dirty="0" smtClean="0">
              <a:solidFill>
                <a:schemeClr val="accent3"/>
              </a:solidFill>
            </a:endParaRPr>
          </a:p>
        </p:txBody>
      </p:sp>
      <p:sp>
        <p:nvSpPr>
          <p:cNvPr id="87043" name="Content Placeholder 2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Find the </a:t>
            </a:r>
            <a:r>
              <a:rPr lang="en-US" i="1" smtClean="0"/>
              <a:t>z</a:t>
            </a:r>
            <a:r>
              <a:rPr lang="en-US" smtClean="0"/>
              <a:t>-score that corresponds to </a:t>
            </a:r>
            <a:r>
              <a:rPr lang="en-US" i="1" smtClean="0"/>
              <a:t>P</a:t>
            </a:r>
            <a:r>
              <a:rPr lang="en-US" baseline="-25000" smtClean="0"/>
              <a:t>5</a:t>
            </a:r>
            <a:r>
              <a:rPr lang="en-US" smtClean="0"/>
              <a:t>.</a:t>
            </a:r>
          </a:p>
          <a:p>
            <a:endParaRPr lang="en-US" smtClean="0"/>
          </a:p>
        </p:txBody>
      </p:sp>
      <p:sp>
        <p:nvSpPr>
          <p:cNvPr id="721924" name="Text Box 4"/>
          <p:cNvSpPr txBox="1">
            <a:spLocks noChangeArrowheads="1"/>
          </p:cNvSpPr>
          <p:nvPr/>
        </p:nvSpPr>
        <p:spPr bwMode="auto">
          <a:xfrm>
            <a:off x="381000" y="2133600"/>
            <a:ext cx="8305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3"/>
                </a:solidFill>
                <a:latin typeface="Times New Roman" pitchFamily="18" charset="0"/>
                <a:cs typeface="+mn-cs"/>
              </a:rPr>
              <a:t>Solution:</a:t>
            </a:r>
          </a:p>
          <a:p>
            <a:pPr>
              <a:defRPr/>
            </a:pPr>
            <a:r>
              <a:rPr lang="en-US" sz="2600" dirty="0">
                <a:latin typeface="Times New Roman" pitchFamily="18" charset="0"/>
                <a:cs typeface="+mn-cs"/>
              </a:rPr>
              <a:t>The </a:t>
            </a:r>
            <a:r>
              <a:rPr lang="en-US" sz="2600" i="1" dirty="0">
                <a:latin typeface="Times New Roman" pitchFamily="18" charset="0"/>
                <a:cs typeface="+mn-cs"/>
              </a:rPr>
              <a:t>z</a:t>
            </a:r>
            <a:r>
              <a:rPr lang="en-US" sz="2600" dirty="0">
                <a:latin typeface="Times New Roman" pitchFamily="18" charset="0"/>
                <a:cs typeface="+mn-cs"/>
              </a:rPr>
              <a:t>-score that corresponds to </a:t>
            </a:r>
            <a:r>
              <a:rPr lang="en-US" sz="2600" i="1" dirty="0">
                <a:latin typeface="Times New Roman" pitchFamily="18" charset="0"/>
                <a:cs typeface="+mn-cs"/>
              </a:rPr>
              <a:t>P</a:t>
            </a:r>
            <a:r>
              <a:rPr lang="en-US" sz="2600" baseline="-25000" dirty="0">
                <a:latin typeface="Times New Roman" pitchFamily="18" charset="0"/>
                <a:cs typeface="+mn-cs"/>
              </a:rPr>
              <a:t>5 </a:t>
            </a:r>
            <a:r>
              <a:rPr lang="en-US" sz="2600" dirty="0">
                <a:latin typeface="Times New Roman" pitchFamily="18" charset="0"/>
                <a:cs typeface="+mn-cs"/>
              </a:rPr>
              <a:t>is the same </a:t>
            </a:r>
            <a:r>
              <a:rPr lang="en-US" sz="2600" i="1" dirty="0">
                <a:latin typeface="Times New Roman" pitchFamily="18" charset="0"/>
                <a:cs typeface="+mn-cs"/>
              </a:rPr>
              <a:t>z-</a:t>
            </a:r>
            <a:r>
              <a:rPr lang="en-US" sz="2600" dirty="0">
                <a:latin typeface="Times New Roman" pitchFamily="18" charset="0"/>
                <a:cs typeface="+mn-cs"/>
              </a:rPr>
              <a:t>score that corresponds to an area of 0.05.</a:t>
            </a:r>
            <a:r>
              <a:rPr lang="en-US" sz="2600" i="1" dirty="0">
                <a:latin typeface="Times New Roman" pitchFamily="18" charset="0"/>
                <a:cs typeface="+mn-cs"/>
              </a:rPr>
              <a:t> </a:t>
            </a:r>
            <a:endParaRPr lang="en-US" sz="2600" dirty="0">
              <a:latin typeface="Times New Roman" pitchFamily="18" charset="0"/>
              <a:cs typeface="+mn-cs"/>
            </a:endParaRPr>
          </a:p>
        </p:txBody>
      </p:sp>
      <p:sp>
        <p:nvSpPr>
          <p:cNvPr id="721925" name="Text Box 5"/>
          <p:cNvSpPr txBox="1">
            <a:spLocks noChangeArrowheads="1"/>
          </p:cNvSpPr>
          <p:nvPr/>
        </p:nvSpPr>
        <p:spPr bwMode="auto">
          <a:xfrm>
            <a:off x="381000" y="4708525"/>
            <a:ext cx="8229600" cy="1692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>
                <a:latin typeface="Times New Roman" pitchFamily="18" charset="0"/>
              </a:rPr>
              <a:t>The areas closest to 0.05 in the table are 0.0495 (</a:t>
            </a:r>
            <a:r>
              <a:rPr lang="en-US" sz="2600" i="1">
                <a:latin typeface="Times New Roman" pitchFamily="18" charset="0"/>
              </a:rPr>
              <a:t>z </a:t>
            </a:r>
            <a:r>
              <a:rPr lang="en-US" sz="2600">
                <a:latin typeface="Times New Roman" pitchFamily="18" charset="0"/>
              </a:rPr>
              <a:t>= -1.65) and 0.0505 (</a:t>
            </a:r>
            <a:r>
              <a:rPr lang="en-US" sz="2600" i="1">
                <a:latin typeface="Times New Roman" pitchFamily="18" charset="0"/>
              </a:rPr>
              <a:t>z</a:t>
            </a:r>
            <a:r>
              <a:rPr lang="en-US" sz="2600">
                <a:latin typeface="Times New Roman" pitchFamily="18" charset="0"/>
              </a:rPr>
              <a:t> = -1.64). Because 0.05 is halfway between the two areas in the table, use the </a:t>
            </a:r>
            <a:r>
              <a:rPr lang="en-US" sz="2600" i="1">
                <a:latin typeface="Times New Roman" pitchFamily="18" charset="0"/>
              </a:rPr>
              <a:t>z</a:t>
            </a:r>
            <a:r>
              <a:rPr lang="en-US" sz="2600">
                <a:latin typeface="Times New Roman" pitchFamily="18" charset="0"/>
              </a:rPr>
              <a:t>-score that is halfway between -1.64 and -1.65. </a:t>
            </a:r>
            <a:r>
              <a:rPr lang="en-US" sz="2600" b="1">
                <a:solidFill>
                  <a:schemeClr val="accent2"/>
                </a:solidFill>
                <a:latin typeface="Times New Roman" pitchFamily="18" charset="0"/>
              </a:rPr>
              <a:t>The </a:t>
            </a:r>
            <a:r>
              <a:rPr lang="en-US" sz="2600" b="1" i="1">
                <a:solidFill>
                  <a:schemeClr val="accent2"/>
                </a:solidFill>
                <a:latin typeface="Times New Roman" pitchFamily="18" charset="0"/>
              </a:rPr>
              <a:t>z</a:t>
            </a:r>
            <a:r>
              <a:rPr lang="en-US" sz="2600" b="1">
                <a:solidFill>
                  <a:schemeClr val="accent2"/>
                </a:solidFill>
                <a:latin typeface="Times New Roman" pitchFamily="18" charset="0"/>
              </a:rPr>
              <a:t>-score is </a:t>
            </a:r>
            <a:r>
              <a:rPr lang="en-US" sz="2600" b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-1.645</a:t>
            </a:r>
            <a:r>
              <a:rPr lang="en-US" sz="2600">
                <a:latin typeface="Times New Roman" pitchFamily="18" charset="0"/>
                <a:sym typeface="Symbol" pitchFamily="18" charset="2"/>
              </a:rPr>
              <a:t>.</a:t>
            </a:r>
            <a:endParaRPr lang="en-US" sz="2600">
              <a:latin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572000" y="3124200"/>
            <a:ext cx="3505200" cy="1524000"/>
            <a:chOff x="960" y="2064"/>
            <a:chExt cx="2528" cy="1155"/>
          </a:xfrm>
        </p:grpSpPr>
        <p:sp>
          <p:nvSpPr>
            <p:cNvPr id="87049" name="Freeform 7"/>
            <p:cNvSpPr>
              <a:spLocks/>
            </p:cNvSpPr>
            <p:nvPr/>
          </p:nvSpPr>
          <p:spPr bwMode="auto">
            <a:xfrm>
              <a:off x="1175" y="2736"/>
              <a:ext cx="441" cy="192"/>
            </a:xfrm>
            <a:custGeom>
              <a:avLst/>
              <a:gdLst>
                <a:gd name="T0" fmla="*/ 0 w 622"/>
                <a:gd name="T1" fmla="*/ 0 h 402"/>
                <a:gd name="T2" fmla="*/ 1 w 622"/>
                <a:gd name="T3" fmla="*/ 0 h 402"/>
                <a:gd name="T4" fmla="*/ 1 w 622"/>
                <a:gd name="T5" fmla="*/ 0 h 402"/>
                <a:gd name="T6" fmla="*/ 1 w 622"/>
                <a:gd name="T7" fmla="*/ 0 h 402"/>
                <a:gd name="T8" fmla="*/ 1 w 622"/>
                <a:gd name="T9" fmla="*/ 0 h 402"/>
                <a:gd name="T10" fmla="*/ 1 w 622"/>
                <a:gd name="T11" fmla="*/ 0 h 402"/>
                <a:gd name="T12" fmla="*/ 0 w 622"/>
                <a:gd name="T13" fmla="*/ 0 h 4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2"/>
                <a:gd name="T22" fmla="*/ 0 h 402"/>
                <a:gd name="T23" fmla="*/ 622 w 622"/>
                <a:gd name="T24" fmla="*/ 402 h 40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2" h="402">
                  <a:moveTo>
                    <a:pt x="0" y="398"/>
                  </a:moveTo>
                  <a:cubicBezTo>
                    <a:pt x="14" y="395"/>
                    <a:pt x="29" y="393"/>
                    <a:pt x="43" y="390"/>
                  </a:cubicBezTo>
                  <a:cubicBezTo>
                    <a:pt x="62" y="339"/>
                    <a:pt x="109" y="369"/>
                    <a:pt x="182" y="336"/>
                  </a:cubicBezTo>
                  <a:lnTo>
                    <a:pt x="458" y="174"/>
                  </a:lnTo>
                  <a:lnTo>
                    <a:pt x="619" y="0"/>
                  </a:lnTo>
                  <a:lnTo>
                    <a:pt x="622" y="402"/>
                  </a:lnTo>
                  <a:lnTo>
                    <a:pt x="0" y="398"/>
                  </a:lnTo>
                  <a:close/>
                </a:path>
              </a:pathLst>
            </a:custGeom>
            <a:solidFill>
              <a:srgbClr val="71ADD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87050" name="Line 8"/>
            <p:cNvSpPr>
              <a:spLocks noChangeShapeType="1"/>
            </p:cNvSpPr>
            <p:nvPr/>
          </p:nvSpPr>
          <p:spPr bwMode="auto">
            <a:xfrm>
              <a:off x="960" y="2923"/>
              <a:ext cx="235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87051" name="Rectangle 9"/>
            <p:cNvSpPr>
              <a:spLocks noChangeArrowheads="1"/>
            </p:cNvSpPr>
            <p:nvPr/>
          </p:nvSpPr>
          <p:spPr bwMode="auto">
            <a:xfrm>
              <a:off x="1520" y="2880"/>
              <a:ext cx="1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  <a:sym typeface="Symbol" pitchFamily="18" charset="2"/>
                </a:rPr>
                <a:t>z</a:t>
              </a:r>
              <a:endParaRPr lang="en-US" sz="2400" i="1">
                <a:latin typeface="Times New Roman" pitchFamily="18" charset="0"/>
              </a:endParaRPr>
            </a:p>
          </p:txBody>
        </p:sp>
        <p:sp>
          <p:nvSpPr>
            <p:cNvPr id="87052" name="Rectangle 10"/>
            <p:cNvSpPr>
              <a:spLocks noChangeArrowheads="1"/>
            </p:cNvSpPr>
            <p:nvPr/>
          </p:nvSpPr>
          <p:spPr bwMode="auto">
            <a:xfrm>
              <a:off x="1979" y="2928"/>
              <a:ext cx="26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imes New Roman" pitchFamily="18" charset="0"/>
                </a:rPr>
                <a:t> 0</a:t>
              </a:r>
            </a:p>
          </p:txBody>
        </p:sp>
        <p:sp>
          <p:nvSpPr>
            <p:cNvPr id="87053" name="Line 11"/>
            <p:cNvSpPr>
              <a:spLocks noChangeShapeType="1"/>
            </p:cNvSpPr>
            <p:nvPr/>
          </p:nvSpPr>
          <p:spPr bwMode="auto">
            <a:xfrm>
              <a:off x="2116" y="2895"/>
              <a:ext cx="0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87054" name="Text Box 12"/>
            <p:cNvSpPr txBox="1">
              <a:spLocks noChangeArrowheads="1"/>
            </p:cNvSpPr>
            <p:nvPr/>
          </p:nvSpPr>
          <p:spPr bwMode="auto">
            <a:xfrm>
              <a:off x="3304" y="2784"/>
              <a:ext cx="1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1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87055" name="Freeform 13"/>
            <p:cNvSpPr>
              <a:spLocks/>
            </p:cNvSpPr>
            <p:nvPr/>
          </p:nvSpPr>
          <p:spPr bwMode="auto">
            <a:xfrm>
              <a:off x="1036" y="2064"/>
              <a:ext cx="2162" cy="862"/>
            </a:xfrm>
            <a:custGeom>
              <a:avLst/>
              <a:gdLst>
                <a:gd name="T0" fmla="*/ 0 w 3350"/>
                <a:gd name="T1" fmla="*/ 1 h 1271"/>
                <a:gd name="T2" fmla="*/ 1 w 3350"/>
                <a:gd name="T3" fmla="*/ 1 h 1271"/>
                <a:gd name="T4" fmla="*/ 1 w 3350"/>
                <a:gd name="T5" fmla="*/ 1 h 1271"/>
                <a:gd name="T6" fmla="*/ 1 w 3350"/>
                <a:gd name="T7" fmla="*/ 1 h 1271"/>
                <a:gd name="T8" fmla="*/ 1 w 3350"/>
                <a:gd name="T9" fmla="*/ 1 h 1271"/>
                <a:gd name="T10" fmla="*/ 1 w 3350"/>
                <a:gd name="T11" fmla="*/ 1 h 1271"/>
                <a:gd name="T12" fmla="*/ 1 w 3350"/>
                <a:gd name="T13" fmla="*/ 1 h 1271"/>
                <a:gd name="T14" fmla="*/ 1 w 3350"/>
                <a:gd name="T15" fmla="*/ 1 h 1271"/>
                <a:gd name="T16" fmla="*/ 1 w 3350"/>
                <a:gd name="T17" fmla="*/ 1 h 1271"/>
                <a:gd name="T18" fmla="*/ 1 w 3350"/>
                <a:gd name="T19" fmla="*/ 1 h 1271"/>
                <a:gd name="T20" fmla="*/ 1 w 3350"/>
                <a:gd name="T21" fmla="*/ 1 h 1271"/>
                <a:gd name="T22" fmla="*/ 1 w 3350"/>
                <a:gd name="T23" fmla="*/ 1 h 1271"/>
                <a:gd name="T24" fmla="*/ 1 w 3350"/>
                <a:gd name="T25" fmla="*/ 1 h 1271"/>
                <a:gd name="T26" fmla="*/ 1 w 3350"/>
                <a:gd name="T27" fmla="*/ 1 h 1271"/>
                <a:gd name="T28" fmla="*/ 1 w 3350"/>
                <a:gd name="T29" fmla="*/ 1 h 1271"/>
                <a:gd name="T30" fmla="*/ 1 w 3350"/>
                <a:gd name="T31" fmla="*/ 1 h 1271"/>
                <a:gd name="T32" fmla="*/ 1 w 3350"/>
                <a:gd name="T33" fmla="*/ 1 h 1271"/>
                <a:gd name="T34" fmla="*/ 1 w 3350"/>
                <a:gd name="T35" fmla="*/ 1 h 1271"/>
                <a:gd name="T36" fmla="*/ 1 w 3350"/>
                <a:gd name="T37" fmla="*/ 1 h 1271"/>
                <a:gd name="T38" fmla="*/ 1 w 3350"/>
                <a:gd name="T39" fmla="*/ 1 h 1271"/>
                <a:gd name="T40" fmla="*/ 1 w 3350"/>
                <a:gd name="T41" fmla="*/ 1 h 1271"/>
                <a:gd name="T42" fmla="*/ 1 w 3350"/>
                <a:gd name="T43" fmla="*/ 1 h 1271"/>
                <a:gd name="T44" fmla="*/ 1 w 3350"/>
                <a:gd name="T45" fmla="*/ 1 h 1271"/>
                <a:gd name="T46" fmla="*/ 1 w 3350"/>
                <a:gd name="T47" fmla="*/ 1 h 1271"/>
                <a:gd name="T48" fmla="*/ 1 w 3350"/>
                <a:gd name="T49" fmla="*/ 1 h 1271"/>
                <a:gd name="T50" fmla="*/ 1 w 3350"/>
                <a:gd name="T51" fmla="*/ 1 h 1271"/>
                <a:gd name="T52" fmla="*/ 1 w 3350"/>
                <a:gd name="T53" fmla="*/ 1 h 1271"/>
                <a:gd name="T54" fmla="*/ 1 w 3350"/>
                <a:gd name="T55" fmla="*/ 1 h 1271"/>
                <a:gd name="T56" fmla="*/ 1 w 3350"/>
                <a:gd name="T57" fmla="*/ 1 h 1271"/>
                <a:gd name="T58" fmla="*/ 1 w 3350"/>
                <a:gd name="T59" fmla="*/ 1 h 1271"/>
                <a:gd name="T60" fmla="*/ 1 w 3350"/>
                <a:gd name="T61" fmla="*/ 1 h 1271"/>
                <a:gd name="T62" fmla="*/ 1 w 3350"/>
                <a:gd name="T63" fmla="*/ 1 h 1271"/>
                <a:gd name="T64" fmla="*/ 1 w 3350"/>
                <a:gd name="T65" fmla="*/ 1 h 1271"/>
                <a:gd name="T66" fmla="*/ 0 w 3350"/>
                <a:gd name="T67" fmla="*/ 1 h 12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350"/>
                <a:gd name="T103" fmla="*/ 0 h 1271"/>
                <a:gd name="T104" fmla="*/ 3350 w 3350"/>
                <a:gd name="T105" fmla="*/ 1271 h 127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350" h="1271">
                  <a:moveTo>
                    <a:pt x="0" y="1271"/>
                  </a:moveTo>
                  <a:lnTo>
                    <a:pt x="69" y="1262"/>
                  </a:lnTo>
                  <a:lnTo>
                    <a:pt x="130" y="1257"/>
                  </a:lnTo>
                  <a:cubicBezTo>
                    <a:pt x="185" y="1251"/>
                    <a:pt x="321" y="1244"/>
                    <a:pt x="399" y="1229"/>
                  </a:cubicBezTo>
                  <a:cubicBezTo>
                    <a:pt x="476" y="1215"/>
                    <a:pt x="525" y="1198"/>
                    <a:pt x="594" y="1170"/>
                  </a:cubicBezTo>
                  <a:cubicBezTo>
                    <a:pt x="662" y="1142"/>
                    <a:pt x="753" y="1094"/>
                    <a:pt x="810" y="1061"/>
                  </a:cubicBezTo>
                  <a:cubicBezTo>
                    <a:pt x="868" y="1027"/>
                    <a:pt x="902" y="998"/>
                    <a:pt x="938" y="967"/>
                  </a:cubicBezTo>
                  <a:cubicBezTo>
                    <a:pt x="975" y="936"/>
                    <a:pt x="1005" y="902"/>
                    <a:pt x="1029" y="875"/>
                  </a:cubicBezTo>
                  <a:cubicBezTo>
                    <a:pt x="1053" y="848"/>
                    <a:pt x="1060" y="838"/>
                    <a:pt x="1083" y="804"/>
                  </a:cubicBezTo>
                  <a:lnTo>
                    <a:pt x="1172" y="667"/>
                  </a:lnTo>
                  <a:lnTo>
                    <a:pt x="1226" y="566"/>
                  </a:lnTo>
                  <a:lnTo>
                    <a:pt x="1278" y="456"/>
                  </a:lnTo>
                  <a:lnTo>
                    <a:pt x="1330" y="346"/>
                  </a:lnTo>
                  <a:lnTo>
                    <a:pt x="1395" y="223"/>
                  </a:lnTo>
                  <a:cubicBezTo>
                    <a:pt x="1421" y="181"/>
                    <a:pt x="1452" y="129"/>
                    <a:pt x="1483" y="95"/>
                  </a:cubicBezTo>
                  <a:cubicBezTo>
                    <a:pt x="1514" y="62"/>
                    <a:pt x="1550" y="38"/>
                    <a:pt x="1581" y="22"/>
                  </a:cubicBezTo>
                  <a:cubicBezTo>
                    <a:pt x="1612" y="7"/>
                    <a:pt x="1640" y="4"/>
                    <a:pt x="1671" y="2"/>
                  </a:cubicBezTo>
                  <a:cubicBezTo>
                    <a:pt x="1701" y="1"/>
                    <a:pt x="1731" y="0"/>
                    <a:pt x="1764" y="12"/>
                  </a:cubicBezTo>
                  <a:cubicBezTo>
                    <a:pt x="1798" y="24"/>
                    <a:pt x="1838" y="42"/>
                    <a:pt x="1871" y="76"/>
                  </a:cubicBezTo>
                  <a:cubicBezTo>
                    <a:pt x="1904" y="110"/>
                    <a:pt x="1926" y="155"/>
                    <a:pt x="1960" y="216"/>
                  </a:cubicBezTo>
                  <a:cubicBezTo>
                    <a:pt x="1994" y="277"/>
                    <a:pt x="2045" y="385"/>
                    <a:pt x="2072" y="443"/>
                  </a:cubicBezTo>
                  <a:cubicBezTo>
                    <a:pt x="2099" y="501"/>
                    <a:pt x="2100" y="514"/>
                    <a:pt x="2124" y="562"/>
                  </a:cubicBezTo>
                  <a:cubicBezTo>
                    <a:pt x="2148" y="610"/>
                    <a:pt x="2186" y="683"/>
                    <a:pt x="2214" y="730"/>
                  </a:cubicBezTo>
                  <a:lnTo>
                    <a:pt x="2293" y="845"/>
                  </a:lnTo>
                  <a:cubicBezTo>
                    <a:pt x="2315" y="876"/>
                    <a:pt x="2329" y="890"/>
                    <a:pt x="2349" y="911"/>
                  </a:cubicBezTo>
                  <a:cubicBezTo>
                    <a:pt x="2369" y="933"/>
                    <a:pt x="2384" y="949"/>
                    <a:pt x="2414" y="973"/>
                  </a:cubicBezTo>
                  <a:cubicBezTo>
                    <a:pt x="2444" y="998"/>
                    <a:pt x="2492" y="1037"/>
                    <a:pt x="2528" y="1061"/>
                  </a:cubicBezTo>
                  <a:lnTo>
                    <a:pt x="2630" y="1115"/>
                  </a:lnTo>
                  <a:lnTo>
                    <a:pt x="2735" y="1161"/>
                  </a:lnTo>
                  <a:lnTo>
                    <a:pt x="2839" y="1194"/>
                  </a:lnTo>
                  <a:cubicBezTo>
                    <a:pt x="2886" y="1207"/>
                    <a:pt x="2954" y="1229"/>
                    <a:pt x="3014" y="1240"/>
                  </a:cubicBezTo>
                  <a:cubicBezTo>
                    <a:pt x="3075" y="1251"/>
                    <a:pt x="3147" y="1253"/>
                    <a:pt x="3203" y="1257"/>
                  </a:cubicBezTo>
                  <a:lnTo>
                    <a:pt x="3350" y="1266"/>
                  </a:lnTo>
                  <a:lnTo>
                    <a:pt x="0" y="1271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87056" name="Group 14"/>
            <p:cNvGrpSpPr>
              <a:grpSpLocks/>
            </p:cNvGrpSpPr>
            <p:nvPr/>
          </p:nvGrpSpPr>
          <p:grpSpPr bwMode="auto">
            <a:xfrm>
              <a:off x="1015" y="2353"/>
              <a:ext cx="553" cy="527"/>
              <a:chOff x="1015" y="2449"/>
              <a:chExt cx="553" cy="527"/>
            </a:xfrm>
          </p:grpSpPr>
          <p:sp>
            <p:nvSpPr>
              <p:cNvPr id="87057" name="Text Box 15"/>
              <p:cNvSpPr txBox="1">
                <a:spLocks noChangeArrowheads="1"/>
              </p:cNvSpPr>
              <p:nvPr/>
            </p:nvSpPr>
            <p:spPr bwMode="auto">
              <a:xfrm>
                <a:off x="1015" y="2449"/>
                <a:ext cx="553" cy="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>
                    <a:latin typeface="Times New Roman" pitchFamily="18" charset="0"/>
                  </a:rPr>
                  <a:t>0.05</a:t>
                </a:r>
              </a:p>
            </p:txBody>
          </p:sp>
          <p:sp>
            <p:nvSpPr>
              <p:cNvPr id="87058" name="Line 16"/>
              <p:cNvSpPr>
                <a:spLocks noChangeShapeType="1"/>
              </p:cNvSpPr>
              <p:nvPr/>
            </p:nvSpPr>
            <p:spPr bwMode="auto">
              <a:xfrm>
                <a:off x="1328" y="2736"/>
                <a:ext cx="19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NZ"/>
              </a:p>
            </p:txBody>
          </p:sp>
        </p:grpSp>
      </p:grp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DE67A5B-CBF4-4357-AEEC-DEE820E910EE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924" grpId="0"/>
      <p:bldP spid="72192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Transforming a </a:t>
            </a:r>
            <a:r>
              <a:rPr lang="en-US" altLang="en-US" i="1" smtClean="0"/>
              <a:t>z</a:t>
            </a:r>
            <a:r>
              <a:rPr lang="en-US" altLang="en-US" smtClean="0"/>
              <a:t>-Score to an </a:t>
            </a:r>
            <a:r>
              <a:rPr lang="en-US" altLang="en-US" i="1" smtClean="0"/>
              <a:t>x</a:t>
            </a:r>
            <a:r>
              <a:rPr lang="en-US" altLang="en-US" smtClean="0"/>
              <a:t>-Score</a:t>
            </a:r>
            <a:endParaRPr lang="en-US" smtClean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3276600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lang="en-US" dirty="0" smtClean="0"/>
              <a:t>To transform a standard </a:t>
            </a:r>
            <a:r>
              <a:rPr lang="en-US" i="1" dirty="0" smtClean="0"/>
              <a:t>z</a:t>
            </a:r>
            <a:r>
              <a:rPr lang="en-US" dirty="0" smtClean="0"/>
              <a:t>-score to a data value </a:t>
            </a:r>
            <a:r>
              <a:rPr lang="en-US" i="1" dirty="0" smtClean="0"/>
              <a:t>x</a:t>
            </a:r>
            <a:r>
              <a:rPr lang="en-US" dirty="0" smtClean="0"/>
              <a:t> in a given population, use the formula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dirty="0" smtClean="0"/>
              <a:t>			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>
                <a:solidFill>
                  <a:schemeClr val="accent2"/>
                </a:solidFill>
              </a:rPr>
              <a:t> = </a:t>
            </a:r>
            <a:r>
              <a:rPr lang="el-GR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μ</a:t>
            </a:r>
            <a:r>
              <a:rPr lang="en-US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 + </a:t>
            </a:r>
            <a:r>
              <a:rPr lang="en-US" i="1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z</a:t>
            </a:r>
            <a:r>
              <a:rPr lang="el-GR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σ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endParaRPr lang="en-US" dirty="0" smtClean="0">
              <a:solidFill>
                <a:schemeClr val="accent2"/>
              </a:solidFill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en-US" dirty="0" smtClean="0"/>
              <a:t>which is                         rearranged </a:t>
            </a: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AB1F4B-8B9B-46BD-A45E-A235F841B562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8908"/>
              </p:ext>
            </p:extLst>
          </p:nvPr>
        </p:nvGraphicFramePr>
        <p:xfrm>
          <a:off x="1905000" y="3124200"/>
          <a:ext cx="1524000" cy="931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5" name="Equation" r:id="rId4" imgW="3200400" imgH="1955520" progId="Equation.DSMT4">
                  <p:embed/>
                </p:oleObj>
              </mc:Choice>
              <mc:Fallback>
                <p:oleObj name="Equation" r:id="rId4" imgW="3200400" imgH="1955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5000" y="3124200"/>
                        <a:ext cx="1524000" cy="931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accent3"/>
                </a:solidFill>
              </a:rPr>
              <a:t>Example: Finding an x-Value</a:t>
            </a:r>
            <a:endParaRPr lang="en-US" dirty="0" smtClean="0">
              <a:solidFill>
                <a:schemeClr val="accent3"/>
              </a:solidFill>
            </a:endParaRPr>
          </a:p>
        </p:txBody>
      </p:sp>
      <p:sp>
        <p:nvSpPr>
          <p:cNvPr id="89091" name="Content Placeholder 9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1981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dirty="0" smtClean="0"/>
              <a:t>The speeds of vehicles along a stretch of </a:t>
            </a:r>
            <a:r>
              <a:rPr lang="en-US" dirty="0" smtClean="0"/>
              <a:t>road </a:t>
            </a:r>
            <a:r>
              <a:rPr lang="en-US" dirty="0" smtClean="0"/>
              <a:t>are </a:t>
            </a:r>
            <a:r>
              <a:rPr lang="en-US" dirty="0" smtClean="0"/>
              <a:t>normally distributed, with a mean of 67 </a:t>
            </a:r>
            <a:r>
              <a:rPr lang="en-US" dirty="0" err="1" smtClean="0"/>
              <a:t>kms</a:t>
            </a:r>
            <a:r>
              <a:rPr lang="en-US" dirty="0" smtClean="0"/>
              <a:t> </a:t>
            </a:r>
            <a:r>
              <a:rPr lang="en-US" dirty="0" smtClean="0"/>
              <a:t>per hour and a standard deviation of </a:t>
            </a:r>
            <a:r>
              <a:rPr lang="en-US" dirty="0"/>
              <a:t>4</a:t>
            </a:r>
            <a:r>
              <a:rPr lang="en-US" dirty="0" smtClean="0"/>
              <a:t> km per </a:t>
            </a:r>
            <a:r>
              <a:rPr lang="en-US" dirty="0" smtClean="0"/>
              <a:t>hour. Find the speeds </a:t>
            </a:r>
            <a:r>
              <a:rPr lang="en-US" i="1" dirty="0" smtClean="0"/>
              <a:t>x</a:t>
            </a:r>
            <a:r>
              <a:rPr lang="en-US" dirty="0" smtClean="0"/>
              <a:t> corresponding to </a:t>
            </a:r>
            <a:r>
              <a:rPr lang="en-US" i="1" dirty="0" smtClean="0"/>
              <a:t>z</a:t>
            </a:r>
            <a:r>
              <a:rPr lang="en-US" dirty="0" smtClean="0"/>
              <a:t>-sores of 1.96, -2.33, and 0.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3189288"/>
            <a:ext cx="8229600" cy="2278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sz="2800" b="1" dirty="0">
                <a:solidFill>
                  <a:schemeClr val="accent3"/>
                </a:solidFill>
                <a:latin typeface="+mn-lt"/>
                <a:cs typeface="+mn-cs"/>
              </a:rPr>
              <a:t>Solution:   </a:t>
            </a:r>
            <a:r>
              <a:rPr lang="en-US" sz="2800" dirty="0">
                <a:latin typeface="+mn-lt"/>
                <a:cs typeface="+mn-cs"/>
              </a:rPr>
              <a:t>Use the formula </a:t>
            </a:r>
            <a:r>
              <a:rPr lang="en-US" sz="2800" i="1" dirty="0">
                <a:latin typeface="+mn-lt"/>
                <a:cs typeface="+mn-cs"/>
              </a:rPr>
              <a:t>x</a:t>
            </a:r>
            <a:r>
              <a:rPr lang="en-US" sz="2800" dirty="0">
                <a:latin typeface="Arial" pitchFamily="34" charset="0"/>
                <a:cs typeface="+mn-cs"/>
              </a:rPr>
              <a:t> = </a:t>
            </a:r>
            <a:r>
              <a:rPr lang="el-GR" sz="2800" dirty="0">
                <a:latin typeface="Times New Roman"/>
                <a:cs typeface="Times New Roman"/>
              </a:rPr>
              <a:t>μ</a:t>
            </a:r>
            <a:r>
              <a:rPr lang="en-US" sz="2800" dirty="0">
                <a:latin typeface="Times New Roman"/>
                <a:cs typeface="Times New Roman"/>
              </a:rPr>
              <a:t> + </a:t>
            </a:r>
            <a:r>
              <a:rPr lang="en-US" sz="2800" i="1" dirty="0">
                <a:latin typeface="Times New Roman"/>
                <a:cs typeface="Times New Roman"/>
              </a:rPr>
              <a:t>z</a:t>
            </a:r>
            <a:r>
              <a:rPr lang="el-GR" sz="2800" dirty="0">
                <a:latin typeface="Times New Roman"/>
                <a:cs typeface="Times New Roman"/>
              </a:rPr>
              <a:t>σ</a:t>
            </a:r>
            <a:r>
              <a:rPr lang="en-US" sz="2800" dirty="0">
                <a:latin typeface="Arial" pitchFamily="34" charset="0"/>
                <a:cs typeface="+mn-cs"/>
              </a:rPr>
              <a:t> </a:t>
            </a:r>
            <a:endParaRPr lang="en-US" sz="2800" dirty="0">
              <a:latin typeface="+mn-lt"/>
              <a:cs typeface="+mn-cs"/>
            </a:endParaRPr>
          </a:p>
          <a:p>
            <a:pPr marL="290513" indent="-290513">
              <a:spcAft>
                <a:spcPts val="12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800" i="1" dirty="0">
                <a:latin typeface="+mn-lt"/>
                <a:cs typeface="+mn-cs"/>
              </a:rPr>
              <a:t>z</a:t>
            </a:r>
            <a:r>
              <a:rPr lang="en-US" sz="2800" dirty="0">
                <a:latin typeface="+mn-lt"/>
                <a:cs typeface="+mn-cs"/>
              </a:rPr>
              <a:t> = 1.96:	</a:t>
            </a:r>
            <a:r>
              <a:rPr lang="en-US" sz="2800" i="1" dirty="0">
                <a:solidFill>
                  <a:schemeClr val="accent2"/>
                </a:solidFill>
                <a:latin typeface="+mn-lt"/>
                <a:cs typeface="+mn-cs"/>
              </a:rPr>
              <a:t>x</a:t>
            </a:r>
            <a:r>
              <a:rPr lang="en-US" sz="2800" dirty="0">
                <a:solidFill>
                  <a:schemeClr val="accent2"/>
                </a:solidFill>
                <a:latin typeface="+mn-lt"/>
                <a:cs typeface="+mn-cs"/>
              </a:rPr>
              <a:t> = 67 + 1.96(4) = 74.84 miles per hour</a:t>
            </a:r>
          </a:p>
          <a:p>
            <a:pPr marL="290513" indent="-290513">
              <a:spcAft>
                <a:spcPts val="12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800" i="1" dirty="0">
                <a:latin typeface="+mn-lt"/>
                <a:cs typeface="+mn-cs"/>
              </a:rPr>
              <a:t>z</a:t>
            </a:r>
            <a:r>
              <a:rPr lang="en-US" sz="2800" dirty="0">
                <a:latin typeface="+mn-lt"/>
                <a:cs typeface="+mn-cs"/>
              </a:rPr>
              <a:t> = -2.33:	</a:t>
            </a:r>
            <a:r>
              <a:rPr lang="en-US" sz="2800" i="1" dirty="0">
                <a:solidFill>
                  <a:schemeClr val="accent2"/>
                </a:solidFill>
                <a:latin typeface="+mn-lt"/>
                <a:cs typeface="+mn-cs"/>
              </a:rPr>
              <a:t>x</a:t>
            </a:r>
            <a:r>
              <a:rPr lang="en-US" sz="2800" dirty="0">
                <a:solidFill>
                  <a:schemeClr val="accent2"/>
                </a:solidFill>
                <a:latin typeface="+mn-lt"/>
                <a:cs typeface="+mn-cs"/>
              </a:rPr>
              <a:t> = 67 + (-2.33)(4) = 57.68 miles per hour</a:t>
            </a:r>
          </a:p>
          <a:p>
            <a:pPr marL="290513" indent="-290513">
              <a:spcAft>
                <a:spcPts val="12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800" i="1" dirty="0">
                <a:solidFill>
                  <a:prstClr val="black"/>
                </a:solidFill>
                <a:latin typeface="+mn-lt"/>
                <a:cs typeface="+mn-cs"/>
              </a:rPr>
              <a:t>z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+mn-cs"/>
              </a:rPr>
              <a:t> = 0:	</a:t>
            </a:r>
            <a:r>
              <a:rPr lang="en-US" sz="2800" i="1" dirty="0">
                <a:solidFill>
                  <a:srgbClr val="AE0337"/>
                </a:solidFill>
                <a:latin typeface="+mn-lt"/>
                <a:cs typeface="+mn-cs"/>
              </a:rPr>
              <a:t>x</a:t>
            </a:r>
            <a:r>
              <a:rPr lang="en-US" sz="2800" dirty="0">
                <a:solidFill>
                  <a:srgbClr val="AE0337"/>
                </a:solidFill>
                <a:latin typeface="+mn-lt"/>
                <a:cs typeface="+mn-cs"/>
              </a:rPr>
              <a:t> = 67 + 0(4) = 67 miles per hour</a:t>
            </a:r>
            <a:endParaRPr lang="en-US" sz="2800" dirty="0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5486400"/>
            <a:ext cx="82296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  <a:cs typeface="+mn-cs"/>
              </a:rPr>
              <a:t>Notice 74.84 </a:t>
            </a:r>
            <a:r>
              <a:rPr lang="en-US" sz="2800" dirty="0" smtClean="0">
                <a:latin typeface="+mn-lt"/>
                <a:cs typeface="+mn-cs"/>
              </a:rPr>
              <a:t>km/h</a:t>
            </a:r>
            <a:r>
              <a:rPr lang="en-US" sz="2800" dirty="0" smtClean="0">
                <a:latin typeface="+mn-lt"/>
                <a:cs typeface="+mn-cs"/>
              </a:rPr>
              <a:t> </a:t>
            </a:r>
            <a:r>
              <a:rPr lang="en-US" sz="2800" dirty="0">
                <a:latin typeface="+mn-lt"/>
                <a:cs typeface="+mn-cs"/>
              </a:rPr>
              <a:t>is above the mean, 57.68 </a:t>
            </a:r>
            <a:r>
              <a:rPr lang="en-US" sz="2800" dirty="0" smtClean="0">
                <a:latin typeface="+mn-lt"/>
                <a:cs typeface="+mn-cs"/>
              </a:rPr>
              <a:t>km/h</a:t>
            </a:r>
            <a:r>
              <a:rPr lang="en-US" sz="2800" dirty="0" smtClean="0">
                <a:latin typeface="+mn-lt"/>
                <a:cs typeface="+mn-cs"/>
              </a:rPr>
              <a:t> </a:t>
            </a:r>
            <a:r>
              <a:rPr lang="en-US" sz="2800" dirty="0">
                <a:latin typeface="+mn-lt"/>
                <a:cs typeface="+mn-cs"/>
              </a:rPr>
              <a:t>is below the mean, and 67 </a:t>
            </a:r>
            <a:r>
              <a:rPr lang="en-US" sz="2800" dirty="0" smtClean="0">
                <a:latin typeface="+mn-lt"/>
                <a:cs typeface="+mn-cs"/>
              </a:rPr>
              <a:t>km/h</a:t>
            </a:r>
            <a:r>
              <a:rPr lang="en-US" sz="2800" dirty="0" smtClean="0">
                <a:latin typeface="+mn-lt"/>
                <a:cs typeface="+mn-cs"/>
              </a:rPr>
              <a:t> </a:t>
            </a:r>
            <a:r>
              <a:rPr lang="en-US" sz="2800" dirty="0">
                <a:latin typeface="+mn-lt"/>
                <a:cs typeface="+mn-cs"/>
              </a:rPr>
              <a:t>is equal to the mean.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88797D-E180-4CE5-BC30-BDFCBCC218E8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pic>
        <p:nvPicPr>
          <p:cNvPr id="89096" name="Picture 8" descr="C:\Documents and Settings\Lyn\Local Settings\Temporary Internet Files\Content.IE5\W9M7WLEZ\MCj029039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022600"/>
            <a:ext cx="1227138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accent3"/>
                </a:solidFill>
              </a:rPr>
              <a:t>Example: Finding a Specific Data Value</a:t>
            </a:r>
            <a:endParaRPr lang="en-US" dirty="0" smtClean="0">
              <a:solidFill>
                <a:schemeClr val="accent3"/>
              </a:solidFill>
            </a:endParaRPr>
          </a:p>
        </p:txBody>
      </p:sp>
      <p:sp>
        <p:nvSpPr>
          <p:cNvPr id="90115" name="Content Placeholder 3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2860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mtClean="0"/>
              <a:t>Scores for a civil service exam are normally distributed, with a mean of 75 and a standard deviation of 6.5. To be eligible for civil service employment, you must score in the top 5%. What is the lowest score you can earn and still be eligible for employment?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762000" y="4191000"/>
            <a:ext cx="4083050" cy="2397125"/>
            <a:chOff x="1828800" y="3927471"/>
            <a:chExt cx="4083050" cy="2397129"/>
          </a:xfrm>
        </p:grpSpPr>
        <p:sp>
          <p:nvSpPr>
            <p:cNvPr id="90125" name="Freeform 7"/>
            <p:cNvSpPr>
              <a:spLocks/>
            </p:cNvSpPr>
            <p:nvPr/>
          </p:nvSpPr>
          <p:spPr bwMode="auto">
            <a:xfrm flipH="1">
              <a:off x="4356099" y="4879466"/>
              <a:ext cx="838200" cy="414843"/>
            </a:xfrm>
            <a:custGeom>
              <a:avLst/>
              <a:gdLst>
                <a:gd name="T0" fmla="*/ 0 w 622"/>
                <a:gd name="T1" fmla="*/ 2147483647 h 382"/>
                <a:gd name="T2" fmla="*/ 2147483647 w 622"/>
                <a:gd name="T3" fmla="*/ 2147483647 h 382"/>
                <a:gd name="T4" fmla="*/ 2147483647 w 622"/>
                <a:gd name="T5" fmla="*/ 2147483647 h 382"/>
                <a:gd name="T6" fmla="*/ 2147483647 w 622"/>
                <a:gd name="T7" fmla="*/ 2147483647 h 382"/>
                <a:gd name="T8" fmla="*/ 2147483647 w 622"/>
                <a:gd name="T9" fmla="*/ 2147483647 h 382"/>
                <a:gd name="T10" fmla="*/ 2147483647 w 622"/>
                <a:gd name="T11" fmla="*/ 2147483647 h 382"/>
                <a:gd name="T12" fmla="*/ 2147483647 w 622"/>
                <a:gd name="T13" fmla="*/ 2147483647 h 382"/>
                <a:gd name="T14" fmla="*/ 2147483647 w 622"/>
                <a:gd name="T15" fmla="*/ 2147483647 h 382"/>
                <a:gd name="T16" fmla="*/ 0 w 622"/>
                <a:gd name="T17" fmla="*/ 2147483647 h 3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22"/>
                <a:gd name="T28" fmla="*/ 0 h 382"/>
                <a:gd name="T29" fmla="*/ 622 w 622"/>
                <a:gd name="T30" fmla="*/ 382 h 3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22" h="382">
                  <a:moveTo>
                    <a:pt x="0" y="378"/>
                  </a:moveTo>
                  <a:cubicBezTo>
                    <a:pt x="14" y="375"/>
                    <a:pt x="29" y="373"/>
                    <a:pt x="43" y="370"/>
                  </a:cubicBezTo>
                  <a:cubicBezTo>
                    <a:pt x="85" y="360"/>
                    <a:pt x="177" y="349"/>
                    <a:pt x="250" y="316"/>
                  </a:cubicBezTo>
                  <a:cubicBezTo>
                    <a:pt x="250" y="315"/>
                    <a:pt x="143" y="347"/>
                    <a:pt x="249" y="314"/>
                  </a:cubicBezTo>
                  <a:lnTo>
                    <a:pt x="481" y="172"/>
                  </a:lnTo>
                  <a:lnTo>
                    <a:pt x="613" y="4"/>
                  </a:lnTo>
                  <a:cubicBezTo>
                    <a:pt x="614" y="5"/>
                    <a:pt x="619" y="0"/>
                    <a:pt x="620" y="1"/>
                  </a:cubicBezTo>
                  <a:cubicBezTo>
                    <a:pt x="620" y="134"/>
                    <a:pt x="622" y="249"/>
                    <a:pt x="622" y="382"/>
                  </a:cubicBezTo>
                  <a:lnTo>
                    <a:pt x="0" y="378"/>
                  </a:lnTo>
                  <a:close/>
                </a:path>
              </a:pathLst>
            </a:custGeom>
            <a:solidFill>
              <a:srgbClr val="71ADD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90126" name="Line 8"/>
            <p:cNvSpPr>
              <a:spLocks noChangeShapeType="1"/>
            </p:cNvSpPr>
            <p:nvPr/>
          </p:nvSpPr>
          <p:spPr bwMode="auto">
            <a:xfrm>
              <a:off x="1854200" y="5291134"/>
              <a:ext cx="3738563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90127" name="Rectangle 9"/>
            <p:cNvSpPr>
              <a:spLocks noChangeArrowheads="1"/>
            </p:cNvSpPr>
            <p:nvPr/>
          </p:nvSpPr>
          <p:spPr bwMode="auto">
            <a:xfrm>
              <a:off x="4233862" y="5295836"/>
              <a:ext cx="2984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  <a:sym typeface="Symbol" pitchFamily="18" charset="2"/>
                </a:rPr>
                <a:t>?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90128" name="Rectangle 10"/>
            <p:cNvSpPr>
              <a:spLocks noChangeArrowheads="1"/>
            </p:cNvSpPr>
            <p:nvPr/>
          </p:nvSpPr>
          <p:spPr bwMode="auto">
            <a:xfrm>
              <a:off x="3519488" y="5314946"/>
              <a:ext cx="37702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 0</a:t>
              </a:r>
            </a:p>
          </p:txBody>
        </p:sp>
        <p:sp>
          <p:nvSpPr>
            <p:cNvPr id="90129" name="Line 11"/>
            <p:cNvSpPr>
              <a:spLocks noChangeShapeType="1"/>
            </p:cNvSpPr>
            <p:nvPr/>
          </p:nvSpPr>
          <p:spPr bwMode="auto">
            <a:xfrm>
              <a:off x="3689350" y="5246684"/>
              <a:ext cx="0" cy="128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90130" name="Text Box 12"/>
            <p:cNvSpPr txBox="1">
              <a:spLocks noChangeArrowheads="1"/>
            </p:cNvSpPr>
            <p:nvPr/>
          </p:nvSpPr>
          <p:spPr bwMode="auto">
            <a:xfrm>
              <a:off x="5575300" y="5141909"/>
              <a:ext cx="2921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1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90131" name="Freeform 13"/>
            <p:cNvSpPr>
              <a:spLocks/>
            </p:cNvSpPr>
            <p:nvPr/>
          </p:nvSpPr>
          <p:spPr bwMode="auto">
            <a:xfrm>
              <a:off x="1974850" y="3927471"/>
              <a:ext cx="3432175" cy="1368425"/>
            </a:xfrm>
            <a:custGeom>
              <a:avLst/>
              <a:gdLst>
                <a:gd name="T0" fmla="*/ 0 w 3350"/>
                <a:gd name="T1" fmla="*/ 2147483647 h 1271"/>
                <a:gd name="T2" fmla="*/ 2147483647 w 3350"/>
                <a:gd name="T3" fmla="*/ 2147483647 h 1271"/>
                <a:gd name="T4" fmla="*/ 2147483647 w 3350"/>
                <a:gd name="T5" fmla="*/ 2147483647 h 1271"/>
                <a:gd name="T6" fmla="*/ 2147483647 w 3350"/>
                <a:gd name="T7" fmla="*/ 2147483647 h 1271"/>
                <a:gd name="T8" fmla="*/ 2147483647 w 3350"/>
                <a:gd name="T9" fmla="*/ 2147483647 h 1271"/>
                <a:gd name="T10" fmla="*/ 2147483647 w 3350"/>
                <a:gd name="T11" fmla="*/ 2147483647 h 1271"/>
                <a:gd name="T12" fmla="*/ 2147483647 w 3350"/>
                <a:gd name="T13" fmla="*/ 2147483647 h 1271"/>
                <a:gd name="T14" fmla="*/ 2147483647 w 3350"/>
                <a:gd name="T15" fmla="*/ 2147483647 h 1271"/>
                <a:gd name="T16" fmla="*/ 2147483647 w 3350"/>
                <a:gd name="T17" fmla="*/ 2147483647 h 1271"/>
                <a:gd name="T18" fmla="*/ 2147483647 w 3350"/>
                <a:gd name="T19" fmla="*/ 2147483647 h 1271"/>
                <a:gd name="T20" fmla="*/ 2147483647 w 3350"/>
                <a:gd name="T21" fmla="*/ 2147483647 h 1271"/>
                <a:gd name="T22" fmla="*/ 2147483647 w 3350"/>
                <a:gd name="T23" fmla="*/ 2147483647 h 1271"/>
                <a:gd name="T24" fmla="*/ 2147483647 w 3350"/>
                <a:gd name="T25" fmla="*/ 2147483647 h 1271"/>
                <a:gd name="T26" fmla="*/ 2147483647 w 3350"/>
                <a:gd name="T27" fmla="*/ 2147483647 h 1271"/>
                <a:gd name="T28" fmla="*/ 2147483647 w 3350"/>
                <a:gd name="T29" fmla="*/ 2147483647 h 1271"/>
                <a:gd name="T30" fmla="*/ 2147483647 w 3350"/>
                <a:gd name="T31" fmla="*/ 2147483647 h 1271"/>
                <a:gd name="T32" fmla="*/ 2147483647 w 3350"/>
                <a:gd name="T33" fmla="*/ 2147483647 h 1271"/>
                <a:gd name="T34" fmla="*/ 2147483647 w 3350"/>
                <a:gd name="T35" fmla="*/ 2147483647 h 1271"/>
                <a:gd name="T36" fmla="*/ 2147483647 w 3350"/>
                <a:gd name="T37" fmla="*/ 2147483647 h 1271"/>
                <a:gd name="T38" fmla="*/ 2147483647 w 3350"/>
                <a:gd name="T39" fmla="*/ 2147483647 h 1271"/>
                <a:gd name="T40" fmla="*/ 2147483647 w 3350"/>
                <a:gd name="T41" fmla="*/ 2147483647 h 1271"/>
                <a:gd name="T42" fmla="*/ 2147483647 w 3350"/>
                <a:gd name="T43" fmla="*/ 2147483647 h 1271"/>
                <a:gd name="T44" fmla="*/ 2147483647 w 3350"/>
                <a:gd name="T45" fmla="*/ 2147483647 h 1271"/>
                <a:gd name="T46" fmla="*/ 2147483647 w 3350"/>
                <a:gd name="T47" fmla="*/ 2147483647 h 1271"/>
                <a:gd name="T48" fmla="*/ 2147483647 w 3350"/>
                <a:gd name="T49" fmla="*/ 2147483647 h 1271"/>
                <a:gd name="T50" fmla="*/ 2147483647 w 3350"/>
                <a:gd name="T51" fmla="*/ 2147483647 h 1271"/>
                <a:gd name="T52" fmla="*/ 2147483647 w 3350"/>
                <a:gd name="T53" fmla="*/ 2147483647 h 1271"/>
                <a:gd name="T54" fmla="*/ 2147483647 w 3350"/>
                <a:gd name="T55" fmla="*/ 2147483647 h 1271"/>
                <a:gd name="T56" fmla="*/ 2147483647 w 3350"/>
                <a:gd name="T57" fmla="*/ 2147483647 h 1271"/>
                <a:gd name="T58" fmla="*/ 2147483647 w 3350"/>
                <a:gd name="T59" fmla="*/ 2147483647 h 1271"/>
                <a:gd name="T60" fmla="*/ 2147483647 w 3350"/>
                <a:gd name="T61" fmla="*/ 2147483647 h 1271"/>
                <a:gd name="T62" fmla="*/ 2147483647 w 3350"/>
                <a:gd name="T63" fmla="*/ 2147483647 h 1271"/>
                <a:gd name="T64" fmla="*/ 2147483647 w 3350"/>
                <a:gd name="T65" fmla="*/ 2147483647 h 1271"/>
                <a:gd name="T66" fmla="*/ 0 w 3350"/>
                <a:gd name="T67" fmla="*/ 2147483647 h 12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350"/>
                <a:gd name="T103" fmla="*/ 0 h 1271"/>
                <a:gd name="T104" fmla="*/ 3350 w 3350"/>
                <a:gd name="T105" fmla="*/ 1271 h 127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350" h="1271">
                  <a:moveTo>
                    <a:pt x="0" y="1271"/>
                  </a:moveTo>
                  <a:lnTo>
                    <a:pt x="69" y="1262"/>
                  </a:lnTo>
                  <a:lnTo>
                    <a:pt x="130" y="1257"/>
                  </a:lnTo>
                  <a:cubicBezTo>
                    <a:pt x="185" y="1251"/>
                    <a:pt x="321" y="1244"/>
                    <a:pt x="399" y="1229"/>
                  </a:cubicBezTo>
                  <a:cubicBezTo>
                    <a:pt x="476" y="1215"/>
                    <a:pt x="525" y="1198"/>
                    <a:pt x="594" y="1170"/>
                  </a:cubicBezTo>
                  <a:cubicBezTo>
                    <a:pt x="662" y="1142"/>
                    <a:pt x="753" y="1094"/>
                    <a:pt x="810" y="1061"/>
                  </a:cubicBezTo>
                  <a:cubicBezTo>
                    <a:pt x="868" y="1027"/>
                    <a:pt x="902" y="998"/>
                    <a:pt x="938" y="967"/>
                  </a:cubicBezTo>
                  <a:cubicBezTo>
                    <a:pt x="975" y="936"/>
                    <a:pt x="1005" y="902"/>
                    <a:pt x="1029" y="875"/>
                  </a:cubicBezTo>
                  <a:cubicBezTo>
                    <a:pt x="1053" y="848"/>
                    <a:pt x="1060" y="838"/>
                    <a:pt x="1083" y="804"/>
                  </a:cubicBezTo>
                  <a:lnTo>
                    <a:pt x="1172" y="667"/>
                  </a:lnTo>
                  <a:lnTo>
                    <a:pt x="1226" y="566"/>
                  </a:lnTo>
                  <a:lnTo>
                    <a:pt x="1278" y="456"/>
                  </a:lnTo>
                  <a:lnTo>
                    <a:pt x="1330" y="346"/>
                  </a:lnTo>
                  <a:lnTo>
                    <a:pt x="1395" y="223"/>
                  </a:lnTo>
                  <a:cubicBezTo>
                    <a:pt x="1421" y="181"/>
                    <a:pt x="1452" y="129"/>
                    <a:pt x="1483" y="95"/>
                  </a:cubicBezTo>
                  <a:cubicBezTo>
                    <a:pt x="1514" y="62"/>
                    <a:pt x="1550" y="38"/>
                    <a:pt x="1581" y="22"/>
                  </a:cubicBezTo>
                  <a:cubicBezTo>
                    <a:pt x="1612" y="7"/>
                    <a:pt x="1640" y="4"/>
                    <a:pt x="1671" y="2"/>
                  </a:cubicBezTo>
                  <a:cubicBezTo>
                    <a:pt x="1701" y="1"/>
                    <a:pt x="1731" y="0"/>
                    <a:pt x="1764" y="12"/>
                  </a:cubicBezTo>
                  <a:cubicBezTo>
                    <a:pt x="1798" y="24"/>
                    <a:pt x="1838" y="42"/>
                    <a:pt x="1871" y="76"/>
                  </a:cubicBezTo>
                  <a:cubicBezTo>
                    <a:pt x="1904" y="110"/>
                    <a:pt x="1926" y="155"/>
                    <a:pt x="1960" y="216"/>
                  </a:cubicBezTo>
                  <a:cubicBezTo>
                    <a:pt x="1994" y="277"/>
                    <a:pt x="2045" y="385"/>
                    <a:pt x="2072" y="443"/>
                  </a:cubicBezTo>
                  <a:cubicBezTo>
                    <a:pt x="2099" y="501"/>
                    <a:pt x="2100" y="514"/>
                    <a:pt x="2124" y="562"/>
                  </a:cubicBezTo>
                  <a:cubicBezTo>
                    <a:pt x="2148" y="610"/>
                    <a:pt x="2186" y="683"/>
                    <a:pt x="2214" y="730"/>
                  </a:cubicBezTo>
                  <a:lnTo>
                    <a:pt x="2293" y="845"/>
                  </a:lnTo>
                  <a:cubicBezTo>
                    <a:pt x="2315" y="876"/>
                    <a:pt x="2329" y="890"/>
                    <a:pt x="2349" y="911"/>
                  </a:cubicBezTo>
                  <a:cubicBezTo>
                    <a:pt x="2369" y="933"/>
                    <a:pt x="2384" y="949"/>
                    <a:pt x="2414" y="973"/>
                  </a:cubicBezTo>
                  <a:cubicBezTo>
                    <a:pt x="2444" y="998"/>
                    <a:pt x="2492" y="1037"/>
                    <a:pt x="2528" y="1061"/>
                  </a:cubicBezTo>
                  <a:lnTo>
                    <a:pt x="2630" y="1115"/>
                  </a:lnTo>
                  <a:lnTo>
                    <a:pt x="2735" y="1161"/>
                  </a:lnTo>
                  <a:lnTo>
                    <a:pt x="2839" y="1194"/>
                  </a:lnTo>
                  <a:cubicBezTo>
                    <a:pt x="2886" y="1207"/>
                    <a:pt x="2954" y="1229"/>
                    <a:pt x="3014" y="1240"/>
                  </a:cubicBezTo>
                  <a:cubicBezTo>
                    <a:pt x="3075" y="1251"/>
                    <a:pt x="3147" y="1253"/>
                    <a:pt x="3203" y="1257"/>
                  </a:cubicBezTo>
                  <a:lnTo>
                    <a:pt x="3350" y="1266"/>
                  </a:lnTo>
                  <a:lnTo>
                    <a:pt x="0" y="1271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90132" name="Group 14"/>
            <p:cNvGrpSpPr>
              <a:grpSpLocks/>
            </p:cNvGrpSpPr>
            <p:nvPr/>
          </p:nvGrpSpPr>
          <p:grpSpPr bwMode="auto">
            <a:xfrm>
              <a:off x="4432300" y="4400546"/>
              <a:ext cx="762000" cy="762000"/>
              <a:chOff x="2632" y="2458"/>
              <a:chExt cx="480" cy="480"/>
            </a:xfrm>
          </p:grpSpPr>
          <p:sp>
            <p:nvSpPr>
              <p:cNvPr id="90141" name="Text Box 15"/>
              <p:cNvSpPr txBox="1">
                <a:spLocks noChangeArrowheads="1"/>
              </p:cNvSpPr>
              <p:nvPr/>
            </p:nvSpPr>
            <p:spPr bwMode="auto">
              <a:xfrm>
                <a:off x="2680" y="2458"/>
                <a:ext cx="4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Times New Roman" pitchFamily="18" charset="0"/>
                  </a:rPr>
                  <a:t>5%</a:t>
                </a:r>
              </a:p>
            </p:txBody>
          </p:sp>
          <p:sp>
            <p:nvSpPr>
              <p:cNvPr id="90142" name="Line 16"/>
              <p:cNvSpPr>
                <a:spLocks noChangeShapeType="1"/>
              </p:cNvSpPr>
              <p:nvPr/>
            </p:nvSpPr>
            <p:spPr bwMode="auto">
              <a:xfrm flipH="1">
                <a:off x="2632" y="2698"/>
                <a:ext cx="19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NZ"/>
              </a:p>
            </p:txBody>
          </p:sp>
        </p:grpSp>
        <p:grpSp>
          <p:nvGrpSpPr>
            <p:cNvPr id="90133" name="Group 19"/>
            <p:cNvGrpSpPr>
              <a:grpSpLocks/>
            </p:cNvGrpSpPr>
            <p:nvPr/>
          </p:nvGrpSpPr>
          <p:grpSpPr bwMode="auto">
            <a:xfrm>
              <a:off x="4203702" y="5695958"/>
              <a:ext cx="312738" cy="609602"/>
              <a:chOff x="1536" y="3024"/>
              <a:chExt cx="197" cy="384"/>
            </a:xfrm>
          </p:grpSpPr>
          <p:sp useBgFill="1">
            <p:nvSpPr>
              <p:cNvPr id="10260" name="Rectangle 20"/>
              <p:cNvSpPr>
                <a:spLocks noChangeArrowheads="1"/>
              </p:cNvSpPr>
              <p:nvPr/>
            </p:nvSpPr>
            <p:spPr bwMode="auto">
              <a:xfrm>
                <a:off x="1536" y="3185"/>
                <a:ext cx="197" cy="22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</p:spPr>
            <p:txBody>
              <a:bodyPr wrap="none" tIns="0">
                <a:spAutoFit/>
              </a:bodyPr>
              <a:lstStyle/>
              <a:p>
                <a:pPr>
                  <a:defRPr/>
                </a:pPr>
                <a:r>
                  <a:rPr lang="en-US" sz="2000" b="1" dirty="0">
                    <a:latin typeface="+mn-lt"/>
                    <a:cs typeface="+mn-cs"/>
                    <a:sym typeface="Symbol" pitchFamily="18" charset="2"/>
                  </a:rPr>
                  <a:t>?</a:t>
                </a:r>
              </a:p>
            </p:txBody>
          </p:sp>
          <p:sp>
            <p:nvSpPr>
              <p:cNvPr id="10261" name="Line 21"/>
              <p:cNvSpPr>
                <a:spLocks noChangeShapeType="1"/>
              </p:cNvSpPr>
              <p:nvPr/>
            </p:nvSpPr>
            <p:spPr bwMode="auto">
              <a:xfrm>
                <a:off x="1632" y="302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en-US" sz="2000">
                  <a:latin typeface="+mn-lt"/>
                  <a:cs typeface="+mn-cs"/>
                </a:endParaRPr>
              </a:p>
            </p:txBody>
          </p:sp>
        </p:grpSp>
        <p:grpSp>
          <p:nvGrpSpPr>
            <p:cNvPr id="90134" name="Group 22"/>
            <p:cNvGrpSpPr>
              <a:grpSpLocks/>
            </p:cNvGrpSpPr>
            <p:nvPr/>
          </p:nvGrpSpPr>
          <p:grpSpPr bwMode="auto">
            <a:xfrm>
              <a:off x="1828800" y="5686424"/>
              <a:ext cx="4083050" cy="638176"/>
              <a:chOff x="944" y="3172"/>
              <a:chExt cx="2572" cy="402"/>
            </a:xfrm>
          </p:grpSpPr>
          <p:sp>
            <p:nvSpPr>
              <p:cNvPr id="10254" name="Text Box 23"/>
              <p:cNvSpPr txBox="1">
                <a:spLocks noChangeArrowheads="1"/>
              </p:cNvSpPr>
              <p:nvPr/>
            </p:nvSpPr>
            <p:spPr bwMode="auto">
              <a:xfrm>
                <a:off x="1970" y="3322"/>
                <a:ext cx="27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en-US" sz="2000" dirty="0">
                    <a:latin typeface="+mn-lt"/>
                    <a:cs typeface="+mn-cs"/>
                  </a:rPr>
                  <a:t>75</a:t>
                </a:r>
              </a:p>
            </p:txBody>
          </p:sp>
          <p:sp>
            <p:nvSpPr>
              <p:cNvPr id="10255" name="Freeform 24"/>
              <p:cNvSpPr>
                <a:spLocks/>
              </p:cNvSpPr>
              <p:nvPr/>
            </p:nvSpPr>
            <p:spPr bwMode="auto">
              <a:xfrm>
                <a:off x="944" y="3260"/>
                <a:ext cx="2400" cy="64"/>
              </a:xfrm>
              <a:custGeom>
                <a:avLst/>
                <a:gdLst>
                  <a:gd name="T0" fmla="*/ 0 w 3152"/>
                  <a:gd name="T1" fmla="*/ 0 h 1"/>
                  <a:gd name="T2" fmla="*/ 1827 w 3152"/>
                  <a:gd name="T3" fmla="*/ 0 h 1"/>
                  <a:gd name="T4" fmla="*/ 0 60000 65536"/>
                  <a:gd name="T5" fmla="*/ 0 60000 65536"/>
                  <a:gd name="T6" fmla="*/ 0 w 3152"/>
                  <a:gd name="T7" fmla="*/ 0 h 1"/>
                  <a:gd name="T8" fmla="*/ 3152 w 315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52" h="1">
                    <a:moveTo>
                      <a:pt x="0" y="0"/>
                    </a:moveTo>
                    <a:lnTo>
                      <a:pt x="315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>
                  <a:latin typeface="+mn-lt"/>
                  <a:cs typeface="+mn-cs"/>
                </a:endParaRPr>
              </a:p>
            </p:txBody>
          </p:sp>
          <p:sp>
            <p:nvSpPr>
              <p:cNvPr id="10256" name="Line 25"/>
              <p:cNvSpPr>
                <a:spLocks noChangeShapeType="1"/>
              </p:cNvSpPr>
              <p:nvPr/>
            </p:nvSpPr>
            <p:spPr bwMode="auto">
              <a:xfrm>
                <a:off x="2120" y="3215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>
                  <a:latin typeface="+mn-lt"/>
                  <a:cs typeface="+mn-cs"/>
                </a:endParaRPr>
              </a:p>
            </p:txBody>
          </p:sp>
          <p:sp>
            <p:nvSpPr>
              <p:cNvPr id="10257" name="Rectangle 26"/>
              <p:cNvSpPr>
                <a:spLocks noChangeArrowheads="1"/>
              </p:cNvSpPr>
              <p:nvPr/>
            </p:nvSpPr>
            <p:spPr bwMode="auto">
              <a:xfrm>
                <a:off x="3328" y="3172"/>
                <a:ext cx="18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000" i="1">
                    <a:latin typeface="+mn-lt"/>
                    <a:cs typeface="+mn-cs"/>
                  </a:rPr>
                  <a:t>x</a:t>
                </a:r>
              </a:p>
            </p:txBody>
          </p:sp>
        </p:grpSp>
      </p:grpSp>
      <p:sp>
        <p:nvSpPr>
          <p:cNvPr id="33" name="TextBox 32"/>
          <p:cNvSpPr txBox="1"/>
          <p:nvPr/>
        </p:nvSpPr>
        <p:spPr>
          <a:xfrm>
            <a:off x="533400" y="3733800"/>
            <a:ext cx="2819400" cy="533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3"/>
                </a:solidFill>
                <a:latin typeface="+mn-lt"/>
                <a:cs typeface="+mn-cs"/>
              </a:rPr>
              <a:t>Solution:</a:t>
            </a:r>
          </a:p>
        </p:txBody>
      </p: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1371600" y="4614863"/>
            <a:ext cx="1981200" cy="830262"/>
            <a:chOff x="2438400" y="4350603"/>
            <a:chExt cx="1981200" cy="830997"/>
          </a:xfrm>
        </p:grpSpPr>
        <p:sp>
          <p:nvSpPr>
            <p:cNvPr id="34" name="TextBox 33"/>
            <p:cNvSpPr txBox="1"/>
            <p:nvPr/>
          </p:nvSpPr>
          <p:spPr>
            <a:xfrm>
              <a:off x="2819400" y="4350603"/>
              <a:ext cx="1600200" cy="83099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chemeClr val="accent2"/>
                  </a:solidFill>
                  <a:latin typeface="+mn-lt"/>
                  <a:cs typeface="+mn-cs"/>
                </a:rPr>
                <a:t>1 – 0.05</a:t>
              </a:r>
            </a:p>
            <a:p>
              <a:pPr>
                <a:defRPr/>
              </a:pPr>
              <a:r>
                <a:rPr lang="en-US" sz="2400" dirty="0">
                  <a:solidFill>
                    <a:schemeClr val="accent2"/>
                  </a:solidFill>
                  <a:latin typeface="+mn-lt"/>
                  <a:cs typeface="+mn-cs"/>
                </a:rPr>
                <a:t>   = 0.95</a:t>
              </a: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rot="10800000">
              <a:off x="2438400" y="5105333"/>
              <a:ext cx="1920875" cy="158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4876800" y="4232275"/>
            <a:ext cx="4114800" cy="209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600" dirty="0">
                <a:latin typeface="+mn-lt"/>
                <a:cs typeface="+mn-cs"/>
              </a:rPr>
              <a:t>An exam score in the top 5% is any score above the 95</a:t>
            </a:r>
            <a:r>
              <a:rPr lang="en-US" sz="2600" baseline="30000" dirty="0">
                <a:latin typeface="+mn-lt"/>
                <a:cs typeface="+mn-cs"/>
              </a:rPr>
              <a:t>th</a:t>
            </a:r>
            <a:r>
              <a:rPr lang="en-US" sz="2600" dirty="0">
                <a:latin typeface="+mn-lt"/>
                <a:cs typeface="+mn-cs"/>
              </a:rPr>
              <a:t> percentile.  Find the </a:t>
            </a:r>
            <a:r>
              <a:rPr lang="en-US" sz="2600" i="1" dirty="0">
                <a:latin typeface="+mn-lt"/>
                <a:cs typeface="+mn-cs"/>
              </a:rPr>
              <a:t>z</a:t>
            </a:r>
            <a:r>
              <a:rPr lang="en-US" sz="2600" dirty="0">
                <a:latin typeface="+mn-lt"/>
                <a:cs typeface="+mn-cs"/>
              </a:rPr>
              <a:t>-score that corresponds to a cumulative area of 0.95.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512A44-559D-45C2-829B-AACC7C54C6BB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Larson/Farber 4th ed</a:t>
            </a:r>
          </a:p>
        </p:txBody>
      </p:sp>
      <p:pic>
        <p:nvPicPr>
          <p:cNvPr id="90122" name="Picture 30" descr="C:\Documents and Settings\Lyn\Local Settings\Temporary Internet Files\Content.IE5\W9M7WLEZ\MCj023163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8638" y="3122613"/>
            <a:ext cx="1503362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1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accent3"/>
                </a:solidFill>
              </a:rPr>
              <a:t>Solution: Finding a Specific Data Value</a:t>
            </a:r>
            <a:endParaRPr lang="en-US" dirty="0" smtClean="0">
              <a:solidFill>
                <a:schemeClr val="accent3"/>
              </a:solidFill>
            </a:endParaRPr>
          </a:p>
        </p:txBody>
      </p:sp>
      <p:sp>
        <p:nvSpPr>
          <p:cNvPr id="91139" name="Content Placeholder 3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2860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mtClean="0"/>
              <a:t>From the Standard Normal Table, the areas closest to 0.95 are 0.9495 (</a:t>
            </a:r>
            <a:r>
              <a:rPr lang="en-US" i="1" smtClean="0"/>
              <a:t>z</a:t>
            </a:r>
            <a:r>
              <a:rPr lang="en-US" smtClean="0"/>
              <a:t> = 1.64) and 0.9505 (</a:t>
            </a:r>
            <a:r>
              <a:rPr lang="en-US" i="1" smtClean="0"/>
              <a:t>z</a:t>
            </a:r>
            <a:r>
              <a:rPr lang="en-US" smtClean="0"/>
              <a:t> = 1.65). Because 0.95 is halfway between the two areas in the table, use the </a:t>
            </a:r>
            <a:r>
              <a:rPr lang="en-US" i="1" smtClean="0"/>
              <a:t>z</a:t>
            </a:r>
            <a:r>
              <a:rPr lang="en-US" smtClean="0"/>
              <a:t>-score that is halfway between 1.64 and 1.65. That is, </a:t>
            </a:r>
            <a:r>
              <a:rPr lang="en-US" b="1" i="1" smtClean="0">
                <a:solidFill>
                  <a:schemeClr val="accent2"/>
                </a:solidFill>
              </a:rPr>
              <a:t>z</a:t>
            </a:r>
            <a:r>
              <a:rPr lang="en-US" b="1" smtClean="0">
                <a:solidFill>
                  <a:schemeClr val="accent2"/>
                </a:solidFill>
              </a:rPr>
              <a:t> = 1.645</a:t>
            </a:r>
            <a:r>
              <a:rPr lang="en-US" smtClean="0"/>
              <a:t>.</a:t>
            </a:r>
          </a:p>
        </p:txBody>
      </p:sp>
      <p:sp>
        <p:nvSpPr>
          <p:cNvPr id="91140" name="Freeform 7"/>
          <p:cNvSpPr>
            <a:spLocks/>
          </p:cNvSpPr>
          <p:nvPr/>
        </p:nvSpPr>
        <p:spPr bwMode="auto">
          <a:xfrm flipH="1">
            <a:off x="4356100" y="4879975"/>
            <a:ext cx="838200" cy="414338"/>
          </a:xfrm>
          <a:custGeom>
            <a:avLst/>
            <a:gdLst>
              <a:gd name="T0" fmla="*/ 0 w 622"/>
              <a:gd name="T1" fmla="*/ 2147483647 h 382"/>
              <a:gd name="T2" fmla="*/ 2147483647 w 622"/>
              <a:gd name="T3" fmla="*/ 2147483647 h 382"/>
              <a:gd name="T4" fmla="*/ 2147483647 w 622"/>
              <a:gd name="T5" fmla="*/ 2147483647 h 382"/>
              <a:gd name="T6" fmla="*/ 2147483647 w 622"/>
              <a:gd name="T7" fmla="*/ 2147483647 h 382"/>
              <a:gd name="T8" fmla="*/ 2147483647 w 622"/>
              <a:gd name="T9" fmla="*/ 2147483647 h 382"/>
              <a:gd name="T10" fmla="*/ 2147483647 w 622"/>
              <a:gd name="T11" fmla="*/ 2147483647 h 382"/>
              <a:gd name="T12" fmla="*/ 2147483647 w 622"/>
              <a:gd name="T13" fmla="*/ 2147483647 h 382"/>
              <a:gd name="T14" fmla="*/ 2147483647 w 622"/>
              <a:gd name="T15" fmla="*/ 2147483647 h 382"/>
              <a:gd name="T16" fmla="*/ 0 w 622"/>
              <a:gd name="T17" fmla="*/ 2147483647 h 38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22"/>
              <a:gd name="T28" fmla="*/ 0 h 382"/>
              <a:gd name="T29" fmla="*/ 622 w 622"/>
              <a:gd name="T30" fmla="*/ 382 h 38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22" h="382">
                <a:moveTo>
                  <a:pt x="0" y="378"/>
                </a:moveTo>
                <a:cubicBezTo>
                  <a:pt x="14" y="375"/>
                  <a:pt x="29" y="373"/>
                  <a:pt x="43" y="370"/>
                </a:cubicBezTo>
                <a:cubicBezTo>
                  <a:pt x="85" y="360"/>
                  <a:pt x="177" y="349"/>
                  <a:pt x="250" y="316"/>
                </a:cubicBezTo>
                <a:cubicBezTo>
                  <a:pt x="250" y="315"/>
                  <a:pt x="143" y="347"/>
                  <a:pt x="249" y="314"/>
                </a:cubicBezTo>
                <a:lnTo>
                  <a:pt x="481" y="172"/>
                </a:lnTo>
                <a:lnTo>
                  <a:pt x="613" y="4"/>
                </a:lnTo>
                <a:cubicBezTo>
                  <a:pt x="614" y="5"/>
                  <a:pt x="619" y="0"/>
                  <a:pt x="620" y="1"/>
                </a:cubicBezTo>
                <a:cubicBezTo>
                  <a:pt x="620" y="134"/>
                  <a:pt x="622" y="249"/>
                  <a:pt x="622" y="382"/>
                </a:cubicBezTo>
                <a:lnTo>
                  <a:pt x="0" y="378"/>
                </a:lnTo>
                <a:close/>
              </a:path>
            </a:pathLst>
          </a:custGeom>
          <a:solidFill>
            <a:srgbClr val="71ADD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91141" name="Line 8"/>
          <p:cNvSpPr>
            <a:spLocks noChangeShapeType="1"/>
          </p:cNvSpPr>
          <p:nvPr/>
        </p:nvSpPr>
        <p:spPr bwMode="auto">
          <a:xfrm>
            <a:off x="1854200" y="5291138"/>
            <a:ext cx="37385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NZ"/>
          </a:p>
        </p:txBody>
      </p:sp>
      <p:sp>
        <p:nvSpPr>
          <p:cNvPr id="91142" name="Rectangle 9"/>
          <p:cNvSpPr>
            <a:spLocks noChangeArrowheads="1"/>
          </p:cNvSpPr>
          <p:nvPr/>
        </p:nvSpPr>
        <p:spPr bwMode="auto">
          <a:xfrm>
            <a:off x="4038600" y="52959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1.645</a:t>
            </a:r>
            <a:endParaRPr lang="en-US" sz="20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1143" name="Rectangle 10"/>
          <p:cNvSpPr>
            <a:spLocks noChangeArrowheads="1"/>
          </p:cNvSpPr>
          <p:nvPr/>
        </p:nvSpPr>
        <p:spPr bwMode="auto">
          <a:xfrm>
            <a:off x="3519488" y="5314950"/>
            <a:ext cx="376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0</a:t>
            </a:r>
          </a:p>
        </p:txBody>
      </p:sp>
      <p:sp>
        <p:nvSpPr>
          <p:cNvPr id="91144" name="Line 11"/>
          <p:cNvSpPr>
            <a:spLocks noChangeShapeType="1"/>
          </p:cNvSpPr>
          <p:nvPr/>
        </p:nvSpPr>
        <p:spPr bwMode="auto">
          <a:xfrm>
            <a:off x="3689350" y="5246688"/>
            <a:ext cx="0" cy="128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NZ"/>
          </a:p>
        </p:txBody>
      </p:sp>
      <p:sp>
        <p:nvSpPr>
          <p:cNvPr id="91145" name="Text Box 12"/>
          <p:cNvSpPr txBox="1">
            <a:spLocks noChangeArrowheads="1"/>
          </p:cNvSpPr>
          <p:nvPr/>
        </p:nvSpPr>
        <p:spPr bwMode="auto">
          <a:xfrm>
            <a:off x="5575300" y="5141913"/>
            <a:ext cx="292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z</a:t>
            </a:r>
          </a:p>
        </p:txBody>
      </p:sp>
      <p:sp>
        <p:nvSpPr>
          <p:cNvPr id="91146" name="Freeform 13"/>
          <p:cNvSpPr>
            <a:spLocks/>
          </p:cNvSpPr>
          <p:nvPr/>
        </p:nvSpPr>
        <p:spPr bwMode="auto">
          <a:xfrm>
            <a:off x="1974850" y="3927475"/>
            <a:ext cx="3432175" cy="1368425"/>
          </a:xfrm>
          <a:custGeom>
            <a:avLst/>
            <a:gdLst>
              <a:gd name="T0" fmla="*/ 0 w 3350"/>
              <a:gd name="T1" fmla="*/ 2147483647 h 1271"/>
              <a:gd name="T2" fmla="*/ 2147483647 w 3350"/>
              <a:gd name="T3" fmla="*/ 2147483647 h 1271"/>
              <a:gd name="T4" fmla="*/ 2147483647 w 3350"/>
              <a:gd name="T5" fmla="*/ 2147483647 h 1271"/>
              <a:gd name="T6" fmla="*/ 2147483647 w 3350"/>
              <a:gd name="T7" fmla="*/ 2147483647 h 1271"/>
              <a:gd name="T8" fmla="*/ 2147483647 w 3350"/>
              <a:gd name="T9" fmla="*/ 2147483647 h 1271"/>
              <a:gd name="T10" fmla="*/ 2147483647 w 3350"/>
              <a:gd name="T11" fmla="*/ 2147483647 h 1271"/>
              <a:gd name="T12" fmla="*/ 2147483647 w 3350"/>
              <a:gd name="T13" fmla="*/ 2147483647 h 1271"/>
              <a:gd name="T14" fmla="*/ 2147483647 w 3350"/>
              <a:gd name="T15" fmla="*/ 2147483647 h 1271"/>
              <a:gd name="T16" fmla="*/ 2147483647 w 3350"/>
              <a:gd name="T17" fmla="*/ 2147483647 h 1271"/>
              <a:gd name="T18" fmla="*/ 2147483647 w 3350"/>
              <a:gd name="T19" fmla="*/ 2147483647 h 1271"/>
              <a:gd name="T20" fmla="*/ 2147483647 w 3350"/>
              <a:gd name="T21" fmla="*/ 2147483647 h 1271"/>
              <a:gd name="T22" fmla="*/ 2147483647 w 3350"/>
              <a:gd name="T23" fmla="*/ 2147483647 h 1271"/>
              <a:gd name="T24" fmla="*/ 2147483647 w 3350"/>
              <a:gd name="T25" fmla="*/ 2147483647 h 1271"/>
              <a:gd name="T26" fmla="*/ 2147483647 w 3350"/>
              <a:gd name="T27" fmla="*/ 2147483647 h 1271"/>
              <a:gd name="T28" fmla="*/ 2147483647 w 3350"/>
              <a:gd name="T29" fmla="*/ 2147483647 h 1271"/>
              <a:gd name="T30" fmla="*/ 2147483647 w 3350"/>
              <a:gd name="T31" fmla="*/ 2147483647 h 1271"/>
              <a:gd name="T32" fmla="*/ 2147483647 w 3350"/>
              <a:gd name="T33" fmla="*/ 2147483647 h 1271"/>
              <a:gd name="T34" fmla="*/ 2147483647 w 3350"/>
              <a:gd name="T35" fmla="*/ 2147483647 h 1271"/>
              <a:gd name="T36" fmla="*/ 2147483647 w 3350"/>
              <a:gd name="T37" fmla="*/ 2147483647 h 1271"/>
              <a:gd name="T38" fmla="*/ 2147483647 w 3350"/>
              <a:gd name="T39" fmla="*/ 2147483647 h 1271"/>
              <a:gd name="T40" fmla="*/ 2147483647 w 3350"/>
              <a:gd name="T41" fmla="*/ 2147483647 h 1271"/>
              <a:gd name="T42" fmla="*/ 2147483647 w 3350"/>
              <a:gd name="T43" fmla="*/ 2147483647 h 1271"/>
              <a:gd name="T44" fmla="*/ 2147483647 w 3350"/>
              <a:gd name="T45" fmla="*/ 2147483647 h 1271"/>
              <a:gd name="T46" fmla="*/ 2147483647 w 3350"/>
              <a:gd name="T47" fmla="*/ 2147483647 h 1271"/>
              <a:gd name="T48" fmla="*/ 2147483647 w 3350"/>
              <a:gd name="T49" fmla="*/ 2147483647 h 1271"/>
              <a:gd name="T50" fmla="*/ 2147483647 w 3350"/>
              <a:gd name="T51" fmla="*/ 2147483647 h 1271"/>
              <a:gd name="T52" fmla="*/ 2147483647 w 3350"/>
              <a:gd name="T53" fmla="*/ 2147483647 h 1271"/>
              <a:gd name="T54" fmla="*/ 2147483647 w 3350"/>
              <a:gd name="T55" fmla="*/ 2147483647 h 1271"/>
              <a:gd name="T56" fmla="*/ 2147483647 w 3350"/>
              <a:gd name="T57" fmla="*/ 2147483647 h 1271"/>
              <a:gd name="T58" fmla="*/ 2147483647 w 3350"/>
              <a:gd name="T59" fmla="*/ 2147483647 h 1271"/>
              <a:gd name="T60" fmla="*/ 2147483647 w 3350"/>
              <a:gd name="T61" fmla="*/ 2147483647 h 1271"/>
              <a:gd name="T62" fmla="*/ 2147483647 w 3350"/>
              <a:gd name="T63" fmla="*/ 2147483647 h 1271"/>
              <a:gd name="T64" fmla="*/ 2147483647 w 3350"/>
              <a:gd name="T65" fmla="*/ 2147483647 h 1271"/>
              <a:gd name="T66" fmla="*/ 0 w 3350"/>
              <a:gd name="T67" fmla="*/ 2147483647 h 127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350"/>
              <a:gd name="T103" fmla="*/ 0 h 1271"/>
              <a:gd name="T104" fmla="*/ 3350 w 3350"/>
              <a:gd name="T105" fmla="*/ 1271 h 127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350" h="1271">
                <a:moveTo>
                  <a:pt x="0" y="1271"/>
                </a:moveTo>
                <a:lnTo>
                  <a:pt x="69" y="1262"/>
                </a:lnTo>
                <a:lnTo>
                  <a:pt x="130" y="1257"/>
                </a:lnTo>
                <a:cubicBezTo>
                  <a:pt x="185" y="1251"/>
                  <a:pt x="321" y="1244"/>
                  <a:pt x="399" y="1229"/>
                </a:cubicBezTo>
                <a:cubicBezTo>
                  <a:pt x="476" y="1215"/>
                  <a:pt x="525" y="1198"/>
                  <a:pt x="594" y="1170"/>
                </a:cubicBezTo>
                <a:cubicBezTo>
                  <a:pt x="662" y="1142"/>
                  <a:pt x="753" y="1094"/>
                  <a:pt x="810" y="1061"/>
                </a:cubicBezTo>
                <a:cubicBezTo>
                  <a:pt x="868" y="1027"/>
                  <a:pt x="902" y="998"/>
                  <a:pt x="938" y="967"/>
                </a:cubicBezTo>
                <a:cubicBezTo>
                  <a:pt x="975" y="936"/>
                  <a:pt x="1005" y="902"/>
                  <a:pt x="1029" y="875"/>
                </a:cubicBezTo>
                <a:cubicBezTo>
                  <a:pt x="1053" y="848"/>
                  <a:pt x="1060" y="838"/>
                  <a:pt x="1083" y="804"/>
                </a:cubicBezTo>
                <a:lnTo>
                  <a:pt x="1172" y="667"/>
                </a:lnTo>
                <a:lnTo>
                  <a:pt x="1226" y="566"/>
                </a:lnTo>
                <a:lnTo>
                  <a:pt x="1278" y="456"/>
                </a:lnTo>
                <a:lnTo>
                  <a:pt x="1330" y="346"/>
                </a:lnTo>
                <a:lnTo>
                  <a:pt x="1395" y="223"/>
                </a:lnTo>
                <a:cubicBezTo>
                  <a:pt x="1421" y="181"/>
                  <a:pt x="1452" y="129"/>
                  <a:pt x="1483" y="95"/>
                </a:cubicBezTo>
                <a:cubicBezTo>
                  <a:pt x="1514" y="62"/>
                  <a:pt x="1550" y="38"/>
                  <a:pt x="1581" y="22"/>
                </a:cubicBezTo>
                <a:cubicBezTo>
                  <a:pt x="1612" y="7"/>
                  <a:pt x="1640" y="4"/>
                  <a:pt x="1671" y="2"/>
                </a:cubicBezTo>
                <a:cubicBezTo>
                  <a:pt x="1701" y="1"/>
                  <a:pt x="1731" y="0"/>
                  <a:pt x="1764" y="12"/>
                </a:cubicBezTo>
                <a:cubicBezTo>
                  <a:pt x="1798" y="24"/>
                  <a:pt x="1838" y="42"/>
                  <a:pt x="1871" y="76"/>
                </a:cubicBezTo>
                <a:cubicBezTo>
                  <a:pt x="1904" y="110"/>
                  <a:pt x="1926" y="155"/>
                  <a:pt x="1960" y="216"/>
                </a:cubicBezTo>
                <a:cubicBezTo>
                  <a:pt x="1994" y="277"/>
                  <a:pt x="2045" y="385"/>
                  <a:pt x="2072" y="443"/>
                </a:cubicBezTo>
                <a:cubicBezTo>
                  <a:pt x="2099" y="501"/>
                  <a:pt x="2100" y="514"/>
                  <a:pt x="2124" y="562"/>
                </a:cubicBezTo>
                <a:cubicBezTo>
                  <a:pt x="2148" y="610"/>
                  <a:pt x="2186" y="683"/>
                  <a:pt x="2214" y="730"/>
                </a:cubicBezTo>
                <a:lnTo>
                  <a:pt x="2293" y="845"/>
                </a:lnTo>
                <a:cubicBezTo>
                  <a:pt x="2315" y="876"/>
                  <a:pt x="2329" y="890"/>
                  <a:pt x="2349" y="911"/>
                </a:cubicBezTo>
                <a:cubicBezTo>
                  <a:pt x="2369" y="933"/>
                  <a:pt x="2384" y="949"/>
                  <a:pt x="2414" y="973"/>
                </a:cubicBezTo>
                <a:cubicBezTo>
                  <a:pt x="2444" y="998"/>
                  <a:pt x="2492" y="1037"/>
                  <a:pt x="2528" y="1061"/>
                </a:cubicBezTo>
                <a:lnTo>
                  <a:pt x="2630" y="1115"/>
                </a:lnTo>
                <a:lnTo>
                  <a:pt x="2735" y="1161"/>
                </a:lnTo>
                <a:lnTo>
                  <a:pt x="2839" y="1194"/>
                </a:lnTo>
                <a:cubicBezTo>
                  <a:pt x="2886" y="1207"/>
                  <a:pt x="2954" y="1229"/>
                  <a:pt x="3014" y="1240"/>
                </a:cubicBezTo>
                <a:cubicBezTo>
                  <a:pt x="3075" y="1251"/>
                  <a:pt x="3147" y="1253"/>
                  <a:pt x="3203" y="1257"/>
                </a:cubicBezTo>
                <a:lnTo>
                  <a:pt x="3350" y="1266"/>
                </a:lnTo>
                <a:lnTo>
                  <a:pt x="0" y="1271"/>
                </a:lnTo>
                <a:close/>
              </a:path>
            </a:pathLst>
          </a:cu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Times New Roman" pitchFamily="18" charset="0"/>
            </a:endParaRPr>
          </a:p>
        </p:txBody>
      </p:sp>
      <p:grpSp>
        <p:nvGrpSpPr>
          <p:cNvPr id="91147" name="Group 14"/>
          <p:cNvGrpSpPr>
            <a:grpSpLocks/>
          </p:cNvGrpSpPr>
          <p:nvPr/>
        </p:nvGrpSpPr>
        <p:grpSpPr bwMode="auto">
          <a:xfrm>
            <a:off x="4432300" y="4400550"/>
            <a:ext cx="762000" cy="762000"/>
            <a:chOff x="2632" y="2458"/>
            <a:chExt cx="480" cy="480"/>
          </a:xfrm>
        </p:grpSpPr>
        <p:sp>
          <p:nvSpPr>
            <p:cNvPr id="91158" name="Text Box 15"/>
            <p:cNvSpPr txBox="1">
              <a:spLocks noChangeArrowheads="1"/>
            </p:cNvSpPr>
            <p:nvPr/>
          </p:nvSpPr>
          <p:spPr bwMode="auto">
            <a:xfrm>
              <a:off x="2680" y="2458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5%</a:t>
              </a:r>
            </a:p>
          </p:txBody>
        </p:sp>
        <p:sp>
          <p:nvSpPr>
            <p:cNvPr id="91159" name="Line 16"/>
            <p:cNvSpPr>
              <a:spLocks noChangeShapeType="1"/>
            </p:cNvSpPr>
            <p:nvPr/>
          </p:nvSpPr>
          <p:spPr bwMode="auto">
            <a:xfrm flipH="1">
              <a:off x="2632" y="2698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NZ"/>
            </a:p>
          </p:txBody>
        </p:sp>
      </p:grpSp>
      <p:grpSp>
        <p:nvGrpSpPr>
          <p:cNvPr id="91148" name="Group 19"/>
          <p:cNvGrpSpPr>
            <a:grpSpLocks/>
          </p:cNvGrpSpPr>
          <p:nvPr/>
        </p:nvGrpSpPr>
        <p:grpSpPr bwMode="auto">
          <a:xfrm>
            <a:off x="4203700" y="5695950"/>
            <a:ext cx="312738" cy="609600"/>
            <a:chOff x="1536" y="3024"/>
            <a:chExt cx="197" cy="384"/>
          </a:xfrm>
        </p:grpSpPr>
        <p:sp useBgFill="1"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1536" y="3185"/>
              <a:ext cx="197" cy="22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tIns="0">
              <a:spAutoFit/>
            </a:bodyPr>
            <a:lstStyle/>
            <a:p>
              <a:pPr>
                <a:defRPr/>
              </a:pPr>
              <a:r>
                <a:rPr lang="en-US" sz="2000" b="1" dirty="0">
                  <a:latin typeface="+mn-lt"/>
                  <a:cs typeface="+mn-cs"/>
                  <a:sym typeface="Symbol" pitchFamily="18" charset="2"/>
                </a:rPr>
                <a:t>?</a:t>
              </a:r>
            </a:p>
          </p:txBody>
        </p:sp>
        <p:sp>
          <p:nvSpPr>
            <p:cNvPr id="10261" name="Line 21"/>
            <p:cNvSpPr>
              <a:spLocks noChangeShapeType="1"/>
            </p:cNvSpPr>
            <p:nvPr/>
          </p:nvSpPr>
          <p:spPr bwMode="auto">
            <a:xfrm>
              <a:off x="1632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>
                <a:defRPr/>
              </a:pPr>
              <a:endParaRPr lang="en-US" sz="2000">
                <a:latin typeface="+mn-lt"/>
                <a:cs typeface="+mn-cs"/>
              </a:endParaRPr>
            </a:p>
          </p:txBody>
        </p:sp>
      </p:grpSp>
      <p:grpSp>
        <p:nvGrpSpPr>
          <p:cNvPr id="91149" name="Group 22"/>
          <p:cNvGrpSpPr>
            <a:grpSpLocks/>
          </p:cNvGrpSpPr>
          <p:nvPr/>
        </p:nvGrpSpPr>
        <p:grpSpPr bwMode="auto">
          <a:xfrm>
            <a:off x="1828800" y="5686425"/>
            <a:ext cx="4083050" cy="638175"/>
            <a:chOff x="944" y="3172"/>
            <a:chExt cx="2572" cy="402"/>
          </a:xfrm>
        </p:grpSpPr>
        <p:sp>
          <p:nvSpPr>
            <p:cNvPr id="10254" name="Text Box 23"/>
            <p:cNvSpPr txBox="1">
              <a:spLocks noChangeArrowheads="1"/>
            </p:cNvSpPr>
            <p:nvPr/>
          </p:nvSpPr>
          <p:spPr bwMode="auto">
            <a:xfrm>
              <a:off x="1970" y="3322"/>
              <a:ext cx="27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en-US" sz="2000" dirty="0">
                  <a:latin typeface="+mn-lt"/>
                  <a:cs typeface="+mn-cs"/>
                </a:rPr>
                <a:t>75</a:t>
              </a:r>
            </a:p>
          </p:txBody>
        </p:sp>
        <p:sp>
          <p:nvSpPr>
            <p:cNvPr id="10255" name="Freeform 24"/>
            <p:cNvSpPr>
              <a:spLocks/>
            </p:cNvSpPr>
            <p:nvPr/>
          </p:nvSpPr>
          <p:spPr bwMode="auto">
            <a:xfrm>
              <a:off x="944" y="3260"/>
              <a:ext cx="2400" cy="64"/>
            </a:xfrm>
            <a:custGeom>
              <a:avLst/>
              <a:gdLst>
                <a:gd name="T0" fmla="*/ 0 w 3152"/>
                <a:gd name="T1" fmla="*/ 0 h 1"/>
                <a:gd name="T2" fmla="*/ 1827 w 3152"/>
                <a:gd name="T3" fmla="*/ 0 h 1"/>
                <a:gd name="T4" fmla="*/ 0 60000 65536"/>
                <a:gd name="T5" fmla="*/ 0 60000 65536"/>
                <a:gd name="T6" fmla="*/ 0 w 3152"/>
                <a:gd name="T7" fmla="*/ 0 h 1"/>
                <a:gd name="T8" fmla="*/ 3152 w 315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52" h="1">
                  <a:moveTo>
                    <a:pt x="0" y="0"/>
                  </a:moveTo>
                  <a:lnTo>
                    <a:pt x="315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US" sz="2000">
                <a:latin typeface="+mn-lt"/>
                <a:cs typeface="+mn-cs"/>
              </a:endParaRPr>
            </a:p>
          </p:txBody>
        </p:sp>
        <p:sp>
          <p:nvSpPr>
            <p:cNvPr id="10256" name="Line 25"/>
            <p:cNvSpPr>
              <a:spLocks noChangeShapeType="1"/>
            </p:cNvSpPr>
            <p:nvPr/>
          </p:nvSpPr>
          <p:spPr bwMode="auto">
            <a:xfrm>
              <a:off x="2120" y="3215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2000">
                <a:latin typeface="+mn-lt"/>
                <a:cs typeface="+mn-cs"/>
              </a:endParaRPr>
            </a:p>
          </p:txBody>
        </p:sp>
        <p:sp>
          <p:nvSpPr>
            <p:cNvPr id="10257" name="Rectangle 26"/>
            <p:cNvSpPr>
              <a:spLocks noChangeArrowheads="1"/>
            </p:cNvSpPr>
            <p:nvPr/>
          </p:nvSpPr>
          <p:spPr bwMode="auto">
            <a:xfrm>
              <a:off x="3328" y="3172"/>
              <a:ext cx="1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i="1">
                  <a:latin typeface="+mn-lt"/>
                  <a:cs typeface="+mn-cs"/>
                </a:rPr>
                <a:t>x</a:t>
              </a:r>
            </a:p>
          </p:txBody>
        </p:sp>
      </p:grp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D44CAC-9588-4CC8-B23D-58BD3A6F637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Normal Distributions</a:t>
            </a:r>
          </a:p>
        </p:txBody>
      </p:sp>
      <p:sp>
        <p:nvSpPr>
          <p:cNvPr id="53251" name="Content Placeholder 1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352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smtClean="0">
                <a:solidFill>
                  <a:schemeClr val="accent2"/>
                </a:solidFill>
              </a:rPr>
              <a:t>Normal distribution </a:t>
            </a:r>
          </a:p>
          <a:p>
            <a:pPr eaLnBrk="1" hangingPunct="1"/>
            <a:r>
              <a:rPr lang="en-US" smtClean="0"/>
              <a:t>A continuous probability distribution for a random variable, </a:t>
            </a:r>
            <a:r>
              <a:rPr lang="en-US" i="1" smtClean="0"/>
              <a:t>x</a:t>
            </a:r>
            <a:r>
              <a:rPr lang="en-US" smtClean="0"/>
              <a:t>.  </a:t>
            </a:r>
          </a:p>
          <a:p>
            <a:pPr eaLnBrk="1" hangingPunct="1"/>
            <a:r>
              <a:rPr lang="en-US" smtClean="0"/>
              <a:t>The most important continuous probability distribution in statistics.</a:t>
            </a:r>
          </a:p>
          <a:p>
            <a:pPr eaLnBrk="1" hangingPunct="1"/>
            <a:r>
              <a:rPr lang="en-US" smtClean="0"/>
              <a:t>The graph of a normal distribution is called the </a:t>
            </a:r>
            <a:r>
              <a:rPr lang="en-US" b="1" smtClean="0"/>
              <a:t>normal curve</a:t>
            </a:r>
            <a:r>
              <a:rPr lang="en-US" smtClean="0"/>
              <a:t>.</a:t>
            </a:r>
            <a:r>
              <a:rPr lang="en-US" b="1" smtClean="0">
                <a:solidFill>
                  <a:srgbClr val="000066"/>
                </a:solidFill>
              </a:rPr>
              <a:t> 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066800" y="4456113"/>
            <a:ext cx="6705600" cy="1792287"/>
            <a:chOff x="914400" y="4495800"/>
            <a:chExt cx="7142163" cy="1908176"/>
          </a:xfrm>
        </p:grpSpPr>
        <p:pic>
          <p:nvPicPr>
            <p:cNvPr id="52231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8800" y="4495800"/>
              <a:ext cx="4972050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232" name="Line 11"/>
            <p:cNvSpPr>
              <a:spLocks noChangeShapeType="1"/>
            </p:cNvSpPr>
            <p:nvPr/>
          </p:nvSpPr>
          <p:spPr bwMode="auto">
            <a:xfrm>
              <a:off x="4311650" y="4508500"/>
              <a:ext cx="0" cy="1733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2233" name="Line 12"/>
            <p:cNvSpPr>
              <a:spLocks noChangeShapeType="1"/>
            </p:cNvSpPr>
            <p:nvPr/>
          </p:nvSpPr>
          <p:spPr bwMode="auto">
            <a:xfrm>
              <a:off x="914400" y="6253163"/>
              <a:ext cx="68786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2234" name="Freeform 13"/>
            <p:cNvSpPr>
              <a:spLocks/>
            </p:cNvSpPr>
            <p:nvPr/>
          </p:nvSpPr>
          <p:spPr bwMode="auto">
            <a:xfrm>
              <a:off x="1861278" y="4509321"/>
              <a:ext cx="4908547" cy="1732401"/>
            </a:xfrm>
            <a:custGeom>
              <a:avLst/>
              <a:gdLst>
                <a:gd name="T0" fmla="*/ 0 w 3092"/>
                <a:gd name="T1" fmla="*/ 2147483647 h 1092"/>
                <a:gd name="T2" fmla="*/ 2147483647 w 3092"/>
                <a:gd name="T3" fmla="*/ 2147483647 h 1092"/>
                <a:gd name="T4" fmla="*/ 2147483647 w 3092"/>
                <a:gd name="T5" fmla="*/ 2147483647 h 1092"/>
                <a:gd name="T6" fmla="*/ 2147483647 w 3092"/>
                <a:gd name="T7" fmla="*/ 2147483647 h 1092"/>
                <a:gd name="T8" fmla="*/ 2147483647 w 3092"/>
                <a:gd name="T9" fmla="*/ 2147483647 h 1092"/>
                <a:gd name="T10" fmla="*/ 2147483647 w 3092"/>
                <a:gd name="T11" fmla="*/ 2147483647 h 1092"/>
                <a:gd name="T12" fmla="*/ 2147483647 w 3092"/>
                <a:gd name="T13" fmla="*/ 2147483647 h 1092"/>
                <a:gd name="T14" fmla="*/ 2147483647 w 3092"/>
                <a:gd name="T15" fmla="*/ 2147483647 h 1092"/>
                <a:gd name="T16" fmla="*/ 2147483647 w 3092"/>
                <a:gd name="T17" fmla="*/ 2147483647 h 1092"/>
                <a:gd name="T18" fmla="*/ 2147483647 w 3092"/>
                <a:gd name="T19" fmla="*/ 2147483647 h 1092"/>
                <a:gd name="T20" fmla="*/ 2147483647 w 3092"/>
                <a:gd name="T21" fmla="*/ 2147483647 h 1092"/>
                <a:gd name="T22" fmla="*/ 2147483647 w 3092"/>
                <a:gd name="T23" fmla="*/ 2147483647 h 1092"/>
                <a:gd name="T24" fmla="*/ 2147483647 w 3092"/>
                <a:gd name="T25" fmla="*/ 2147483647 h 1092"/>
                <a:gd name="T26" fmla="*/ 2147483647 w 3092"/>
                <a:gd name="T27" fmla="*/ 2147483647 h 1092"/>
                <a:gd name="T28" fmla="*/ 2147483647 w 3092"/>
                <a:gd name="T29" fmla="*/ 2147483647 h 1092"/>
                <a:gd name="T30" fmla="*/ 2147483647 w 3092"/>
                <a:gd name="T31" fmla="*/ 2147483647 h 1092"/>
                <a:gd name="T32" fmla="*/ 2147483647 w 3092"/>
                <a:gd name="T33" fmla="*/ 2147483647 h 1092"/>
                <a:gd name="T34" fmla="*/ 2147483647 w 3092"/>
                <a:gd name="T35" fmla="*/ 2147483647 h 1092"/>
                <a:gd name="T36" fmla="*/ 2147483647 w 3092"/>
                <a:gd name="T37" fmla="*/ 0 h 1092"/>
                <a:gd name="T38" fmla="*/ 2147483647 w 3092"/>
                <a:gd name="T39" fmla="*/ 0 h 1092"/>
                <a:gd name="T40" fmla="*/ 2147483647 w 3092"/>
                <a:gd name="T41" fmla="*/ 2147483647 h 1092"/>
                <a:gd name="T42" fmla="*/ 2147483647 w 3092"/>
                <a:gd name="T43" fmla="*/ 2147483647 h 1092"/>
                <a:gd name="T44" fmla="*/ 2147483647 w 3092"/>
                <a:gd name="T45" fmla="*/ 2147483647 h 1092"/>
                <a:gd name="T46" fmla="*/ 2147483647 w 3092"/>
                <a:gd name="T47" fmla="*/ 2147483647 h 1092"/>
                <a:gd name="T48" fmla="*/ 2147483647 w 3092"/>
                <a:gd name="T49" fmla="*/ 2147483647 h 1092"/>
                <a:gd name="T50" fmla="*/ 2147483647 w 3092"/>
                <a:gd name="T51" fmla="*/ 2147483647 h 1092"/>
                <a:gd name="T52" fmla="*/ 2147483647 w 3092"/>
                <a:gd name="T53" fmla="*/ 2147483647 h 1092"/>
                <a:gd name="T54" fmla="*/ 2147483647 w 3092"/>
                <a:gd name="T55" fmla="*/ 2147483647 h 1092"/>
                <a:gd name="T56" fmla="*/ 2147483647 w 3092"/>
                <a:gd name="T57" fmla="*/ 2147483647 h 1092"/>
                <a:gd name="T58" fmla="*/ 2147483647 w 3092"/>
                <a:gd name="T59" fmla="*/ 2147483647 h 1092"/>
                <a:gd name="T60" fmla="*/ 2147483647 w 3092"/>
                <a:gd name="T61" fmla="*/ 2147483647 h 1092"/>
                <a:gd name="T62" fmla="*/ 2147483647 w 3092"/>
                <a:gd name="T63" fmla="*/ 2147483647 h 1092"/>
                <a:gd name="T64" fmla="*/ 2147483647 w 3092"/>
                <a:gd name="T65" fmla="*/ 2147483647 h 1092"/>
                <a:gd name="T66" fmla="*/ 2147483647 w 3092"/>
                <a:gd name="T67" fmla="*/ 2147483647 h 1092"/>
                <a:gd name="T68" fmla="*/ 2147483647 w 3092"/>
                <a:gd name="T69" fmla="*/ 2147483647 h 1092"/>
                <a:gd name="T70" fmla="*/ 2147483647 w 3092"/>
                <a:gd name="T71" fmla="*/ 2147483647 h 1092"/>
                <a:gd name="T72" fmla="*/ 2147483647 w 3092"/>
                <a:gd name="T73" fmla="*/ 2147483647 h 1092"/>
                <a:gd name="T74" fmla="*/ 0 w 3092"/>
                <a:gd name="T75" fmla="*/ 2147483647 h 10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092"/>
                <a:gd name="T115" fmla="*/ 0 h 1092"/>
                <a:gd name="T116" fmla="*/ 3092 w 3092"/>
                <a:gd name="T117" fmla="*/ 1092 h 109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092" h="1092">
                  <a:moveTo>
                    <a:pt x="0" y="1092"/>
                  </a:moveTo>
                  <a:lnTo>
                    <a:pt x="64" y="1084"/>
                  </a:lnTo>
                  <a:lnTo>
                    <a:pt x="120" y="1080"/>
                  </a:lnTo>
                  <a:lnTo>
                    <a:pt x="368" y="1056"/>
                  </a:lnTo>
                  <a:lnTo>
                    <a:pt x="548" y="1004"/>
                  </a:lnTo>
                  <a:lnTo>
                    <a:pt x="748" y="908"/>
                  </a:lnTo>
                  <a:lnTo>
                    <a:pt x="866" y="826"/>
                  </a:lnTo>
                  <a:lnTo>
                    <a:pt x="950" y="746"/>
                  </a:lnTo>
                  <a:lnTo>
                    <a:pt x="1000" y="684"/>
                  </a:lnTo>
                  <a:lnTo>
                    <a:pt x="1070" y="588"/>
                  </a:lnTo>
                  <a:lnTo>
                    <a:pt x="1082" y="564"/>
                  </a:lnTo>
                  <a:lnTo>
                    <a:pt x="1132" y="476"/>
                  </a:lnTo>
                  <a:lnTo>
                    <a:pt x="1180" y="380"/>
                  </a:lnTo>
                  <a:lnTo>
                    <a:pt x="1228" y="284"/>
                  </a:lnTo>
                  <a:lnTo>
                    <a:pt x="1288" y="176"/>
                  </a:lnTo>
                  <a:lnTo>
                    <a:pt x="1336" y="104"/>
                  </a:lnTo>
                  <a:lnTo>
                    <a:pt x="1380" y="56"/>
                  </a:lnTo>
                  <a:lnTo>
                    <a:pt x="1432" y="28"/>
                  </a:lnTo>
                  <a:lnTo>
                    <a:pt x="1516" y="0"/>
                  </a:lnTo>
                  <a:lnTo>
                    <a:pt x="1576" y="0"/>
                  </a:lnTo>
                  <a:lnTo>
                    <a:pt x="1656" y="28"/>
                  </a:lnTo>
                  <a:lnTo>
                    <a:pt x="1744" y="92"/>
                  </a:lnTo>
                  <a:lnTo>
                    <a:pt x="1816" y="180"/>
                  </a:lnTo>
                  <a:lnTo>
                    <a:pt x="1912" y="368"/>
                  </a:lnTo>
                  <a:lnTo>
                    <a:pt x="1960" y="472"/>
                  </a:lnTo>
                  <a:lnTo>
                    <a:pt x="2004" y="564"/>
                  </a:lnTo>
                  <a:lnTo>
                    <a:pt x="2044" y="620"/>
                  </a:lnTo>
                  <a:lnTo>
                    <a:pt x="2116" y="720"/>
                  </a:lnTo>
                  <a:lnTo>
                    <a:pt x="2168" y="778"/>
                  </a:lnTo>
                  <a:lnTo>
                    <a:pt x="2228" y="832"/>
                  </a:lnTo>
                  <a:lnTo>
                    <a:pt x="2334" y="908"/>
                  </a:lnTo>
                  <a:lnTo>
                    <a:pt x="2428" y="956"/>
                  </a:lnTo>
                  <a:lnTo>
                    <a:pt x="2524" y="996"/>
                  </a:lnTo>
                  <a:lnTo>
                    <a:pt x="2620" y="1024"/>
                  </a:lnTo>
                  <a:lnTo>
                    <a:pt x="2748" y="1060"/>
                  </a:lnTo>
                  <a:lnTo>
                    <a:pt x="2956" y="1080"/>
                  </a:lnTo>
                  <a:lnTo>
                    <a:pt x="3092" y="1088"/>
                  </a:lnTo>
                  <a:lnTo>
                    <a:pt x="0" y="1092"/>
                  </a:lnTo>
                  <a:close/>
                </a:path>
              </a:pathLst>
            </a:custGeom>
            <a:solidFill>
              <a:srgbClr val="71ADDF">
                <a:alpha val="5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52235" name="Rectangle 14"/>
            <p:cNvSpPr>
              <a:spLocks noChangeArrowheads="1"/>
            </p:cNvSpPr>
            <p:nvPr/>
          </p:nvSpPr>
          <p:spPr bwMode="auto">
            <a:xfrm>
              <a:off x="7750175" y="6037263"/>
              <a:ext cx="3063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x</a:t>
              </a: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647775-024A-45BD-B147-97961758FE1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accent3"/>
                </a:solidFill>
              </a:rPr>
              <a:t>Solution: Finding a Specific Data Value</a:t>
            </a:r>
            <a:endParaRPr lang="en-US" dirty="0" smtClean="0">
              <a:solidFill>
                <a:schemeClr val="accent3"/>
              </a:solidFill>
            </a:endParaRPr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524000"/>
          </a:xfrm>
        </p:spPr>
        <p:txBody>
          <a:bodyPr/>
          <a:lstStyle/>
          <a:p>
            <a:pPr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en-US" dirty="0" smtClean="0"/>
              <a:t>Using the equation </a:t>
            </a:r>
            <a:r>
              <a:rPr lang="en-US" i="1" dirty="0" smtClean="0"/>
              <a:t>x</a:t>
            </a:r>
            <a:r>
              <a:rPr lang="en-US" dirty="0" smtClean="0"/>
              <a:t> = </a:t>
            </a:r>
            <a:r>
              <a:rPr lang="el-GR" dirty="0" smtClean="0">
                <a:latin typeface="Times New Roman"/>
                <a:cs typeface="Times New Roman"/>
              </a:rPr>
              <a:t>μ</a:t>
            </a:r>
            <a:r>
              <a:rPr lang="en-US" dirty="0" smtClean="0">
                <a:latin typeface="Times New Roman"/>
                <a:cs typeface="Times New Roman"/>
              </a:rPr>
              <a:t> + 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l-GR" dirty="0" smtClean="0">
                <a:latin typeface="Times New Roman"/>
                <a:cs typeface="Times New Roman"/>
              </a:rPr>
              <a:t>σ</a:t>
            </a:r>
            <a:r>
              <a:rPr lang="en-US" dirty="0" smtClean="0"/>
              <a:t> </a:t>
            </a:r>
          </a:p>
          <a:p>
            <a:pPr marL="290513" indent="-290513"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en-US" dirty="0" smtClean="0"/>
              <a:t>		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>
                <a:solidFill>
                  <a:schemeClr val="accent2"/>
                </a:solidFill>
              </a:rPr>
              <a:t> = 75 + 1.645(6.5) ≈ 85.69</a:t>
            </a:r>
          </a:p>
        </p:txBody>
      </p:sp>
      <p:sp>
        <p:nvSpPr>
          <p:cNvPr id="92164" name="Freeform 7"/>
          <p:cNvSpPr>
            <a:spLocks/>
          </p:cNvSpPr>
          <p:nvPr/>
        </p:nvSpPr>
        <p:spPr bwMode="auto">
          <a:xfrm flipH="1">
            <a:off x="4356100" y="3736975"/>
            <a:ext cx="838200" cy="414338"/>
          </a:xfrm>
          <a:custGeom>
            <a:avLst/>
            <a:gdLst>
              <a:gd name="T0" fmla="*/ 0 w 622"/>
              <a:gd name="T1" fmla="*/ 2147483647 h 382"/>
              <a:gd name="T2" fmla="*/ 2147483647 w 622"/>
              <a:gd name="T3" fmla="*/ 2147483647 h 382"/>
              <a:gd name="T4" fmla="*/ 2147483647 w 622"/>
              <a:gd name="T5" fmla="*/ 2147483647 h 382"/>
              <a:gd name="T6" fmla="*/ 2147483647 w 622"/>
              <a:gd name="T7" fmla="*/ 2147483647 h 382"/>
              <a:gd name="T8" fmla="*/ 2147483647 w 622"/>
              <a:gd name="T9" fmla="*/ 2147483647 h 382"/>
              <a:gd name="T10" fmla="*/ 2147483647 w 622"/>
              <a:gd name="T11" fmla="*/ 2147483647 h 382"/>
              <a:gd name="T12" fmla="*/ 2147483647 w 622"/>
              <a:gd name="T13" fmla="*/ 2147483647 h 382"/>
              <a:gd name="T14" fmla="*/ 2147483647 w 622"/>
              <a:gd name="T15" fmla="*/ 2147483647 h 382"/>
              <a:gd name="T16" fmla="*/ 0 w 622"/>
              <a:gd name="T17" fmla="*/ 2147483647 h 38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22"/>
              <a:gd name="T28" fmla="*/ 0 h 382"/>
              <a:gd name="T29" fmla="*/ 622 w 622"/>
              <a:gd name="T30" fmla="*/ 382 h 38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22" h="382">
                <a:moveTo>
                  <a:pt x="0" y="378"/>
                </a:moveTo>
                <a:cubicBezTo>
                  <a:pt x="14" y="375"/>
                  <a:pt x="29" y="373"/>
                  <a:pt x="43" y="370"/>
                </a:cubicBezTo>
                <a:cubicBezTo>
                  <a:pt x="85" y="360"/>
                  <a:pt x="177" y="349"/>
                  <a:pt x="250" y="316"/>
                </a:cubicBezTo>
                <a:cubicBezTo>
                  <a:pt x="250" y="315"/>
                  <a:pt x="143" y="347"/>
                  <a:pt x="249" y="314"/>
                </a:cubicBezTo>
                <a:lnTo>
                  <a:pt x="481" y="172"/>
                </a:lnTo>
                <a:lnTo>
                  <a:pt x="613" y="4"/>
                </a:lnTo>
                <a:cubicBezTo>
                  <a:pt x="614" y="5"/>
                  <a:pt x="619" y="0"/>
                  <a:pt x="620" y="1"/>
                </a:cubicBezTo>
                <a:cubicBezTo>
                  <a:pt x="620" y="134"/>
                  <a:pt x="622" y="249"/>
                  <a:pt x="622" y="382"/>
                </a:cubicBezTo>
                <a:lnTo>
                  <a:pt x="0" y="378"/>
                </a:lnTo>
                <a:close/>
              </a:path>
            </a:pathLst>
          </a:custGeom>
          <a:solidFill>
            <a:srgbClr val="71ADD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92165" name="Line 8"/>
          <p:cNvSpPr>
            <a:spLocks noChangeShapeType="1"/>
          </p:cNvSpPr>
          <p:nvPr/>
        </p:nvSpPr>
        <p:spPr bwMode="auto">
          <a:xfrm>
            <a:off x="1854200" y="4148138"/>
            <a:ext cx="37385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NZ"/>
          </a:p>
        </p:txBody>
      </p:sp>
      <p:sp>
        <p:nvSpPr>
          <p:cNvPr id="92166" name="Rectangle 9"/>
          <p:cNvSpPr>
            <a:spLocks noChangeArrowheads="1"/>
          </p:cNvSpPr>
          <p:nvPr/>
        </p:nvSpPr>
        <p:spPr bwMode="auto">
          <a:xfrm>
            <a:off x="4038600" y="41529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  <a:sym typeface="Symbol" pitchFamily="18" charset="2"/>
              </a:rPr>
              <a:t>1.645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92167" name="Rectangle 10"/>
          <p:cNvSpPr>
            <a:spLocks noChangeArrowheads="1"/>
          </p:cNvSpPr>
          <p:nvPr/>
        </p:nvSpPr>
        <p:spPr bwMode="auto">
          <a:xfrm>
            <a:off x="3519488" y="4171950"/>
            <a:ext cx="376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0</a:t>
            </a:r>
          </a:p>
        </p:txBody>
      </p:sp>
      <p:sp>
        <p:nvSpPr>
          <p:cNvPr id="92168" name="Line 11"/>
          <p:cNvSpPr>
            <a:spLocks noChangeShapeType="1"/>
          </p:cNvSpPr>
          <p:nvPr/>
        </p:nvSpPr>
        <p:spPr bwMode="auto">
          <a:xfrm>
            <a:off x="3689350" y="4103688"/>
            <a:ext cx="0" cy="128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NZ"/>
          </a:p>
        </p:txBody>
      </p:sp>
      <p:sp>
        <p:nvSpPr>
          <p:cNvPr id="92169" name="Text Box 12"/>
          <p:cNvSpPr txBox="1">
            <a:spLocks noChangeArrowheads="1"/>
          </p:cNvSpPr>
          <p:nvPr/>
        </p:nvSpPr>
        <p:spPr bwMode="auto">
          <a:xfrm>
            <a:off x="5575300" y="3998913"/>
            <a:ext cx="292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z</a:t>
            </a:r>
          </a:p>
        </p:txBody>
      </p:sp>
      <p:sp>
        <p:nvSpPr>
          <p:cNvPr id="92170" name="Freeform 13"/>
          <p:cNvSpPr>
            <a:spLocks/>
          </p:cNvSpPr>
          <p:nvPr/>
        </p:nvSpPr>
        <p:spPr bwMode="auto">
          <a:xfrm>
            <a:off x="1974850" y="2784475"/>
            <a:ext cx="3432175" cy="1368425"/>
          </a:xfrm>
          <a:custGeom>
            <a:avLst/>
            <a:gdLst>
              <a:gd name="T0" fmla="*/ 0 w 3350"/>
              <a:gd name="T1" fmla="*/ 2147483647 h 1271"/>
              <a:gd name="T2" fmla="*/ 2147483647 w 3350"/>
              <a:gd name="T3" fmla="*/ 2147483647 h 1271"/>
              <a:gd name="T4" fmla="*/ 2147483647 w 3350"/>
              <a:gd name="T5" fmla="*/ 2147483647 h 1271"/>
              <a:gd name="T6" fmla="*/ 2147483647 w 3350"/>
              <a:gd name="T7" fmla="*/ 2147483647 h 1271"/>
              <a:gd name="T8" fmla="*/ 2147483647 w 3350"/>
              <a:gd name="T9" fmla="*/ 2147483647 h 1271"/>
              <a:gd name="T10" fmla="*/ 2147483647 w 3350"/>
              <a:gd name="T11" fmla="*/ 2147483647 h 1271"/>
              <a:gd name="T12" fmla="*/ 2147483647 w 3350"/>
              <a:gd name="T13" fmla="*/ 2147483647 h 1271"/>
              <a:gd name="T14" fmla="*/ 2147483647 w 3350"/>
              <a:gd name="T15" fmla="*/ 2147483647 h 1271"/>
              <a:gd name="T16" fmla="*/ 2147483647 w 3350"/>
              <a:gd name="T17" fmla="*/ 2147483647 h 1271"/>
              <a:gd name="T18" fmla="*/ 2147483647 w 3350"/>
              <a:gd name="T19" fmla="*/ 2147483647 h 1271"/>
              <a:gd name="T20" fmla="*/ 2147483647 w 3350"/>
              <a:gd name="T21" fmla="*/ 2147483647 h 1271"/>
              <a:gd name="T22" fmla="*/ 2147483647 w 3350"/>
              <a:gd name="T23" fmla="*/ 2147483647 h 1271"/>
              <a:gd name="T24" fmla="*/ 2147483647 w 3350"/>
              <a:gd name="T25" fmla="*/ 2147483647 h 1271"/>
              <a:gd name="T26" fmla="*/ 2147483647 w 3350"/>
              <a:gd name="T27" fmla="*/ 2147483647 h 1271"/>
              <a:gd name="T28" fmla="*/ 2147483647 w 3350"/>
              <a:gd name="T29" fmla="*/ 2147483647 h 1271"/>
              <a:gd name="T30" fmla="*/ 2147483647 w 3350"/>
              <a:gd name="T31" fmla="*/ 2147483647 h 1271"/>
              <a:gd name="T32" fmla="*/ 2147483647 w 3350"/>
              <a:gd name="T33" fmla="*/ 2147483647 h 1271"/>
              <a:gd name="T34" fmla="*/ 2147483647 w 3350"/>
              <a:gd name="T35" fmla="*/ 2147483647 h 1271"/>
              <a:gd name="T36" fmla="*/ 2147483647 w 3350"/>
              <a:gd name="T37" fmla="*/ 2147483647 h 1271"/>
              <a:gd name="T38" fmla="*/ 2147483647 w 3350"/>
              <a:gd name="T39" fmla="*/ 2147483647 h 1271"/>
              <a:gd name="T40" fmla="*/ 2147483647 w 3350"/>
              <a:gd name="T41" fmla="*/ 2147483647 h 1271"/>
              <a:gd name="T42" fmla="*/ 2147483647 w 3350"/>
              <a:gd name="T43" fmla="*/ 2147483647 h 1271"/>
              <a:gd name="T44" fmla="*/ 2147483647 w 3350"/>
              <a:gd name="T45" fmla="*/ 2147483647 h 1271"/>
              <a:gd name="T46" fmla="*/ 2147483647 w 3350"/>
              <a:gd name="T47" fmla="*/ 2147483647 h 1271"/>
              <a:gd name="T48" fmla="*/ 2147483647 w 3350"/>
              <a:gd name="T49" fmla="*/ 2147483647 h 1271"/>
              <a:gd name="T50" fmla="*/ 2147483647 w 3350"/>
              <a:gd name="T51" fmla="*/ 2147483647 h 1271"/>
              <a:gd name="T52" fmla="*/ 2147483647 w 3350"/>
              <a:gd name="T53" fmla="*/ 2147483647 h 1271"/>
              <a:gd name="T54" fmla="*/ 2147483647 w 3350"/>
              <a:gd name="T55" fmla="*/ 2147483647 h 1271"/>
              <a:gd name="T56" fmla="*/ 2147483647 w 3350"/>
              <a:gd name="T57" fmla="*/ 2147483647 h 1271"/>
              <a:gd name="T58" fmla="*/ 2147483647 w 3350"/>
              <a:gd name="T59" fmla="*/ 2147483647 h 1271"/>
              <a:gd name="T60" fmla="*/ 2147483647 w 3350"/>
              <a:gd name="T61" fmla="*/ 2147483647 h 1271"/>
              <a:gd name="T62" fmla="*/ 2147483647 w 3350"/>
              <a:gd name="T63" fmla="*/ 2147483647 h 1271"/>
              <a:gd name="T64" fmla="*/ 2147483647 w 3350"/>
              <a:gd name="T65" fmla="*/ 2147483647 h 1271"/>
              <a:gd name="T66" fmla="*/ 0 w 3350"/>
              <a:gd name="T67" fmla="*/ 2147483647 h 127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350"/>
              <a:gd name="T103" fmla="*/ 0 h 1271"/>
              <a:gd name="T104" fmla="*/ 3350 w 3350"/>
              <a:gd name="T105" fmla="*/ 1271 h 127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350" h="1271">
                <a:moveTo>
                  <a:pt x="0" y="1271"/>
                </a:moveTo>
                <a:lnTo>
                  <a:pt x="69" y="1262"/>
                </a:lnTo>
                <a:lnTo>
                  <a:pt x="130" y="1257"/>
                </a:lnTo>
                <a:cubicBezTo>
                  <a:pt x="185" y="1251"/>
                  <a:pt x="321" y="1244"/>
                  <a:pt x="399" y="1229"/>
                </a:cubicBezTo>
                <a:cubicBezTo>
                  <a:pt x="476" y="1215"/>
                  <a:pt x="525" y="1198"/>
                  <a:pt x="594" y="1170"/>
                </a:cubicBezTo>
                <a:cubicBezTo>
                  <a:pt x="662" y="1142"/>
                  <a:pt x="753" y="1094"/>
                  <a:pt x="810" y="1061"/>
                </a:cubicBezTo>
                <a:cubicBezTo>
                  <a:pt x="868" y="1027"/>
                  <a:pt x="902" y="998"/>
                  <a:pt x="938" y="967"/>
                </a:cubicBezTo>
                <a:cubicBezTo>
                  <a:pt x="975" y="936"/>
                  <a:pt x="1005" y="902"/>
                  <a:pt x="1029" y="875"/>
                </a:cubicBezTo>
                <a:cubicBezTo>
                  <a:pt x="1053" y="848"/>
                  <a:pt x="1060" y="838"/>
                  <a:pt x="1083" y="804"/>
                </a:cubicBezTo>
                <a:lnTo>
                  <a:pt x="1172" y="667"/>
                </a:lnTo>
                <a:lnTo>
                  <a:pt x="1226" y="566"/>
                </a:lnTo>
                <a:lnTo>
                  <a:pt x="1278" y="456"/>
                </a:lnTo>
                <a:lnTo>
                  <a:pt x="1330" y="346"/>
                </a:lnTo>
                <a:lnTo>
                  <a:pt x="1395" y="223"/>
                </a:lnTo>
                <a:cubicBezTo>
                  <a:pt x="1421" y="181"/>
                  <a:pt x="1452" y="129"/>
                  <a:pt x="1483" y="95"/>
                </a:cubicBezTo>
                <a:cubicBezTo>
                  <a:pt x="1514" y="62"/>
                  <a:pt x="1550" y="38"/>
                  <a:pt x="1581" y="22"/>
                </a:cubicBezTo>
                <a:cubicBezTo>
                  <a:pt x="1612" y="7"/>
                  <a:pt x="1640" y="4"/>
                  <a:pt x="1671" y="2"/>
                </a:cubicBezTo>
                <a:cubicBezTo>
                  <a:pt x="1701" y="1"/>
                  <a:pt x="1731" y="0"/>
                  <a:pt x="1764" y="12"/>
                </a:cubicBezTo>
                <a:cubicBezTo>
                  <a:pt x="1798" y="24"/>
                  <a:pt x="1838" y="42"/>
                  <a:pt x="1871" y="76"/>
                </a:cubicBezTo>
                <a:cubicBezTo>
                  <a:pt x="1904" y="110"/>
                  <a:pt x="1926" y="155"/>
                  <a:pt x="1960" y="216"/>
                </a:cubicBezTo>
                <a:cubicBezTo>
                  <a:pt x="1994" y="277"/>
                  <a:pt x="2045" y="385"/>
                  <a:pt x="2072" y="443"/>
                </a:cubicBezTo>
                <a:cubicBezTo>
                  <a:pt x="2099" y="501"/>
                  <a:pt x="2100" y="514"/>
                  <a:pt x="2124" y="562"/>
                </a:cubicBezTo>
                <a:cubicBezTo>
                  <a:pt x="2148" y="610"/>
                  <a:pt x="2186" y="683"/>
                  <a:pt x="2214" y="730"/>
                </a:cubicBezTo>
                <a:lnTo>
                  <a:pt x="2293" y="845"/>
                </a:lnTo>
                <a:cubicBezTo>
                  <a:pt x="2315" y="876"/>
                  <a:pt x="2329" y="890"/>
                  <a:pt x="2349" y="911"/>
                </a:cubicBezTo>
                <a:cubicBezTo>
                  <a:pt x="2369" y="933"/>
                  <a:pt x="2384" y="949"/>
                  <a:pt x="2414" y="973"/>
                </a:cubicBezTo>
                <a:cubicBezTo>
                  <a:pt x="2444" y="998"/>
                  <a:pt x="2492" y="1037"/>
                  <a:pt x="2528" y="1061"/>
                </a:cubicBezTo>
                <a:lnTo>
                  <a:pt x="2630" y="1115"/>
                </a:lnTo>
                <a:lnTo>
                  <a:pt x="2735" y="1161"/>
                </a:lnTo>
                <a:lnTo>
                  <a:pt x="2839" y="1194"/>
                </a:lnTo>
                <a:cubicBezTo>
                  <a:pt x="2886" y="1207"/>
                  <a:pt x="2954" y="1229"/>
                  <a:pt x="3014" y="1240"/>
                </a:cubicBezTo>
                <a:cubicBezTo>
                  <a:pt x="3075" y="1251"/>
                  <a:pt x="3147" y="1253"/>
                  <a:pt x="3203" y="1257"/>
                </a:cubicBezTo>
                <a:lnTo>
                  <a:pt x="3350" y="1266"/>
                </a:lnTo>
                <a:lnTo>
                  <a:pt x="0" y="1271"/>
                </a:lnTo>
                <a:close/>
              </a:path>
            </a:pathLst>
          </a:cu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Times New Roman" pitchFamily="18" charset="0"/>
            </a:endParaRPr>
          </a:p>
        </p:txBody>
      </p:sp>
      <p:grpSp>
        <p:nvGrpSpPr>
          <p:cNvPr id="92171" name="Group 14"/>
          <p:cNvGrpSpPr>
            <a:grpSpLocks/>
          </p:cNvGrpSpPr>
          <p:nvPr/>
        </p:nvGrpSpPr>
        <p:grpSpPr bwMode="auto">
          <a:xfrm>
            <a:off x="4432300" y="3257550"/>
            <a:ext cx="762000" cy="762000"/>
            <a:chOff x="2632" y="2458"/>
            <a:chExt cx="480" cy="480"/>
          </a:xfrm>
        </p:grpSpPr>
        <p:sp>
          <p:nvSpPr>
            <p:cNvPr id="92183" name="Text Box 15"/>
            <p:cNvSpPr txBox="1">
              <a:spLocks noChangeArrowheads="1"/>
            </p:cNvSpPr>
            <p:nvPr/>
          </p:nvSpPr>
          <p:spPr bwMode="auto">
            <a:xfrm>
              <a:off x="2680" y="2458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5%</a:t>
              </a:r>
            </a:p>
          </p:txBody>
        </p:sp>
        <p:sp>
          <p:nvSpPr>
            <p:cNvPr id="92184" name="Line 16"/>
            <p:cNvSpPr>
              <a:spLocks noChangeShapeType="1"/>
            </p:cNvSpPr>
            <p:nvPr/>
          </p:nvSpPr>
          <p:spPr bwMode="auto">
            <a:xfrm flipH="1">
              <a:off x="2632" y="2698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NZ"/>
            </a:p>
          </p:txBody>
        </p:sp>
      </p:grpSp>
      <p:grpSp>
        <p:nvGrpSpPr>
          <p:cNvPr id="92172" name="Group 19"/>
          <p:cNvGrpSpPr>
            <a:grpSpLocks/>
          </p:cNvGrpSpPr>
          <p:nvPr/>
        </p:nvGrpSpPr>
        <p:grpSpPr bwMode="auto">
          <a:xfrm>
            <a:off x="3962400" y="4552950"/>
            <a:ext cx="762000" cy="609600"/>
            <a:chOff x="1384" y="3024"/>
            <a:chExt cx="480" cy="384"/>
          </a:xfrm>
        </p:grpSpPr>
        <p:sp useBgFill="1"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1384" y="3185"/>
              <a:ext cx="480" cy="22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tIns="0">
              <a:spAutoFit/>
            </a:bodyPr>
            <a:lstStyle/>
            <a:p>
              <a:pPr>
                <a:defRPr/>
              </a:pPr>
              <a:r>
                <a:rPr lang="en-US" sz="2000" b="1" dirty="0">
                  <a:solidFill>
                    <a:schemeClr val="accent2"/>
                  </a:solidFill>
                  <a:latin typeface="+mn-lt"/>
                  <a:cs typeface="+mn-cs"/>
                  <a:sym typeface="Symbol" pitchFamily="18" charset="2"/>
                </a:rPr>
                <a:t>85.69</a:t>
              </a:r>
            </a:p>
          </p:txBody>
        </p:sp>
        <p:sp>
          <p:nvSpPr>
            <p:cNvPr id="10261" name="Line 21"/>
            <p:cNvSpPr>
              <a:spLocks noChangeShapeType="1"/>
            </p:cNvSpPr>
            <p:nvPr/>
          </p:nvSpPr>
          <p:spPr bwMode="auto">
            <a:xfrm>
              <a:off x="1632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>
                <a:defRPr/>
              </a:pPr>
              <a:endParaRPr lang="en-US" sz="2000">
                <a:latin typeface="+mn-lt"/>
                <a:cs typeface="+mn-cs"/>
              </a:endParaRPr>
            </a:p>
          </p:txBody>
        </p:sp>
      </p:grpSp>
      <p:grpSp>
        <p:nvGrpSpPr>
          <p:cNvPr id="92173" name="Group 22"/>
          <p:cNvGrpSpPr>
            <a:grpSpLocks/>
          </p:cNvGrpSpPr>
          <p:nvPr/>
        </p:nvGrpSpPr>
        <p:grpSpPr bwMode="auto">
          <a:xfrm>
            <a:off x="1828800" y="4543425"/>
            <a:ext cx="4083050" cy="638175"/>
            <a:chOff x="944" y="3172"/>
            <a:chExt cx="2572" cy="402"/>
          </a:xfrm>
        </p:grpSpPr>
        <p:sp>
          <p:nvSpPr>
            <p:cNvPr id="10254" name="Text Box 23"/>
            <p:cNvSpPr txBox="1">
              <a:spLocks noChangeArrowheads="1"/>
            </p:cNvSpPr>
            <p:nvPr/>
          </p:nvSpPr>
          <p:spPr bwMode="auto">
            <a:xfrm>
              <a:off x="1970" y="3322"/>
              <a:ext cx="27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en-US" sz="2000" dirty="0">
                  <a:latin typeface="+mn-lt"/>
                  <a:cs typeface="+mn-cs"/>
                </a:rPr>
                <a:t>75</a:t>
              </a:r>
            </a:p>
          </p:txBody>
        </p:sp>
        <p:sp>
          <p:nvSpPr>
            <p:cNvPr id="10255" name="Freeform 24"/>
            <p:cNvSpPr>
              <a:spLocks/>
            </p:cNvSpPr>
            <p:nvPr/>
          </p:nvSpPr>
          <p:spPr bwMode="auto">
            <a:xfrm>
              <a:off x="944" y="3260"/>
              <a:ext cx="2400" cy="64"/>
            </a:xfrm>
            <a:custGeom>
              <a:avLst/>
              <a:gdLst>
                <a:gd name="T0" fmla="*/ 0 w 3152"/>
                <a:gd name="T1" fmla="*/ 0 h 1"/>
                <a:gd name="T2" fmla="*/ 1827 w 3152"/>
                <a:gd name="T3" fmla="*/ 0 h 1"/>
                <a:gd name="T4" fmla="*/ 0 60000 65536"/>
                <a:gd name="T5" fmla="*/ 0 60000 65536"/>
                <a:gd name="T6" fmla="*/ 0 w 3152"/>
                <a:gd name="T7" fmla="*/ 0 h 1"/>
                <a:gd name="T8" fmla="*/ 3152 w 315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52" h="1">
                  <a:moveTo>
                    <a:pt x="0" y="0"/>
                  </a:moveTo>
                  <a:lnTo>
                    <a:pt x="315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US" sz="2000">
                <a:latin typeface="+mn-lt"/>
                <a:cs typeface="+mn-cs"/>
              </a:endParaRPr>
            </a:p>
          </p:txBody>
        </p:sp>
        <p:sp>
          <p:nvSpPr>
            <p:cNvPr id="10256" name="Line 25"/>
            <p:cNvSpPr>
              <a:spLocks noChangeShapeType="1"/>
            </p:cNvSpPr>
            <p:nvPr/>
          </p:nvSpPr>
          <p:spPr bwMode="auto">
            <a:xfrm>
              <a:off x="2120" y="3215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2000">
                <a:latin typeface="+mn-lt"/>
                <a:cs typeface="+mn-cs"/>
              </a:endParaRPr>
            </a:p>
          </p:txBody>
        </p:sp>
        <p:sp>
          <p:nvSpPr>
            <p:cNvPr id="10257" name="Rectangle 26"/>
            <p:cNvSpPr>
              <a:spLocks noChangeArrowheads="1"/>
            </p:cNvSpPr>
            <p:nvPr/>
          </p:nvSpPr>
          <p:spPr bwMode="auto">
            <a:xfrm>
              <a:off x="3328" y="3172"/>
              <a:ext cx="1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i="1">
                  <a:latin typeface="+mn-lt"/>
                  <a:cs typeface="+mn-cs"/>
                </a:rPr>
                <a:t>x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838200" y="5181600"/>
            <a:ext cx="76200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  <a:cs typeface="+mn-cs"/>
              </a:rPr>
              <a:t>The lowest score you can earn and still be eligible for employment is 86.</a:t>
            </a:r>
            <a:endParaRPr lang="en-US" sz="2800" dirty="0" err="1">
              <a:latin typeface="+mn-lt"/>
              <a:cs typeface="+mn-cs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EEF7DB-8D32-4B4C-87F4-7504D046EF65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Section </a:t>
            </a:r>
            <a:r>
              <a:rPr lang="en-US" dirty="0" smtClean="0"/>
              <a:t>3 </a:t>
            </a:r>
            <a:r>
              <a:rPr lang="en-US" dirty="0" smtClean="0"/>
              <a:t>Summary</a:t>
            </a:r>
          </a:p>
        </p:txBody>
      </p:sp>
      <p:sp>
        <p:nvSpPr>
          <p:cNvPr id="931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Found a </a:t>
            </a:r>
            <a:r>
              <a:rPr lang="en-US" i="1" smtClean="0"/>
              <a:t>z</a:t>
            </a:r>
            <a:r>
              <a:rPr lang="en-US" smtClean="0"/>
              <a:t>-score given the area under the normal curve</a:t>
            </a:r>
          </a:p>
          <a:p>
            <a:pPr eaLnBrk="1" hangingPunct="1"/>
            <a:r>
              <a:rPr lang="en-US" smtClean="0"/>
              <a:t>Transformed a </a:t>
            </a:r>
            <a:r>
              <a:rPr lang="en-US" i="1" smtClean="0"/>
              <a:t>z</a:t>
            </a:r>
            <a:r>
              <a:rPr lang="en-US" smtClean="0"/>
              <a:t>-score to an </a:t>
            </a:r>
            <a:r>
              <a:rPr lang="en-US" i="1" smtClean="0"/>
              <a:t>x</a:t>
            </a:r>
            <a:r>
              <a:rPr lang="en-US" smtClean="0"/>
              <a:t>-value</a:t>
            </a:r>
          </a:p>
          <a:p>
            <a:pPr eaLnBrk="1" hangingPunct="1"/>
            <a:r>
              <a:rPr lang="en-US" smtClean="0"/>
              <a:t>Found a specific data value of a normal distribution given the probability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AFCE15-D2A4-45BF-A39B-5411B469EF5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Normal Distributions</a:t>
            </a:r>
          </a:p>
        </p:txBody>
      </p:sp>
      <p:sp>
        <p:nvSpPr>
          <p:cNvPr id="54275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352800"/>
          </a:xfrm>
        </p:spPr>
        <p:txBody>
          <a:bodyPr/>
          <a:lstStyle/>
          <a:p>
            <a:pPr marL="457200" indent="-457200" eaLnBrk="1" hangingPunct="1">
              <a:spcBef>
                <a:spcPct val="25000"/>
              </a:spcBef>
              <a:buFontTx/>
              <a:buAutoNum type="arabicPeriod"/>
            </a:pPr>
            <a:r>
              <a:rPr lang="en-US" smtClean="0"/>
              <a:t>The mean, median, and mode are equal.</a:t>
            </a:r>
          </a:p>
          <a:p>
            <a:pPr marL="457200" indent="-457200" eaLnBrk="1" hangingPunct="1">
              <a:spcBef>
                <a:spcPct val="25000"/>
              </a:spcBef>
              <a:buFontTx/>
              <a:buAutoNum type="arabicPeriod"/>
            </a:pPr>
            <a:r>
              <a:rPr lang="en-US" smtClean="0"/>
              <a:t>The normal curve is bell-shaped and symmetric about the mean.</a:t>
            </a:r>
          </a:p>
          <a:p>
            <a:pPr marL="457200" indent="-457200" eaLnBrk="1" hangingPunct="1">
              <a:spcBef>
                <a:spcPct val="25000"/>
              </a:spcBef>
              <a:buFontTx/>
              <a:buAutoNum type="arabicPeriod"/>
            </a:pPr>
            <a:r>
              <a:rPr lang="en-US" smtClean="0"/>
              <a:t>The total area under the curve is equal to one.</a:t>
            </a:r>
          </a:p>
          <a:p>
            <a:pPr marL="457200" indent="-457200" eaLnBrk="1" hangingPunct="1">
              <a:spcBef>
                <a:spcPct val="25000"/>
              </a:spcBef>
              <a:buFontTx/>
              <a:buAutoNum type="arabicPeriod"/>
            </a:pPr>
            <a:r>
              <a:rPr lang="en-US" smtClean="0"/>
              <a:t>The normal curve approaches, but never touches the </a:t>
            </a:r>
            <a:r>
              <a:rPr lang="en-US" i="1" smtClean="0"/>
              <a:t>x</a:t>
            </a:r>
            <a:r>
              <a:rPr lang="en-US" smtClean="0"/>
              <a:t>-axis as it extends farther and farther away from the mean.</a:t>
            </a:r>
          </a:p>
        </p:txBody>
      </p:sp>
      <p:grpSp>
        <p:nvGrpSpPr>
          <p:cNvPr id="53252" name="Group 13"/>
          <p:cNvGrpSpPr>
            <a:grpSpLocks/>
          </p:cNvGrpSpPr>
          <p:nvPr/>
        </p:nvGrpSpPr>
        <p:grpSpPr bwMode="auto">
          <a:xfrm>
            <a:off x="1066800" y="4456113"/>
            <a:ext cx="6705600" cy="1792287"/>
            <a:chOff x="1066800" y="4456113"/>
            <a:chExt cx="6705600" cy="1792287"/>
          </a:xfrm>
        </p:grpSpPr>
        <p:pic>
          <p:nvPicPr>
            <p:cNvPr id="53259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5308" y="4456113"/>
              <a:ext cx="4668135" cy="1646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3260" name="Line 11"/>
            <p:cNvSpPr>
              <a:spLocks noChangeShapeType="1"/>
            </p:cNvSpPr>
            <p:nvPr/>
          </p:nvSpPr>
          <p:spPr bwMode="auto">
            <a:xfrm>
              <a:off x="4256394" y="4468042"/>
              <a:ext cx="0" cy="16282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3261" name="Line 12"/>
            <p:cNvSpPr>
              <a:spLocks noChangeShapeType="1"/>
            </p:cNvSpPr>
            <p:nvPr/>
          </p:nvSpPr>
          <p:spPr bwMode="auto">
            <a:xfrm>
              <a:off x="1066800" y="6106746"/>
              <a:ext cx="64581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3262" name="Freeform 13"/>
            <p:cNvSpPr>
              <a:spLocks/>
            </p:cNvSpPr>
            <p:nvPr/>
          </p:nvSpPr>
          <p:spPr bwMode="auto">
            <a:xfrm>
              <a:off x="1955800" y="4468813"/>
              <a:ext cx="4608513" cy="1627187"/>
            </a:xfrm>
            <a:custGeom>
              <a:avLst/>
              <a:gdLst>
                <a:gd name="T0" fmla="*/ 0 w 3092"/>
                <a:gd name="T1" fmla="*/ 2147483647 h 1092"/>
                <a:gd name="T2" fmla="*/ 2147483647 w 3092"/>
                <a:gd name="T3" fmla="*/ 2147483647 h 1092"/>
                <a:gd name="T4" fmla="*/ 2147483647 w 3092"/>
                <a:gd name="T5" fmla="*/ 2147483647 h 1092"/>
                <a:gd name="T6" fmla="*/ 2147483647 w 3092"/>
                <a:gd name="T7" fmla="*/ 2147483647 h 1092"/>
                <a:gd name="T8" fmla="*/ 2147483647 w 3092"/>
                <a:gd name="T9" fmla="*/ 2147483647 h 1092"/>
                <a:gd name="T10" fmla="*/ 2147483647 w 3092"/>
                <a:gd name="T11" fmla="*/ 2147483647 h 1092"/>
                <a:gd name="T12" fmla="*/ 2147483647 w 3092"/>
                <a:gd name="T13" fmla="*/ 2147483647 h 1092"/>
                <a:gd name="T14" fmla="*/ 2147483647 w 3092"/>
                <a:gd name="T15" fmla="*/ 2147483647 h 1092"/>
                <a:gd name="T16" fmla="*/ 2147483647 w 3092"/>
                <a:gd name="T17" fmla="*/ 2147483647 h 1092"/>
                <a:gd name="T18" fmla="*/ 2147483647 w 3092"/>
                <a:gd name="T19" fmla="*/ 2147483647 h 1092"/>
                <a:gd name="T20" fmla="*/ 2147483647 w 3092"/>
                <a:gd name="T21" fmla="*/ 2147483647 h 1092"/>
                <a:gd name="T22" fmla="*/ 2147483647 w 3092"/>
                <a:gd name="T23" fmla="*/ 2147483647 h 1092"/>
                <a:gd name="T24" fmla="*/ 2147483647 w 3092"/>
                <a:gd name="T25" fmla="*/ 2147483647 h 1092"/>
                <a:gd name="T26" fmla="*/ 2147483647 w 3092"/>
                <a:gd name="T27" fmla="*/ 2147483647 h 1092"/>
                <a:gd name="T28" fmla="*/ 2147483647 w 3092"/>
                <a:gd name="T29" fmla="*/ 2147483647 h 1092"/>
                <a:gd name="T30" fmla="*/ 2147483647 w 3092"/>
                <a:gd name="T31" fmla="*/ 2147483647 h 1092"/>
                <a:gd name="T32" fmla="*/ 2147483647 w 3092"/>
                <a:gd name="T33" fmla="*/ 2147483647 h 1092"/>
                <a:gd name="T34" fmla="*/ 2147483647 w 3092"/>
                <a:gd name="T35" fmla="*/ 2147483647 h 1092"/>
                <a:gd name="T36" fmla="*/ 2147483647 w 3092"/>
                <a:gd name="T37" fmla="*/ 0 h 1092"/>
                <a:gd name="T38" fmla="*/ 2147483647 w 3092"/>
                <a:gd name="T39" fmla="*/ 0 h 1092"/>
                <a:gd name="T40" fmla="*/ 2147483647 w 3092"/>
                <a:gd name="T41" fmla="*/ 2147483647 h 1092"/>
                <a:gd name="T42" fmla="*/ 2147483647 w 3092"/>
                <a:gd name="T43" fmla="*/ 2147483647 h 1092"/>
                <a:gd name="T44" fmla="*/ 2147483647 w 3092"/>
                <a:gd name="T45" fmla="*/ 2147483647 h 1092"/>
                <a:gd name="T46" fmla="*/ 2147483647 w 3092"/>
                <a:gd name="T47" fmla="*/ 2147483647 h 1092"/>
                <a:gd name="T48" fmla="*/ 2147483647 w 3092"/>
                <a:gd name="T49" fmla="*/ 2147483647 h 1092"/>
                <a:gd name="T50" fmla="*/ 2147483647 w 3092"/>
                <a:gd name="T51" fmla="*/ 2147483647 h 1092"/>
                <a:gd name="T52" fmla="*/ 2147483647 w 3092"/>
                <a:gd name="T53" fmla="*/ 2147483647 h 1092"/>
                <a:gd name="T54" fmla="*/ 2147483647 w 3092"/>
                <a:gd name="T55" fmla="*/ 2147483647 h 1092"/>
                <a:gd name="T56" fmla="*/ 2147483647 w 3092"/>
                <a:gd name="T57" fmla="*/ 2147483647 h 1092"/>
                <a:gd name="T58" fmla="*/ 2147483647 w 3092"/>
                <a:gd name="T59" fmla="*/ 2147483647 h 1092"/>
                <a:gd name="T60" fmla="*/ 2147483647 w 3092"/>
                <a:gd name="T61" fmla="*/ 2147483647 h 1092"/>
                <a:gd name="T62" fmla="*/ 2147483647 w 3092"/>
                <a:gd name="T63" fmla="*/ 2147483647 h 1092"/>
                <a:gd name="T64" fmla="*/ 2147483647 w 3092"/>
                <a:gd name="T65" fmla="*/ 2147483647 h 1092"/>
                <a:gd name="T66" fmla="*/ 2147483647 w 3092"/>
                <a:gd name="T67" fmla="*/ 2147483647 h 1092"/>
                <a:gd name="T68" fmla="*/ 2147483647 w 3092"/>
                <a:gd name="T69" fmla="*/ 2147483647 h 1092"/>
                <a:gd name="T70" fmla="*/ 2147483647 w 3092"/>
                <a:gd name="T71" fmla="*/ 2147483647 h 1092"/>
                <a:gd name="T72" fmla="*/ 2147483647 w 3092"/>
                <a:gd name="T73" fmla="*/ 2147483647 h 1092"/>
                <a:gd name="T74" fmla="*/ 0 w 3092"/>
                <a:gd name="T75" fmla="*/ 2147483647 h 10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092"/>
                <a:gd name="T115" fmla="*/ 0 h 1092"/>
                <a:gd name="T116" fmla="*/ 3092 w 3092"/>
                <a:gd name="T117" fmla="*/ 1092 h 109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092" h="1092">
                  <a:moveTo>
                    <a:pt x="0" y="1092"/>
                  </a:moveTo>
                  <a:lnTo>
                    <a:pt x="64" y="1084"/>
                  </a:lnTo>
                  <a:lnTo>
                    <a:pt x="120" y="1080"/>
                  </a:lnTo>
                  <a:lnTo>
                    <a:pt x="368" y="1056"/>
                  </a:lnTo>
                  <a:lnTo>
                    <a:pt x="548" y="1004"/>
                  </a:lnTo>
                  <a:lnTo>
                    <a:pt x="748" y="908"/>
                  </a:lnTo>
                  <a:lnTo>
                    <a:pt x="866" y="826"/>
                  </a:lnTo>
                  <a:lnTo>
                    <a:pt x="950" y="746"/>
                  </a:lnTo>
                  <a:lnTo>
                    <a:pt x="1000" y="684"/>
                  </a:lnTo>
                  <a:lnTo>
                    <a:pt x="1070" y="588"/>
                  </a:lnTo>
                  <a:lnTo>
                    <a:pt x="1082" y="564"/>
                  </a:lnTo>
                  <a:lnTo>
                    <a:pt x="1132" y="476"/>
                  </a:lnTo>
                  <a:lnTo>
                    <a:pt x="1180" y="380"/>
                  </a:lnTo>
                  <a:lnTo>
                    <a:pt x="1228" y="284"/>
                  </a:lnTo>
                  <a:lnTo>
                    <a:pt x="1288" y="176"/>
                  </a:lnTo>
                  <a:lnTo>
                    <a:pt x="1336" y="104"/>
                  </a:lnTo>
                  <a:lnTo>
                    <a:pt x="1380" y="56"/>
                  </a:lnTo>
                  <a:lnTo>
                    <a:pt x="1432" y="28"/>
                  </a:lnTo>
                  <a:lnTo>
                    <a:pt x="1516" y="0"/>
                  </a:lnTo>
                  <a:lnTo>
                    <a:pt x="1576" y="0"/>
                  </a:lnTo>
                  <a:lnTo>
                    <a:pt x="1656" y="28"/>
                  </a:lnTo>
                  <a:lnTo>
                    <a:pt x="1744" y="92"/>
                  </a:lnTo>
                  <a:lnTo>
                    <a:pt x="1816" y="180"/>
                  </a:lnTo>
                  <a:lnTo>
                    <a:pt x="1912" y="368"/>
                  </a:lnTo>
                  <a:lnTo>
                    <a:pt x="1960" y="472"/>
                  </a:lnTo>
                  <a:lnTo>
                    <a:pt x="2004" y="564"/>
                  </a:lnTo>
                  <a:lnTo>
                    <a:pt x="2044" y="620"/>
                  </a:lnTo>
                  <a:lnTo>
                    <a:pt x="2116" y="720"/>
                  </a:lnTo>
                  <a:lnTo>
                    <a:pt x="2168" y="778"/>
                  </a:lnTo>
                  <a:lnTo>
                    <a:pt x="2228" y="832"/>
                  </a:lnTo>
                  <a:lnTo>
                    <a:pt x="2334" y="908"/>
                  </a:lnTo>
                  <a:lnTo>
                    <a:pt x="2428" y="956"/>
                  </a:lnTo>
                  <a:lnTo>
                    <a:pt x="2524" y="996"/>
                  </a:lnTo>
                  <a:lnTo>
                    <a:pt x="2620" y="1024"/>
                  </a:lnTo>
                  <a:lnTo>
                    <a:pt x="2748" y="1060"/>
                  </a:lnTo>
                  <a:lnTo>
                    <a:pt x="2956" y="1080"/>
                  </a:lnTo>
                  <a:lnTo>
                    <a:pt x="3092" y="1088"/>
                  </a:lnTo>
                  <a:lnTo>
                    <a:pt x="0" y="1092"/>
                  </a:lnTo>
                  <a:close/>
                </a:path>
              </a:pathLst>
            </a:custGeom>
            <a:solidFill>
              <a:srgbClr val="71ADDF">
                <a:alpha val="5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53263" name="Rectangle 14"/>
            <p:cNvSpPr>
              <a:spLocks noChangeArrowheads="1"/>
            </p:cNvSpPr>
            <p:nvPr/>
          </p:nvSpPr>
          <p:spPr bwMode="auto">
            <a:xfrm>
              <a:off x="7484740" y="5903959"/>
              <a:ext cx="287660" cy="344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x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724400" y="4495800"/>
            <a:ext cx="2676525" cy="838200"/>
            <a:chOff x="4724400" y="4495800"/>
            <a:chExt cx="2676858" cy="838200"/>
          </a:xfrm>
        </p:grpSpPr>
        <p:sp>
          <p:nvSpPr>
            <p:cNvPr id="53257" name="Rectangle 33"/>
            <p:cNvSpPr>
              <a:spLocks noChangeArrowheads="1"/>
            </p:cNvSpPr>
            <p:nvPr/>
          </p:nvSpPr>
          <p:spPr bwMode="auto">
            <a:xfrm>
              <a:off x="5410200" y="4495800"/>
              <a:ext cx="19910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accent2"/>
                  </a:solidFill>
                  <a:latin typeface="Times New Roman" pitchFamily="18" charset="0"/>
                </a:rPr>
                <a:t>Total area = 1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rot="10800000" flipV="1">
              <a:off x="4724400" y="4953000"/>
              <a:ext cx="1524190" cy="3810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4038600" y="5953125"/>
            <a:ext cx="457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2800" dirty="0">
                <a:solidFill>
                  <a:schemeClr val="accent2"/>
                </a:solidFill>
                <a:latin typeface="+mn-lt"/>
                <a:cs typeface="+mn-cs"/>
              </a:rPr>
              <a:t>μ</a:t>
            </a:r>
            <a:endParaRPr lang="en-US" sz="2800" dirty="0" err="1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7BF6DA-8E9C-4AF4-9585-53DBDAF60F6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Normal Distributions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590800"/>
          </a:xfrm>
        </p:spPr>
        <p:txBody>
          <a:bodyPr/>
          <a:lstStyle/>
          <a:p>
            <a:pPr marL="514350" indent="-514350" eaLnBrk="1" hangingPunct="1">
              <a:spcBef>
                <a:spcPct val="25000"/>
              </a:spcBef>
              <a:buFont typeface="+mj-lt"/>
              <a:buAutoNum type="arabicPeriod" startAt="5"/>
              <a:defRPr/>
            </a:pPr>
            <a:r>
              <a:rPr lang="en-US" dirty="0" smtClean="0"/>
              <a:t>Between μ – σ and μ + σ (in the center of the curve), the graph curves downward.  The graph curves upward to the left of μ – σ and to the right of μ + σ.  The points at which the curve changes from curving upward to curving downward are called the </a:t>
            </a:r>
            <a:r>
              <a:rPr lang="en-US" b="1" dirty="0" smtClean="0"/>
              <a:t>inflection points</a:t>
            </a:r>
            <a:r>
              <a:rPr lang="en-US" dirty="0" smtClean="0"/>
              <a:t>. </a:t>
            </a:r>
          </a:p>
          <a:p>
            <a:pPr eaLnBrk="1" hangingPunct="1">
              <a:defRPr/>
            </a:pPr>
            <a:endParaRPr lang="en-US" dirty="0"/>
          </a:p>
        </p:txBody>
      </p:sp>
      <p:grpSp>
        <p:nvGrpSpPr>
          <p:cNvPr id="54276" name="Group 49"/>
          <p:cNvGrpSpPr>
            <a:grpSpLocks/>
          </p:cNvGrpSpPr>
          <p:nvPr/>
        </p:nvGrpSpPr>
        <p:grpSpPr bwMode="auto">
          <a:xfrm>
            <a:off x="1066800" y="3813175"/>
            <a:ext cx="7077075" cy="2563813"/>
            <a:chOff x="1066800" y="3812398"/>
            <a:chExt cx="7077075" cy="2564589"/>
          </a:xfrm>
        </p:grpSpPr>
        <p:sp>
          <p:nvSpPr>
            <p:cNvPr id="54283" name="Line 3"/>
            <p:cNvSpPr>
              <a:spLocks noChangeShapeType="1"/>
            </p:cNvSpPr>
            <p:nvPr/>
          </p:nvSpPr>
          <p:spPr bwMode="auto">
            <a:xfrm>
              <a:off x="4449392" y="3840752"/>
              <a:ext cx="0" cy="21733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4284" name="Freeform 4"/>
            <p:cNvSpPr>
              <a:spLocks/>
            </p:cNvSpPr>
            <p:nvPr/>
          </p:nvSpPr>
          <p:spPr bwMode="auto">
            <a:xfrm>
              <a:off x="1262063" y="3812398"/>
              <a:ext cx="6383337" cy="2210469"/>
            </a:xfrm>
            <a:custGeom>
              <a:avLst/>
              <a:gdLst>
                <a:gd name="T0" fmla="*/ 0 w 4502"/>
                <a:gd name="T1" fmla="*/ 2147483647 h 1559"/>
                <a:gd name="T2" fmla="*/ 2147483647 w 4502"/>
                <a:gd name="T3" fmla="*/ 2147483647 h 1559"/>
                <a:gd name="T4" fmla="*/ 2147483647 w 4502"/>
                <a:gd name="T5" fmla="*/ 2147483647 h 1559"/>
                <a:gd name="T6" fmla="*/ 2147483647 w 4502"/>
                <a:gd name="T7" fmla="*/ 2147483647 h 1559"/>
                <a:gd name="T8" fmla="*/ 2147483647 w 4502"/>
                <a:gd name="T9" fmla="*/ 2147483647 h 1559"/>
                <a:gd name="T10" fmla="*/ 2147483647 w 4502"/>
                <a:gd name="T11" fmla="*/ 2147483647 h 1559"/>
                <a:gd name="T12" fmla="*/ 2147483647 w 4502"/>
                <a:gd name="T13" fmla="*/ 2147483647 h 1559"/>
                <a:gd name="T14" fmla="*/ 2147483647 w 4502"/>
                <a:gd name="T15" fmla="*/ 2147483647 h 1559"/>
                <a:gd name="T16" fmla="*/ 2147483647 w 4502"/>
                <a:gd name="T17" fmla="*/ 2147483647 h 1559"/>
                <a:gd name="T18" fmla="*/ 2147483647 w 4502"/>
                <a:gd name="T19" fmla="*/ 2147483647 h 1559"/>
                <a:gd name="T20" fmla="*/ 2147483647 w 4502"/>
                <a:gd name="T21" fmla="*/ 2147483647 h 1559"/>
                <a:gd name="T22" fmla="*/ 2147483647 w 4502"/>
                <a:gd name="T23" fmla="*/ 2147483647 h 1559"/>
                <a:gd name="T24" fmla="*/ 2147483647 w 4502"/>
                <a:gd name="T25" fmla="*/ 2147483647 h 1559"/>
                <a:gd name="T26" fmla="*/ 2147483647 w 4502"/>
                <a:gd name="T27" fmla="*/ 2147483647 h 1559"/>
                <a:gd name="T28" fmla="*/ 2147483647 w 4502"/>
                <a:gd name="T29" fmla="*/ 2147483647 h 1559"/>
                <a:gd name="T30" fmla="*/ 2147483647 w 4502"/>
                <a:gd name="T31" fmla="*/ 2147483647 h 1559"/>
                <a:gd name="T32" fmla="*/ 2147483647 w 4502"/>
                <a:gd name="T33" fmla="*/ 2147483647 h 1559"/>
                <a:gd name="T34" fmla="*/ 2147483647 w 4502"/>
                <a:gd name="T35" fmla="*/ 2147483647 h 1559"/>
                <a:gd name="T36" fmla="*/ 2147483647 w 4502"/>
                <a:gd name="T37" fmla="*/ 2147483647 h 1559"/>
                <a:gd name="T38" fmla="*/ 2147483647 w 4502"/>
                <a:gd name="T39" fmla="*/ 2147483647 h 1559"/>
                <a:gd name="T40" fmla="*/ 2147483647 w 4502"/>
                <a:gd name="T41" fmla="*/ 2147483647 h 1559"/>
                <a:gd name="T42" fmla="*/ 2147483647 w 4502"/>
                <a:gd name="T43" fmla="*/ 2147483647 h 1559"/>
                <a:gd name="T44" fmla="*/ 2147483647 w 4502"/>
                <a:gd name="T45" fmla="*/ 2147483647 h 1559"/>
                <a:gd name="T46" fmla="*/ 2147483647 w 4502"/>
                <a:gd name="T47" fmla="*/ 2147483647 h 1559"/>
                <a:gd name="T48" fmla="*/ 2147483647 w 4502"/>
                <a:gd name="T49" fmla="*/ 2147483647 h 1559"/>
                <a:gd name="T50" fmla="*/ 2147483647 w 4502"/>
                <a:gd name="T51" fmla="*/ 2147483647 h 1559"/>
                <a:gd name="T52" fmla="*/ 2147483647 w 4502"/>
                <a:gd name="T53" fmla="*/ 2147483647 h 1559"/>
                <a:gd name="T54" fmla="*/ 2147483647 w 4502"/>
                <a:gd name="T55" fmla="*/ 2147483647 h 1559"/>
                <a:gd name="T56" fmla="*/ 2147483647 w 4502"/>
                <a:gd name="T57" fmla="*/ 2147483647 h 1559"/>
                <a:gd name="T58" fmla="*/ 2147483647 w 4502"/>
                <a:gd name="T59" fmla="*/ 2147483647 h 1559"/>
                <a:gd name="T60" fmla="*/ 2147483647 w 4502"/>
                <a:gd name="T61" fmla="*/ 2147483647 h 1559"/>
                <a:gd name="T62" fmla="*/ 2147483647 w 4502"/>
                <a:gd name="T63" fmla="*/ 2147483647 h 1559"/>
                <a:gd name="T64" fmla="*/ 2147483647 w 4502"/>
                <a:gd name="T65" fmla="*/ 2147483647 h 1559"/>
                <a:gd name="T66" fmla="*/ 0 w 4502"/>
                <a:gd name="T67" fmla="*/ 2147483647 h 155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502"/>
                <a:gd name="T103" fmla="*/ 0 h 1559"/>
                <a:gd name="T104" fmla="*/ 4502 w 4502"/>
                <a:gd name="T105" fmla="*/ 1559 h 155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502" h="1559">
                  <a:moveTo>
                    <a:pt x="0" y="1559"/>
                  </a:moveTo>
                  <a:lnTo>
                    <a:pt x="93" y="1548"/>
                  </a:lnTo>
                  <a:lnTo>
                    <a:pt x="175" y="1542"/>
                  </a:lnTo>
                  <a:cubicBezTo>
                    <a:pt x="249" y="1535"/>
                    <a:pt x="432" y="1526"/>
                    <a:pt x="536" y="1508"/>
                  </a:cubicBezTo>
                  <a:cubicBezTo>
                    <a:pt x="640" y="1490"/>
                    <a:pt x="706" y="1469"/>
                    <a:pt x="798" y="1435"/>
                  </a:cubicBezTo>
                  <a:cubicBezTo>
                    <a:pt x="890" y="1401"/>
                    <a:pt x="1012" y="1342"/>
                    <a:pt x="1089" y="1301"/>
                  </a:cubicBezTo>
                  <a:cubicBezTo>
                    <a:pt x="1166" y="1260"/>
                    <a:pt x="1212" y="1224"/>
                    <a:pt x="1261" y="1186"/>
                  </a:cubicBezTo>
                  <a:cubicBezTo>
                    <a:pt x="1310" y="1148"/>
                    <a:pt x="1351" y="1106"/>
                    <a:pt x="1383" y="1073"/>
                  </a:cubicBezTo>
                  <a:cubicBezTo>
                    <a:pt x="1415" y="1040"/>
                    <a:pt x="1424" y="1028"/>
                    <a:pt x="1456" y="986"/>
                  </a:cubicBezTo>
                  <a:lnTo>
                    <a:pt x="1575" y="818"/>
                  </a:lnTo>
                  <a:lnTo>
                    <a:pt x="1648" y="694"/>
                  </a:lnTo>
                  <a:lnTo>
                    <a:pt x="1718" y="559"/>
                  </a:lnTo>
                  <a:lnTo>
                    <a:pt x="1788" y="425"/>
                  </a:lnTo>
                  <a:lnTo>
                    <a:pt x="1875" y="273"/>
                  </a:lnTo>
                  <a:cubicBezTo>
                    <a:pt x="1909" y="222"/>
                    <a:pt x="1951" y="158"/>
                    <a:pt x="1993" y="117"/>
                  </a:cubicBezTo>
                  <a:cubicBezTo>
                    <a:pt x="2035" y="76"/>
                    <a:pt x="2083" y="46"/>
                    <a:pt x="2125" y="27"/>
                  </a:cubicBezTo>
                  <a:cubicBezTo>
                    <a:pt x="2167" y="8"/>
                    <a:pt x="2204" y="5"/>
                    <a:pt x="2245" y="3"/>
                  </a:cubicBezTo>
                  <a:cubicBezTo>
                    <a:pt x="2286" y="1"/>
                    <a:pt x="2326" y="0"/>
                    <a:pt x="2371" y="15"/>
                  </a:cubicBezTo>
                  <a:cubicBezTo>
                    <a:pt x="2416" y="30"/>
                    <a:pt x="2470" y="49"/>
                    <a:pt x="2515" y="93"/>
                  </a:cubicBezTo>
                  <a:cubicBezTo>
                    <a:pt x="2560" y="137"/>
                    <a:pt x="2599" y="204"/>
                    <a:pt x="2644" y="279"/>
                  </a:cubicBezTo>
                  <a:cubicBezTo>
                    <a:pt x="2689" y="354"/>
                    <a:pt x="2749" y="475"/>
                    <a:pt x="2784" y="543"/>
                  </a:cubicBezTo>
                  <a:cubicBezTo>
                    <a:pt x="2819" y="611"/>
                    <a:pt x="2822" y="630"/>
                    <a:pt x="2854" y="689"/>
                  </a:cubicBezTo>
                  <a:cubicBezTo>
                    <a:pt x="2886" y="748"/>
                    <a:pt x="2938" y="838"/>
                    <a:pt x="2976" y="896"/>
                  </a:cubicBezTo>
                  <a:lnTo>
                    <a:pt x="3081" y="1037"/>
                  </a:lnTo>
                  <a:cubicBezTo>
                    <a:pt x="3111" y="1074"/>
                    <a:pt x="3130" y="1092"/>
                    <a:pt x="3157" y="1118"/>
                  </a:cubicBezTo>
                  <a:cubicBezTo>
                    <a:pt x="3184" y="1144"/>
                    <a:pt x="3204" y="1164"/>
                    <a:pt x="3244" y="1194"/>
                  </a:cubicBezTo>
                  <a:cubicBezTo>
                    <a:pt x="3284" y="1224"/>
                    <a:pt x="3349" y="1272"/>
                    <a:pt x="3398" y="1301"/>
                  </a:cubicBezTo>
                  <a:lnTo>
                    <a:pt x="3535" y="1368"/>
                  </a:lnTo>
                  <a:lnTo>
                    <a:pt x="3675" y="1424"/>
                  </a:lnTo>
                  <a:lnTo>
                    <a:pt x="3815" y="1464"/>
                  </a:lnTo>
                  <a:cubicBezTo>
                    <a:pt x="3878" y="1480"/>
                    <a:pt x="3970" y="1508"/>
                    <a:pt x="4051" y="1521"/>
                  </a:cubicBezTo>
                  <a:cubicBezTo>
                    <a:pt x="4132" y="1534"/>
                    <a:pt x="4229" y="1537"/>
                    <a:pt x="4304" y="1542"/>
                  </a:cubicBezTo>
                  <a:lnTo>
                    <a:pt x="4502" y="1553"/>
                  </a:lnTo>
                  <a:lnTo>
                    <a:pt x="0" y="1559"/>
                  </a:lnTo>
                  <a:close/>
                </a:path>
              </a:pathLst>
            </a:custGeom>
            <a:solidFill>
              <a:srgbClr val="71ADDF">
                <a:alpha val="59999"/>
              </a:srgbClr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54285" name="Line 5"/>
            <p:cNvSpPr>
              <a:spLocks noChangeShapeType="1"/>
            </p:cNvSpPr>
            <p:nvPr/>
          </p:nvSpPr>
          <p:spPr bwMode="auto">
            <a:xfrm>
              <a:off x="1066800" y="6031072"/>
              <a:ext cx="6809132" cy="14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54286" name="Rectangle 6"/>
            <p:cNvSpPr>
              <a:spLocks noChangeArrowheads="1"/>
            </p:cNvSpPr>
            <p:nvPr/>
          </p:nvSpPr>
          <p:spPr bwMode="auto">
            <a:xfrm>
              <a:off x="1095154" y="6049503"/>
              <a:ext cx="732942" cy="327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i="1">
                  <a:latin typeface="Times New Roman" pitchFamily="18" charset="0"/>
                </a:rPr>
                <a:t>μ</a:t>
              </a:r>
              <a:r>
                <a:rPr lang="en-US">
                  <a:latin typeface="Times New Roman" pitchFamily="18" charset="0"/>
                </a:rPr>
                <a:t> </a:t>
              </a:r>
              <a:r>
                <a:rPr lang="en-US">
                  <a:latin typeface="Times New Roman" pitchFamily="18" charset="0"/>
                  <a:sym typeface="Symbol" pitchFamily="18" charset="2"/>
                </a:rPr>
                <a:t> 3</a:t>
              </a:r>
              <a:r>
                <a:rPr lang="el-GR" i="1">
                  <a:latin typeface="Times New Roman" pitchFamily="18" charset="0"/>
                </a:rPr>
                <a:t>σ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54287" name="Rectangle 7"/>
            <p:cNvSpPr>
              <a:spLocks noChangeArrowheads="1"/>
            </p:cNvSpPr>
            <p:nvPr/>
          </p:nvSpPr>
          <p:spPr bwMode="auto">
            <a:xfrm>
              <a:off x="5179499" y="6045249"/>
              <a:ext cx="630870" cy="327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i="1">
                  <a:latin typeface="Times New Roman" pitchFamily="18" charset="0"/>
                </a:rPr>
                <a:t>μ</a:t>
              </a:r>
              <a:r>
                <a:rPr lang="en-US">
                  <a:latin typeface="Times New Roman" pitchFamily="18" charset="0"/>
                </a:rPr>
                <a:t> </a:t>
              </a:r>
              <a:r>
                <a:rPr lang="en-US">
                  <a:latin typeface="Times New Roman" pitchFamily="18" charset="0"/>
                  <a:sym typeface="Symbol" pitchFamily="18" charset="2"/>
                </a:rPr>
                <a:t>+ </a:t>
              </a:r>
              <a:r>
                <a:rPr lang="el-GR" i="1">
                  <a:latin typeface="Times New Roman" pitchFamily="18" charset="0"/>
                </a:rPr>
                <a:t>σ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54288" name="Line 8"/>
            <p:cNvSpPr>
              <a:spLocks noChangeShapeType="1"/>
            </p:cNvSpPr>
            <p:nvPr/>
          </p:nvSpPr>
          <p:spPr bwMode="auto">
            <a:xfrm>
              <a:off x="3454179" y="5953100"/>
              <a:ext cx="0" cy="204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54289" name="Line 9"/>
            <p:cNvSpPr>
              <a:spLocks noChangeShapeType="1"/>
            </p:cNvSpPr>
            <p:nvPr/>
          </p:nvSpPr>
          <p:spPr bwMode="auto">
            <a:xfrm>
              <a:off x="2450459" y="5953100"/>
              <a:ext cx="0" cy="204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54290" name="Line 10"/>
            <p:cNvSpPr>
              <a:spLocks noChangeShapeType="1"/>
            </p:cNvSpPr>
            <p:nvPr/>
          </p:nvSpPr>
          <p:spPr bwMode="auto">
            <a:xfrm>
              <a:off x="5463035" y="5953100"/>
              <a:ext cx="0" cy="204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54291" name="Line 11"/>
            <p:cNvSpPr>
              <a:spLocks noChangeShapeType="1"/>
            </p:cNvSpPr>
            <p:nvPr/>
          </p:nvSpPr>
          <p:spPr bwMode="auto">
            <a:xfrm>
              <a:off x="6466755" y="5953100"/>
              <a:ext cx="0" cy="204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54292" name="Line 12"/>
            <p:cNvSpPr>
              <a:spLocks noChangeShapeType="1"/>
            </p:cNvSpPr>
            <p:nvPr/>
          </p:nvSpPr>
          <p:spPr bwMode="auto">
            <a:xfrm>
              <a:off x="1446739" y="5981454"/>
              <a:ext cx="0" cy="1360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54293" name="Line 13"/>
            <p:cNvSpPr>
              <a:spLocks noChangeShapeType="1"/>
            </p:cNvSpPr>
            <p:nvPr/>
          </p:nvSpPr>
          <p:spPr bwMode="auto">
            <a:xfrm>
              <a:off x="4459316" y="5953100"/>
              <a:ext cx="0" cy="204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54294" name="Line 14"/>
            <p:cNvSpPr>
              <a:spLocks noChangeShapeType="1"/>
            </p:cNvSpPr>
            <p:nvPr/>
          </p:nvSpPr>
          <p:spPr bwMode="auto">
            <a:xfrm>
              <a:off x="7471893" y="5981454"/>
              <a:ext cx="0" cy="1360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54295" name="Line 15"/>
            <p:cNvSpPr>
              <a:spLocks noChangeShapeType="1"/>
            </p:cNvSpPr>
            <p:nvPr/>
          </p:nvSpPr>
          <p:spPr bwMode="auto">
            <a:xfrm flipV="1">
              <a:off x="3451343" y="5050035"/>
              <a:ext cx="9923" cy="9129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54296" name="Line 16"/>
            <p:cNvSpPr>
              <a:spLocks noChangeShapeType="1"/>
            </p:cNvSpPr>
            <p:nvPr/>
          </p:nvSpPr>
          <p:spPr bwMode="auto">
            <a:xfrm flipV="1">
              <a:off x="5463035" y="5050035"/>
              <a:ext cx="0" cy="9030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54297" name="Line 17"/>
            <p:cNvSpPr>
              <a:spLocks noChangeShapeType="1"/>
            </p:cNvSpPr>
            <p:nvPr/>
          </p:nvSpPr>
          <p:spPr bwMode="auto">
            <a:xfrm flipV="1">
              <a:off x="2446205" y="5787231"/>
              <a:ext cx="0" cy="1658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54298" name="Line 18"/>
            <p:cNvSpPr>
              <a:spLocks noChangeShapeType="1"/>
            </p:cNvSpPr>
            <p:nvPr/>
          </p:nvSpPr>
          <p:spPr bwMode="auto">
            <a:xfrm flipV="1">
              <a:off x="6461084" y="5787231"/>
              <a:ext cx="0" cy="1658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54299" name="Rectangle 19"/>
            <p:cNvSpPr>
              <a:spLocks noChangeArrowheads="1"/>
            </p:cNvSpPr>
            <p:nvPr/>
          </p:nvSpPr>
          <p:spPr bwMode="auto">
            <a:xfrm>
              <a:off x="2077608" y="6049503"/>
              <a:ext cx="732943" cy="327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i="1">
                  <a:latin typeface="Times New Roman" pitchFamily="18" charset="0"/>
                </a:rPr>
                <a:t>μ</a:t>
              </a:r>
              <a:r>
                <a:rPr lang="en-US">
                  <a:latin typeface="Times New Roman" pitchFamily="18" charset="0"/>
                </a:rPr>
                <a:t> </a:t>
              </a:r>
              <a:r>
                <a:rPr lang="en-US">
                  <a:latin typeface="Times New Roman" pitchFamily="18" charset="0"/>
                  <a:sym typeface="Symbol" pitchFamily="18" charset="2"/>
                </a:rPr>
                <a:t> 2</a:t>
              </a:r>
              <a:r>
                <a:rPr lang="el-GR" i="1">
                  <a:latin typeface="Times New Roman" pitchFamily="18" charset="0"/>
                </a:rPr>
                <a:t>σ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54300" name="Rectangle 20"/>
            <p:cNvSpPr>
              <a:spLocks noChangeArrowheads="1"/>
            </p:cNvSpPr>
            <p:nvPr/>
          </p:nvSpPr>
          <p:spPr bwMode="auto">
            <a:xfrm>
              <a:off x="3194742" y="6049503"/>
              <a:ext cx="619528" cy="327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i="1">
                  <a:latin typeface="Times New Roman" pitchFamily="18" charset="0"/>
                </a:rPr>
                <a:t>μ</a:t>
              </a:r>
              <a:r>
                <a:rPr lang="en-US">
                  <a:latin typeface="Times New Roman" pitchFamily="18" charset="0"/>
                </a:rPr>
                <a:t> </a:t>
              </a:r>
              <a:r>
                <a:rPr lang="en-US">
                  <a:latin typeface="Times New Roman" pitchFamily="18" charset="0"/>
                  <a:sym typeface="Symbol" pitchFamily="18" charset="2"/>
                </a:rPr>
                <a:t> </a:t>
              </a:r>
              <a:r>
                <a:rPr lang="el-GR" i="1">
                  <a:latin typeface="Times New Roman" pitchFamily="18" charset="0"/>
                </a:rPr>
                <a:t>σ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54301" name="Rectangle 21"/>
            <p:cNvSpPr>
              <a:spLocks noChangeArrowheads="1"/>
            </p:cNvSpPr>
            <p:nvPr/>
          </p:nvSpPr>
          <p:spPr bwMode="auto">
            <a:xfrm>
              <a:off x="4351572" y="6045249"/>
              <a:ext cx="289207" cy="327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i="1">
                  <a:latin typeface="Times New Roman" pitchFamily="18" charset="0"/>
                </a:rPr>
                <a:t>μ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54302" name="Rectangle 22"/>
            <p:cNvSpPr>
              <a:spLocks noChangeArrowheads="1"/>
            </p:cNvSpPr>
            <p:nvPr/>
          </p:nvSpPr>
          <p:spPr bwMode="auto">
            <a:xfrm>
              <a:off x="6166206" y="6045249"/>
              <a:ext cx="744284" cy="327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i="1">
                  <a:latin typeface="Times New Roman" pitchFamily="18" charset="0"/>
                </a:rPr>
                <a:t>μ</a:t>
              </a:r>
              <a:r>
                <a:rPr lang="en-US">
                  <a:latin typeface="Times New Roman" pitchFamily="18" charset="0"/>
                </a:rPr>
                <a:t> </a:t>
              </a:r>
              <a:r>
                <a:rPr lang="en-US">
                  <a:latin typeface="Times New Roman" pitchFamily="18" charset="0"/>
                  <a:sym typeface="Symbol" pitchFamily="18" charset="2"/>
                </a:rPr>
                <a:t>+ 2</a:t>
              </a:r>
              <a:r>
                <a:rPr lang="el-GR" i="1">
                  <a:latin typeface="Times New Roman" pitchFamily="18" charset="0"/>
                </a:rPr>
                <a:t>σ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54303" name="Rectangle 23"/>
            <p:cNvSpPr>
              <a:spLocks noChangeArrowheads="1"/>
            </p:cNvSpPr>
            <p:nvPr/>
          </p:nvSpPr>
          <p:spPr bwMode="auto">
            <a:xfrm>
              <a:off x="7205369" y="6045249"/>
              <a:ext cx="744283" cy="327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i="1">
                  <a:latin typeface="Times New Roman" pitchFamily="18" charset="0"/>
                </a:rPr>
                <a:t>μ</a:t>
              </a:r>
              <a:r>
                <a:rPr lang="en-US">
                  <a:latin typeface="Times New Roman" pitchFamily="18" charset="0"/>
                </a:rPr>
                <a:t> </a:t>
              </a:r>
              <a:r>
                <a:rPr lang="en-US">
                  <a:latin typeface="Times New Roman" pitchFamily="18" charset="0"/>
                  <a:sym typeface="Symbol" pitchFamily="18" charset="2"/>
                </a:rPr>
                <a:t>+ 3</a:t>
              </a:r>
              <a:r>
                <a:rPr lang="el-GR" i="1">
                  <a:latin typeface="Times New Roman" pitchFamily="18" charset="0"/>
                </a:rPr>
                <a:t>σ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54304" name="Rectangle 39"/>
            <p:cNvSpPr>
              <a:spLocks noChangeArrowheads="1"/>
            </p:cNvSpPr>
            <p:nvPr/>
          </p:nvSpPr>
          <p:spPr bwMode="auto">
            <a:xfrm>
              <a:off x="7870262" y="5832597"/>
              <a:ext cx="273613" cy="327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4305" name="Oval 30"/>
            <p:cNvSpPr>
              <a:spLocks noChangeArrowheads="1"/>
            </p:cNvSpPr>
            <p:nvPr/>
          </p:nvSpPr>
          <p:spPr bwMode="auto">
            <a:xfrm>
              <a:off x="3429000" y="49530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54306" name="Oval 31"/>
            <p:cNvSpPr>
              <a:spLocks noChangeArrowheads="1"/>
            </p:cNvSpPr>
            <p:nvPr/>
          </p:nvSpPr>
          <p:spPr bwMode="auto">
            <a:xfrm>
              <a:off x="5429250" y="50292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54277" name="Group 48"/>
          <p:cNvGrpSpPr>
            <a:grpSpLocks/>
          </p:cNvGrpSpPr>
          <p:nvPr/>
        </p:nvGrpSpPr>
        <p:grpSpPr bwMode="auto">
          <a:xfrm>
            <a:off x="3505200" y="3938588"/>
            <a:ext cx="4003675" cy="1090612"/>
            <a:chOff x="3505199" y="3939007"/>
            <a:chExt cx="4003676" cy="1090193"/>
          </a:xfrm>
        </p:grpSpPr>
        <p:sp>
          <p:nvSpPr>
            <p:cNvPr id="54280" name="Rectangle 26"/>
            <p:cNvSpPr>
              <a:spLocks noChangeArrowheads="1"/>
            </p:cNvSpPr>
            <p:nvPr/>
          </p:nvSpPr>
          <p:spPr bwMode="auto">
            <a:xfrm>
              <a:off x="5715000" y="3939007"/>
              <a:ext cx="17938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2"/>
                  </a:solidFill>
                  <a:latin typeface="Times New Roman" pitchFamily="18" charset="0"/>
                </a:rPr>
                <a:t>Inflection points</a:t>
              </a:r>
            </a:p>
          </p:txBody>
        </p:sp>
        <p:sp>
          <p:nvSpPr>
            <p:cNvPr id="54281" name="Line 28"/>
            <p:cNvSpPr>
              <a:spLocks noChangeShapeType="1"/>
            </p:cNvSpPr>
            <p:nvPr/>
          </p:nvSpPr>
          <p:spPr bwMode="auto">
            <a:xfrm flipH="1">
              <a:off x="3505199" y="4248150"/>
              <a:ext cx="2838451" cy="70485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NZ"/>
            </a:p>
          </p:txBody>
        </p:sp>
        <p:sp>
          <p:nvSpPr>
            <p:cNvPr id="54282" name="Line 29"/>
            <p:cNvSpPr>
              <a:spLocks noChangeShapeType="1"/>
            </p:cNvSpPr>
            <p:nvPr/>
          </p:nvSpPr>
          <p:spPr bwMode="auto">
            <a:xfrm flipH="1">
              <a:off x="5486399" y="4248150"/>
              <a:ext cx="857251" cy="78105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NZ"/>
            </a:p>
          </p:txBody>
        </p:sp>
      </p:grpSp>
      <p:sp>
        <p:nvSpPr>
          <p:cNvPr id="33" name="Slide Number Placeholder 3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0EFB20-4BE6-4501-ACA4-60FBB7723B2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Means and Standard Deviations</a:t>
            </a:r>
          </a:p>
        </p:txBody>
      </p:sp>
      <p:sp>
        <p:nvSpPr>
          <p:cNvPr id="56323" name="Content Placeholder 66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438400"/>
          </a:xfrm>
        </p:spPr>
        <p:txBody>
          <a:bodyPr/>
          <a:lstStyle/>
          <a:p>
            <a:pPr eaLnBrk="1" hangingPunct="1"/>
            <a:r>
              <a:rPr lang="en-US" smtClean="0"/>
              <a:t>A normal distribution can have any mean and any positive standard deviation.</a:t>
            </a:r>
          </a:p>
          <a:p>
            <a:pPr eaLnBrk="1" hangingPunct="1"/>
            <a:r>
              <a:rPr lang="en-US" smtClean="0"/>
              <a:t>The mean gives the location of the line of symmetry.</a:t>
            </a:r>
          </a:p>
          <a:p>
            <a:pPr eaLnBrk="1" hangingPunct="1"/>
            <a:r>
              <a:rPr lang="en-US" smtClean="0"/>
              <a:t>The standard deviation describes the spread of the data.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69950" y="3741738"/>
            <a:ext cx="7512050" cy="2506662"/>
            <a:chOff x="869950" y="3741738"/>
            <a:chExt cx="7512050" cy="2506662"/>
          </a:xfrm>
        </p:grpSpPr>
        <p:pic>
          <p:nvPicPr>
            <p:cNvPr id="55303" name="Picture 6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9950" y="3741738"/>
              <a:ext cx="7512050" cy="1862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9" name="TextBox 68"/>
            <p:cNvSpPr txBox="1"/>
            <p:nvPr/>
          </p:nvSpPr>
          <p:spPr>
            <a:xfrm>
              <a:off x="1447800" y="5418138"/>
              <a:ext cx="1828800" cy="8302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l-GR" sz="2400" dirty="0">
                  <a:solidFill>
                    <a:schemeClr val="accent2"/>
                  </a:solidFill>
                  <a:latin typeface="+mn-lt"/>
                  <a:cs typeface="+mn-cs"/>
                </a:rPr>
                <a:t>μ</a:t>
              </a:r>
              <a:r>
                <a:rPr lang="en-US" sz="2400" dirty="0">
                  <a:solidFill>
                    <a:schemeClr val="accent2"/>
                  </a:solidFill>
                  <a:latin typeface="+mn-lt"/>
                  <a:cs typeface="+mn-cs"/>
                </a:rPr>
                <a:t> = 3.5</a:t>
              </a:r>
            </a:p>
            <a:p>
              <a:pPr>
                <a:defRPr/>
              </a:pPr>
              <a:r>
                <a:rPr lang="el-GR" sz="2400" dirty="0">
                  <a:solidFill>
                    <a:schemeClr val="accent2"/>
                  </a:solidFill>
                  <a:latin typeface="Times New Roman"/>
                  <a:cs typeface="Times New Roman"/>
                </a:rPr>
                <a:t>σ</a:t>
              </a:r>
              <a:r>
                <a:rPr lang="en-US" sz="2400" dirty="0">
                  <a:solidFill>
                    <a:schemeClr val="accent2"/>
                  </a:solidFill>
                  <a:latin typeface="Times New Roman"/>
                  <a:cs typeface="Times New Roman"/>
                </a:rPr>
                <a:t> = 1.5</a:t>
              </a:r>
              <a:endParaRPr lang="en-US" sz="2400" dirty="0">
                <a:solidFill>
                  <a:schemeClr val="accent2"/>
                </a:solidFill>
                <a:latin typeface="+mn-lt"/>
                <a:cs typeface="+mn-cs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962400" y="5418138"/>
              <a:ext cx="1828800" cy="8302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l-GR" sz="2400" dirty="0">
                  <a:solidFill>
                    <a:schemeClr val="accent2"/>
                  </a:solidFill>
                  <a:latin typeface="+mn-lt"/>
                  <a:cs typeface="+mn-cs"/>
                </a:rPr>
                <a:t>μ</a:t>
              </a:r>
              <a:r>
                <a:rPr lang="en-US" sz="2400" dirty="0">
                  <a:solidFill>
                    <a:schemeClr val="accent2"/>
                  </a:solidFill>
                  <a:latin typeface="+mn-lt"/>
                  <a:cs typeface="+mn-cs"/>
                </a:rPr>
                <a:t> = 3.5</a:t>
              </a:r>
            </a:p>
            <a:p>
              <a:pPr>
                <a:defRPr/>
              </a:pPr>
              <a:r>
                <a:rPr lang="el-GR" sz="2400" dirty="0">
                  <a:solidFill>
                    <a:schemeClr val="accent2"/>
                  </a:solidFill>
                  <a:latin typeface="Times New Roman"/>
                  <a:cs typeface="Times New Roman"/>
                </a:rPr>
                <a:t>σ</a:t>
              </a:r>
              <a:r>
                <a:rPr lang="en-US" sz="2400" dirty="0">
                  <a:solidFill>
                    <a:schemeClr val="accent2"/>
                  </a:solidFill>
                  <a:latin typeface="Times New Roman"/>
                  <a:cs typeface="Times New Roman"/>
                </a:rPr>
                <a:t> = 0.7</a:t>
              </a:r>
              <a:endParaRPr lang="en-US" sz="2400" dirty="0">
                <a:solidFill>
                  <a:schemeClr val="accent2"/>
                </a:solidFill>
                <a:latin typeface="+mn-lt"/>
                <a:cs typeface="+mn-cs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172200" y="5418138"/>
              <a:ext cx="1828800" cy="8302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l-GR" sz="2400" dirty="0">
                  <a:solidFill>
                    <a:schemeClr val="accent2"/>
                  </a:solidFill>
                  <a:latin typeface="+mn-lt"/>
                  <a:cs typeface="+mn-cs"/>
                </a:rPr>
                <a:t>μ</a:t>
              </a:r>
              <a:r>
                <a:rPr lang="en-US" sz="2400" dirty="0">
                  <a:solidFill>
                    <a:schemeClr val="accent2"/>
                  </a:solidFill>
                  <a:latin typeface="+mn-lt"/>
                  <a:cs typeface="+mn-cs"/>
                </a:rPr>
                <a:t> = 1.5</a:t>
              </a:r>
            </a:p>
            <a:p>
              <a:pPr>
                <a:defRPr/>
              </a:pPr>
              <a:r>
                <a:rPr lang="el-GR" sz="2400" dirty="0">
                  <a:solidFill>
                    <a:schemeClr val="accent2"/>
                  </a:solidFill>
                  <a:latin typeface="Times New Roman"/>
                  <a:cs typeface="Times New Roman"/>
                </a:rPr>
                <a:t>σ</a:t>
              </a:r>
              <a:r>
                <a:rPr lang="en-US" sz="2400" dirty="0">
                  <a:solidFill>
                    <a:schemeClr val="accent2"/>
                  </a:solidFill>
                  <a:latin typeface="Times New Roman"/>
                  <a:cs typeface="Times New Roman"/>
                </a:rPr>
                <a:t> = 0.7</a:t>
              </a:r>
              <a:endParaRPr lang="en-US" sz="2400" dirty="0">
                <a:solidFill>
                  <a:schemeClr val="accent2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69405D-E35E-4072-8F33-C32B04F55AC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209800"/>
            <a:ext cx="45688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accent3"/>
                </a:solidFill>
              </a:rPr>
              <a:t>Example: Understanding Mean and Standard Deviation</a:t>
            </a:r>
          </a:p>
        </p:txBody>
      </p:sp>
      <p:sp>
        <p:nvSpPr>
          <p:cNvPr id="56324" name="Content Placeholder 3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US" smtClean="0"/>
              <a:t>Which curve has the greater mean?</a:t>
            </a:r>
          </a:p>
        </p:txBody>
      </p:sp>
      <p:sp>
        <p:nvSpPr>
          <p:cNvPr id="676868" name="Rectangle 4"/>
          <p:cNvSpPr>
            <a:spLocks noChangeArrowheads="1"/>
          </p:cNvSpPr>
          <p:nvPr/>
        </p:nvSpPr>
        <p:spPr bwMode="auto">
          <a:xfrm>
            <a:off x="457200" y="4356100"/>
            <a:ext cx="8077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3"/>
                </a:solidFill>
                <a:latin typeface="Times New Roman" pitchFamily="18" charset="0"/>
                <a:cs typeface="+mn-cs"/>
              </a:rPr>
              <a:t>Solution:</a:t>
            </a:r>
          </a:p>
          <a:p>
            <a:pPr>
              <a:defRPr/>
            </a:pP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+mn-cs"/>
              </a:rPr>
              <a:t>Curve 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+mn-cs"/>
              </a:rPr>
              <a:t>A 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+mn-cs"/>
              </a:rPr>
              <a:t>has the greater mean  </a:t>
            </a:r>
            <a:r>
              <a:rPr lang="en-US" sz="2800" dirty="0">
                <a:latin typeface="Times New Roman" pitchFamily="18" charset="0"/>
                <a:cs typeface="+mn-cs"/>
              </a:rPr>
              <a:t>(The line of symmetry of curve </a:t>
            </a:r>
            <a:r>
              <a:rPr lang="en-US" sz="2800" i="1" dirty="0">
                <a:latin typeface="Times New Roman" pitchFamily="18" charset="0"/>
                <a:cs typeface="+mn-cs"/>
              </a:rPr>
              <a:t>A</a:t>
            </a:r>
            <a:r>
              <a:rPr lang="en-US" sz="2800" dirty="0">
                <a:latin typeface="Times New Roman" pitchFamily="18" charset="0"/>
                <a:cs typeface="+mn-cs"/>
              </a:rPr>
              <a:t> occurs at </a:t>
            </a:r>
            <a:r>
              <a:rPr lang="en-US" sz="2800" i="1" dirty="0">
                <a:latin typeface="Times New Roman" pitchFamily="18" charset="0"/>
                <a:cs typeface="+mn-cs"/>
              </a:rPr>
              <a:t>x</a:t>
            </a:r>
            <a:r>
              <a:rPr lang="en-US" sz="2800" dirty="0">
                <a:latin typeface="Times New Roman" pitchFamily="18" charset="0"/>
                <a:cs typeface="+mn-cs"/>
              </a:rPr>
              <a:t> = 15.  The line of symmetry of curve </a:t>
            </a:r>
            <a:r>
              <a:rPr lang="en-US" sz="2800" i="1" dirty="0">
                <a:latin typeface="Times New Roman" pitchFamily="18" charset="0"/>
                <a:cs typeface="+mn-cs"/>
              </a:rPr>
              <a:t>B</a:t>
            </a:r>
            <a:r>
              <a:rPr lang="en-US" sz="2800" dirty="0">
                <a:latin typeface="Times New Roman" pitchFamily="18" charset="0"/>
                <a:cs typeface="+mn-cs"/>
              </a:rPr>
              <a:t> occurs at </a:t>
            </a:r>
            <a:r>
              <a:rPr lang="en-US" sz="2800" i="1" dirty="0">
                <a:latin typeface="Times New Roman" pitchFamily="18" charset="0"/>
                <a:cs typeface="+mn-cs"/>
              </a:rPr>
              <a:t>x</a:t>
            </a:r>
            <a:r>
              <a:rPr lang="en-US" sz="2800" dirty="0">
                <a:latin typeface="Times New Roman" pitchFamily="18" charset="0"/>
                <a:cs typeface="+mn-cs"/>
              </a:rPr>
              <a:t> = 12.)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89E108-B53A-4AB8-A39C-673DB7A6B60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68" grpId="0"/>
    </p:bldLst>
  </p:timing>
</p:sld>
</file>

<file path=ppt/theme/theme1.xml><?xml version="1.0" encoding="utf-8"?>
<a:theme xmlns:a="http://schemas.openxmlformats.org/drawingml/2006/main" name="lf4template">
  <a:themeElements>
    <a:clrScheme name="Custom 1">
      <a:dk1>
        <a:sysClr val="windowText" lastClr="000000"/>
      </a:dk1>
      <a:lt1>
        <a:srgbClr val="FFFFFF"/>
      </a:lt1>
      <a:dk2>
        <a:srgbClr val="004988"/>
      </a:dk2>
      <a:lt2>
        <a:srgbClr val="EEECE1"/>
      </a:lt2>
      <a:accent1>
        <a:srgbClr val="D17230"/>
      </a:accent1>
      <a:accent2>
        <a:srgbClr val="AE0337"/>
      </a:accent2>
      <a:accent3>
        <a:srgbClr val="83BB35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err="1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ppt1446.tmp</Template>
  <TotalTime>1948</TotalTime>
  <Words>2619</Words>
  <Application>Microsoft Office PowerPoint</Application>
  <PresentationFormat>On-screen Show (4:3)</PresentationFormat>
  <Paragraphs>470</Paragraphs>
  <Slides>51</Slides>
  <Notes>41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lf4template</vt:lpstr>
      <vt:lpstr>Equation</vt:lpstr>
      <vt:lpstr>MathType 6.0 Equation</vt:lpstr>
      <vt:lpstr>PowerPoint Presentation</vt:lpstr>
      <vt:lpstr>Section 1</vt:lpstr>
      <vt:lpstr>Section 1 Objectives</vt:lpstr>
      <vt:lpstr>Properties of a Normal Distribution</vt:lpstr>
      <vt:lpstr>Properties of Normal Distributions</vt:lpstr>
      <vt:lpstr>Properties of Normal Distributions</vt:lpstr>
      <vt:lpstr>Properties of Normal Distributions</vt:lpstr>
      <vt:lpstr>Means and Standard Deviations</vt:lpstr>
      <vt:lpstr>Example: Understanding Mean and Standard Deviation</vt:lpstr>
      <vt:lpstr>Example: Understanding Mean and Standard Deviation</vt:lpstr>
      <vt:lpstr>Example: Interpreting Graphs</vt:lpstr>
      <vt:lpstr>The Standard Normal Distribution</vt:lpstr>
      <vt:lpstr>The Standard Normal Distribution</vt:lpstr>
      <vt:lpstr>Properties of the Standard Normal Distribution</vt:lpstr>
      <vt:lpstr>Properties of the Standard Normal Distribution</vt:lpstr>
      <vt:lpstr>Example: Using The Standard Normal Table</vt:lpstr>
      <vt:lpstr>Example: Using The Standard Normal Table</vt:lpstr>
      <vt:lpstr>Finding Areas Under the Standard Normal Curve</vt:lpstr>
      <vt:lpstr>Finding Areas Under the Standard Normal Curve</vt:lpstr>
      <vt:lpstr>Finding Areas Under the Standard Normal Curve</vt:lpstr>
      <vt:lpstr>Example: Finding Area Under the Standard Normal Curve</vt:lpstr>
      <vt:lpstr>Example: Finding Area Under the Standard Normal Curve</vt:lpstr>
      <vt:lpstr>Example: Finding Area Under the Standard Normal Curve</vt:lpstr>
      <vt:lpstr>Section 1 Summary</vt:lpstr>
      <vt:lpstr>Section 2</vt:lpstr>
      <vt:lpstr>Section 2 Objectives</vt:lpstr>
      <vt:lpstr>Probability and Normal Distributions</vt:lpstr>
      <vt:lpstr>Probability and Normal Distributions</vt:lpstr>
      <vt:lpstr>Example:  Finding Probabilities for Normal Distributions</vt:lpstr>
      <vt:lpstr>Solution:  Finding Probabilities for Normal Distributions</vt:lpstr>
      <vt:lpstr>Example:  Finding Probabilities for Normal Distributions</vt:lpstr>
      <vt:lpstr>Solution:  Finding Probabilities for Normal Distributions</vt:lpstr>
      <vt:lpstr>Example:  Finding Probabilities for Normal Distributions</vt:lpstr>
      <vt:lpstr>Solution:  Finding Probabilities for Normal Distributions</vt:lpstr>
      <vt:lpstr>Example:  Finding Probabilities for Normal Distributions</vt:lpstr>
      <vt:lpstr>Example:  Using Technology to find Normal Probabilities</vt:lpstr>
      <vt:lpstr>Section 2 Summary</vt:lpstr>
      <vt:lpstr>Section 3</vt:lpstr>
      <vt:lpstr>Section 3 Objectives</vt:lpstr>
      <vt:lpstr>Finding values Given a Probability</vt:lpstr>
      <vt:lpstr>Example: Finding a z-Score Given an Area</vt:lpstr>
      <vt:lpstr>Solution: Finding a z-Score Given an Area</vt:lpstr>
      <vt:lpstr>Example: Finding a z-Score Given an Area</vt:lpstr>
      <vt:lpstr>Solution: Finding a z-Score Given an Area</vt:lpstr>
      <vt:lpstr>Example: Finding a z-Score Given a Percentile</vt:lpstr>
      <vt:lpstr>Transforming a z-Score to an x-Score</vt:lpstr>
      <vt:lpstr>Example: Finding an x-Value</vt:lpstr>
      <vt:lpstr>Example: Finding a Specific Data Value</vt:lpstr>
      <vt:lpstr>Solution: Finding a Specific Data Value</vt:lpstr>
      <vt:lpstr>Solution: Finding a Specific Data Value</vt:lpstr>
      <vt:lpstr>Section 3 Summary</vt:lpstr>
    </vt:vector>
  </TitlesOfParts>
  <Company>FCCJ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Lyn Noble</dc:creator>
  <dc:description>Send comments to:
Lyn Noble
11901 Beach Blvd
Jacksonville FL 32246
lnoble@fccj.edu</dc:description>
  <cp:lastModifiedBy>Jane Atkinson</cp:lastModifiedBy>
  <cp:revision>223</cp:revision>
  <dcterms:created xsi:type="dcterms:W3CDTF">2007-08-01T18:42:27Z</dcterms:created>
  <dcterms:modified xsi:type="dcterms:W3CDTF">2014-03-18T01:07:55Z</dcterms:modified>
</cp:coreProperties>
</file>