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2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4" Type="http://schemas.openxmlformats.org/officeDocument/2006/relationships/image" Target="../media/image5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5" Type="http://schemas.openxmlformats.org/officeDocument/2006/relationships/image" Target="../media/image55.wmf"/><Relationship Id="rId4" Type="http://schemas.openxmlformats.org/officeDocument/2006/relationships/image" Target="../media/image5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5" Type="http://schemas.openxmlformats.org/officeDocument/2006/relationships/image" Target="../media/image60.wmf"/><Relationship Id="rId4" Type="http://schemas.openxmlformats.org/officeDocument/2006/relationships/image" Target="../media/image5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10" Type="http://schemas.openxmlformats.org/officeDocument/2006/relationships/image" Target="../media/image22.wmf"/><Relationship Id="rId4" Type="http://schemas.openxmlformats.org/officeDocument/2006/relationships/image" Target="../media/image16.wmf"/><Relationship Id="rId9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Relationship Id="rId9" Type="http://schemas.openxmlformats.org/officeDocument/2006/relationships/image" Target="../media/image3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408A0A-0E6D-4D47-A02A-23DDAC84794A}" type="datetimeFigureOut">
              <a:rPr lang="en-NZ" smtClean="0"/>
              <a:pPr/>
              <a:t>21/06/2013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C53508-C7C9-4A7D-98B3-C1ED2ECB2A02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01496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NZ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9C3DB62-9822-4D9A-B9B2-BB06A83C0479}" type="slidenum">
              <a:rPr lang="en-NZ" smtClean="0"/>
              <a:pPr/>
              <a:t>19</a:t>
            </a:fld>
            <a:endParaRPr lang="en-N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NZ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5369F64-EA98-4F41-BB97-0917E761BA40}" type="slidenum">
              <a:rPr lang="en-NZ" smtClean="0"/>
              <a:pPr/>
              <a:t>31</a:t>
            </a:fld>
            <a:endParaRPr lang="en-N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6CDC2-6747-454B-A641-17D607946DCE}" type="datetimeFigureOut">
              <a:rPr lang="en-NZ" smtClean="0"/>
              <a:pPr/>
              <a:t>21/06/2013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989C4-F0F3-48DE-99C1-C4E2EFD7A63E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6CDC2-6747-454B-A641-17D607946DCE}" type="datetimeFigureOut">
              <a:rPr lang="en-NZ" smtClean="0"/>
              <a:pPr/>
              <a:t>21/06/2013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989C4-F0F3-48DE-99C1-C4E2EFD7A63E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6CDC2-6747-454B-A641-17D607946DCE}" type="datetimeFigureOut">
              <a:rPr lang="en-NZ" smtClean="0"/>
              <a:pPr/>
              <a:t>21/06/2013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989C4-F0F3-48DE-99C1-C4E2EFD7A63E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6CDC2-6747-454B-A641-17D607946DCE}" type="datetimeFigureOut">
              <a:rPr lang="en-NZ" smtClean="0"/>
              <a:pPr/>
              <a:t>21/06/2013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989C4-F0F3-48DE-99C1-C4E2EFD7A63E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6CDC2-6747-454B-A641-17D607946DCE}" type="datetimeFigureOut">
              <a:rPr lang="en-NZ" smtClean="0"/>
              <a:pPr/>
              <a:t>21/06/2013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989C4-F0F3-48DE-99C1-C4E2EFD7A63E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6CDC2-6747-454B-A641-17D607946DCE}" type="datetimeFigureOut">
              <a:rPr lang="en-NZ" smtClean="0"/>
              <a:pPr/>
              <a:t>21/06/2013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989C4-F0F3-48DE-99C1-C4E2EFD7A63E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6CDC2-6747-454B-A641-17D607946DCE}" type="datetimeFigureOut">
              <a:rPr lang="en-NZ" smtClean="0"/>
              <a:pPr/>
              <a:t>21/06/2013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989C4-F0F3-48DE-99C1-C4E2EFD7A63E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6CDC2-6747-454B-A641-17D607946DCE}" type="datetimeFigureOut">
              <a:rPr lang="en-NZ" smtClean="0"/>
              <a:pPr/>
              <a:t>21/06/2013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989C4-F0F3-48DE-99C1-C4E2EFD7A63E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6CDC2-6747-454B-A641-17D607946DCE}" type="datetimeFigureOut">
              <a:rPr lang="en-NZ" smtClean="0"/>
              <a:pPr/>
              <a:t>21/06/2013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989C4-F0F3-48DE-99C1-C4E2EFD7A63E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6CDC2-6747-454B-A641-17D607946DCE}" type="datetimeFigureOut">
              <a:rPr lang="en-NZ" smtClean="0"/>
              <a:pPr/>
              <a:t>21/06/2013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989C4-F0F3-48DE-99C1-C4E2EFD7A63E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6CDC2-6747-454B-A641-17D607946DCE}" type="datetimeFigureOut">
              <a:rPr lang="en-NZ" smtClean="0"/>
              <a:pPr/>
              <a:t>21/06/2013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989C4-F0F3-48DE-99C1-C4E2EFD7A63E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6CDC2-6747-454B-A641-17D607946DCE}" type="datetimeFigureOut">
              <a:rPr lang="en-NZ" smtClean="0"/>
              <a:pPr/>
              <a:t>21/06/2013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989C4-F0F3-48DE-99C1-C4E2EFD7A63E}" type="slidenum">
              <a:rPr lang="en-NZ" smtClean="0"/>
              <a:pPr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7.bin"/><Relationship Id="rId18" Type="http://schemas.openxmlformats.org/officeDocument/2006/relationships/image" Target="../media/image9.wmf"/><Relationship Id="rId3" Type="http://schemas.openxmlformats.org/officeDocument/2006/relationships/oleObject" Target="../embeddings/oleObject2.bin"/><Relationship Id="rId21" Type="http://schemas.openxmlformats.org/officeDocument/2006/relationships/oleObject" Target="../embeddings/oleObject11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.wmf"/><Relationship Id="rId20" Type="http://schemas.openxmlformats.org/officeDocument/2006/relationships/image" Target="../media/image10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6.bin"/><Relationship Id="rId24" Type="http://schemas.openxmlformats.org/officeDocument/2006/relationships/image" Target="../media/image12.wmf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8.bin"/><Relationship Id="rId23" Type="http://schemas.openxmlformats.org/officeDocument/2006/relationships/oleObject" Target="../embeddings/oleObject12.bin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10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7.wmf"/><Relationship Id="rId22" Type="http://schemas.openxmlformats.org/officeDocument/2006/relationships/image" Target="../media/image11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8.bin"/><Relationship Id="rId18" Type="http://schemas.openxmlformats.org/officeDocument/2006/relationships/image" Target="../media/image20.wmf"/><Relationship Id="rId3" Type="http://schemas.openxmlformats.org/officeDocument/2006/relationships/oleObject" Target="../embeddings/oleObject13.bin"/><Relationship Id="rId21" Type="http://schemas.openxmlformats.org/officeDocument/2006/relationships/oleObject" Target="../embeddings/oleObject22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7.wmf"/><Relationship Id="rId1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9.wmf"/><Relationship Id="rId20" Type="http://schemas.openxmlformats.org/officeDocument/2006/relationships/image" Target="../media/image21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19.bin"/><Relationship Id="rId10" Type="http://schemas.openxmlformats.org/officeDocument/2006/relationships/image" Target="../media/image16.wmf"/><Relationship Id="rId19" Type="http://schemas.openxmlformats.org/officeDocument/2006/relationships/oleObject" Target="../embeddings/oleObject21.bin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18.wmf"/><Relationship Id="rId22" Type="http://schemas.openxmlformats.org/officeDocument/2006/relationships/image" Target="../media/image22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oleObject" Target="../embeddings/oleObject28.bin"/><Relationship Id="rId18" Type="http://schemas.openxmlformats.org/officeDocument/2006/relationships/image" Target="../media/image30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27.wmf"/><Relationship Id="rId17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9.wmf"/><Relationship Id="rId20" Type="http://schemas.openxmlformats.org/officeDocument/2006/relationships/image" Target="../media/image31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5" Type="http://schemas.openxmlformats.org/officeDocument/2006/relationships/oleObject" Target="../embeddings/oleObject29.bin"/><Relationship Id="rId10" Type="http://schemas.openxmlformats.org/officeDocument/2006/relationships/image" Target="../media/image26.wmf"/><Relationship Id="rId19" Type="http://schemas.openxmlformats.org/officeDocument/2006/relationships/oleObject" Target="../embeddings/oleObject31.bin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28.wmf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3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3.wmf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3.bin"/><Relationship Id="rId10" Type="http://schemas.openxmlformats.org/officeDocument/2006/relationships/image" Target="../media/image35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35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37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12" Type="http://schemas.openxmlformats.org/officeDocument/2006/relationships/image" Target="../media/image4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0.wmf"/><Relationship Id="rId11" Type="http://schemas.openxmlformats.org/officeDocument/2006/relationships/oleObject" Target="../embeddings/oleObject43.bin"/><Relationship Id="rId5" Type="http://schemas.openxmlformats.org/officeDocument/2006/relationships/oleObject" Target="../embeddings/oleObject40.bin"/><Relationship Id="rId10" Type="http://schemas.openxmlformats.org/officeDocument/2006/relationships/image" Target="../media/image42.wmf"/><Relationship Id="rId4" Type="http://schemas.openxmlformats.org/officeDocument/2006/relationships/image" Target="../media/image39.wmf"/><Relationship Id="rId9" Type="http://schemas.openxmlformats.org/officeDocument/2006/relationships/oleObject" Target="../embeddings/oleObject42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45.bin"/><Relationship Id="rId4" Type="http://schemas.openxmlformats.org/officeDocument/2006/relationships/image" Target="../media/image44.wmf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46.wmf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48.bin"/><Relationship Id="rId10" Type="http://schemas.openxmlformats.org/officeDocument/2006/relationships/image" Target="../media/image50.wmf"/><Relationship Id="rId4" Type="http://schemas.openxmlformats.org/officeDocument/2006/relationships/image" Target="../media/image47.wmf"/><Relationship Id="rId9" Type="http://schemas.openxmlformats.org/officeDocument/2006/relationships/oleObject" Target="../embeddings/oleObject50.bin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3.bin"/><Relationship Id="rId12" Type="http://schemas.openxmlformats.org/officeDocument/2006/relationships/image" Target="../media/image5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2.wmf"/><Relationship Id="rId11" Type="http://schemas.openxmlformats.org/officeDocument/2006/relationships/oleObject" Target="../embeddings/oleObject55.bin"/><Relationship Id="rId5" Type="http://schemas.openxmlformats.org/officeDocument/2006/relationships/oleObject" Target="../embeddings/oleObject52.bin"/><Relationship Id="rId10" Type="http://schemas.openxmlformats.org/officeDocument/2006/relationships/image" Target="../media/image54.wmf"/><Relationship Id="rId4" Type="http://schemas.openxmlformats.org/officeDocument/2006/relationships/image" Target="../media/image51.wmf"/><Relationship Id="rId9" Type="http://schemas.openxmlformats.org/officeDocument/2006/relationships/oleObject" Target="../embeddings/oleObject54.bin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oleObject" Target="../embeddings/oleObject56.bin"/><Relationship Id="rId7" Type="http://schemas.openxmlformats.org/officeDocument/2006/relationships/oleObject" Target="../embeddings/oleObject58.bin"/><Relationship Id="rId12" Type="http://schemas.openxmlformats.org/officeDocument/2006/relationships/image" Target="../media/image6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7.wmf"/><Relationship Id="rId11" Type="http://schemas.openxmlformats.org/officeDocument/2006/relationships/oleObject" Target="../embeddings/oleObject60.bin"/><Relationship Id="rId5" Type="http://schemas.openxmlformats.org/officeDocument/2006/relationships/oleObject" Target="../embeddings/oleObject57.bin"/><Relationship Id="rId10" Type="http://schemas.openxmlformats.org/officeDocument/2006/relationships/image" Target="../media/image59.wmf"/><Relationship Id="rId4" Type="http://schemas.openxmlformats.org/officeDocument/2006/relationships/image" Target="../media/image56.wmf"/><Relationship Id="rId9" Type="http://schemas.openxmlformats.org/officeDocument/2006/relationships/oleObject" Target="../embeddings/oleObject59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NZ" sz="6000" smtClean="0"/>
              <a:t>Algebra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 txBox="1">
            <a:spLocks/>
          </p:cNvSpPr>
          <p:nvPr/>
        </p:nvSpPr>
        <p:spPr>
          <a:xfrm>
            <a:off x="152400" y="304800"/>
            <a:ext cx="7924800" cy="4572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Factorising by grouping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Placeholder 2"/>
          <p:cNvSpPr txBox="1">
            <a:spLocks/>
          </p:cNvSpPr>
          <p:nvPr/>
        </p:nvSpPr>
        <p:spPr>
          <a:xfrm>
            <a:off x="152400" y="609600"/>
            <a:ext cx="7924800" cy="4572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- When two groups within an expression have their own common factor 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152400" y="990600"/>
            <a:ext cx="1905000" cy="3810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e.g. Factorise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33400" y="1447800"/>
            <a:ext cx="24860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73050" indent="-27305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en-NZ">
                <a:latin typeface="Arial" pitchFamily="34" charset="0"/>
                <a:cs typeface="Arial" pitchFamily="34" charset="0"/>
              </a:rPr>
              <a:t>2</a:t>
            </a:r>
            <a:r>
              <a:rPr lang="en-NZ" i="1">
                <a:latin typeface="Arial" pitchFamily="34" charset="0"/>
                <a:cs typeface="Arial" pitchFamily="34" charset="0"/>
              </a:rPr>
              <a:t>ac</a:t>
            </a:r>
            <a:r>
              <a:rPr lang="en-NZ">
                <a:latin typeface="Arial" pitchFamily="34" charset="0"/>
                <a:cs typeface="Arial" pitchFamily="34" charset="0"/>
              </a:rPr>
              <a:t> + 2</a:t>
            </a:r>
            <a:r>
              <a:rPr lang="en-NZ" i="1">
                <a:latin typeface="Arial" pitchFamily="34" charset="0"/>
                <a:cs typeface="Arial" pitchFamily="34" charset="0"/>
              </a:rPr>
              <a:t>bc</a:t>
            </a:r>
            <a:r>
              <a:rPr lang="en-NZ">
                <a:latin typeface="Arial" pitchFamily="34" charset="0"/>
                <a:cs typeface="Arial" pitchFamily="34" charset="0"/>
              </a:rPr>
              <a:t> + 3</a:t>
            </a:r>
            <a:r>
              <a:rPr lang="en-NZ" i="1">
                <a:latin typeface="Arial" pitchFamily="34" charset="0"/>
                <a:cs typeface="Arial" pitchFamily="34" charset="0"/>
              </a:rPr>
              <a:t>ad</a:t>
            </a:r>
            <a:r>
              <a:rPr lang="en-NZ">
                <a:latin typeface="Arial" pitchFamily="34" charset="0"/>
                <a:cs typeface="Arial" pitchFamily="34" charset="0"/>
              </a:rPr>
              <a:t> + 3</a:t>
            </a:r>
            <a:r>
              <a:rPr lang="en-NZ" i="1">
                <a:latin typeface="Arial" pitchFamily="34" charset="0"/>
                <a:cs typeface="Arial" pitchFamily="34" charset="0"/>
              </a:rPr>
              <a:t>bd</a:t>
            </a:r>
          </a:p>
        </p:txBody>
      </p:sp>
      <p:sp>
        <p:nvSpPr>
          <p:cNvPr id="6" name="Oval 5"/>
          <p:cNvSpPr/>
          <p:nvPr/>
        </p:nvSpPr>
        <p:spPr>
          <a:xfrm>
            <a:off x="457200" y="1371600"/>
            <a:ext cx="1219200" cy="5334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NZ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urved Down Arrow 6"/>
          <p:cNvSpPr/>
          <p:nvPr/>
        </p:nvSpPr>
        <p:spPr>
          <a:xfrm>
            <a:off x="3276600" y="1219200"/>
            <a:ext cx="3810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urved Down Arrow 7"/>
          <p:cNvSpPr/>
          <p:nvPr/>
        </p:nvSpPr>
        <p:spPr>
          <a:xfrm>
            <a:off x="3276600" y="1219200"/>
            <a:ext cx="7620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971800" y="1447800"/>
            <a:ext cx="1828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2c(         ) 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429000" y="1447800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a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657600" y="14478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+ b 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676400" y="1371600"/>
            <a:ext cx="1295400" cy="5334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NZ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urved Down Arrow 12"/>
          <p:cNvSpPr/>
          <p:nvPr/>
        </p:nvSpPr>
        <p:spPr>
          <a:xfrm>
            <a:off x="4495800" y="1219200"/>
            <a:ext cx="3810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Curved Down Arrow 13"/>
          <p:cNvSpPr/>
          <p:nvPr/>
        </p:nvSpPr>
        <p:spPr>
          <a:xfrm>
            <a:off x="4495800" y="1219200"/>
            <a:ext cx="7620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191000" y="1447800"/>
            <a:ext cx="1828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+ 3</a:t>
            </a: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         ) 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648200" y="1447800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a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876800" y="14478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+ b 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971800" y="1752600"/>
            <a:ext cx="1981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(2c + 3</a:t>
            </a: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)(</a:t>
            </a: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+ </a:t>
            </a: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 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6019800" y="1371600"/>
            <a:ext cx="2895600" cy="8302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16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As both 2</a:t>
            </a:r>
            <a:r>
              <a:rPr lang="en-NZ" sz="16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NZ" sz="16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and 3</a:t>
            </a:r>
            <a:r>
              <a:rPr lang="en-NZ" sz="16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 </a:t>
            </a:r>
            <a:r>
              <a:rPr lang="en-NZ" sz="16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are being multiplied by (</a:t>
            </a:r>
            <a:r>
              <a:rPr lang="en-NZ" sz="16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NZ" sz="16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+ </a:t>
            </a:r>
            <a:r>
              <a:rPr lang="en-NZ" sz="16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NZ" sz="16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 we place them in separate brackets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 animBg="1"/>
      <p:bldP spid="13" grpId="0" animBg="1"/>
      <p:bldP spid="14" grpId="0" animBg="1"/>
      <p:bldP spid="15" grpId="0"/>
      <p:bldP spid="16" grpId="0"/>
      <p:bldP spid="17" grpId="0"/>
      <p:bldP spid="18" grpId="0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28600" y="381000"/>
            <a:ext cx="8686800" cy="685800"/>
          </a:xfrm>
          <a:prstGeom prst="rect">
            <a:avLst/>
          </a:prstGeom>
        </p:spPr>
        <p:txBody>
          <a:bodyPr anchor="b"/>
          <a:lstStyle/>
          <a:p>
            <a:pPr algn="ctr" fontAlgn="auto">
              <a:spcAft>
                <a:spcPts val="0"/>
              </a:spcAft>
              <a:defRPr/>
            </a:pPr>
            <a:r>
              <a:rPr lang="en-NZ"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FACTORISING QUADRATICS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04800" y="1219200"/>
            <a:ext cx="6324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The general equation for a quadratic is </a:t>
            </a:r>
            <a:r>
              <a:rPr lang="en-NZ" b="1" i="1">
                <a:latin typeface="Arial" pitchFamily="34" charset="0"/>
                <a:cs typeface="Arial" pitchFamily="34" charset="0"/>
              </a:rPr>
              <a:t>ax</a:t>
            </a:r>
            <a:r>
              <a:rPr lang="en-NZ" b="1" i="1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NZ" b="1" i="1">
                <a:latin typeface="Arial" pitchFamily="34" charset="0"/>
                <a:cs typeface="Arial" pitchFamily="34" charset="0"/>
              </a:rPr>
              <a:t> + bx + c</a:t>
            </a:r>
            <a:endParaRPr lang="en-N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04800" y="1524000"/>
            <a:ext cx="327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When </a:t>
            </a:r>
            <a:r>
              <a:rPr lang="en-NZ" b="1">
                <a:latin typeface="Arial" pitchFamily="34" charset="0"/>
                <a:cs typeface="Arial" pitchFamily="34" charset="0"/>
              </a:rPr>
              <a:t>a</a:t>
            </a:r>
            <a:r>
              <a:rPr lang="en-NZ">
                <a:latin typeface="Arial" pitchFamily="34" charset="0"/>
                <a:cs typeface="Arial" pitchFamily="34" charset="0"/>
              </a:rPr>
              <a:t> </a:t>
            </a:r>
            <a:r>
              <a:rPr lang="en-NZ" b="1">
                <a:latin typeface="Arial" pitchFamily="34" charset="0"/>
                <a:cs typeface="Arial" pitchFamily="34" charset="0"/>
              </a:rPr>
              <a:t>= 1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04800" y="1828800"/>
            <a:ext cx="815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- You need to find two numbers that multiply to give </a:t>
            </a:r>
            <a:r>
              <a:rPr lang="en-NZ" b="1" i="1">
                <a:latin typeface="Arial" pitchFamily="34" charset="0"/>
                <a:cs typeface="Arial" pitchFamily="34" charset="0"/>
              </a:rPr>
              <a:t>c</a:t>
            </a:r>
            <a:r>
              <a:rPr lang="en-NZ">
                <a:latin typeface="Arial" pitchFamily="34" charset="0"/>
                <a:cs typeface="Arial" pitchFamily="34" charset="0"/>
              </a:rPr>
              <a:t> and add to give </a:t>
            </a:r>
            <a:r>
              <a:rPr lang="en-NZ" b="1" i="1">
                <a:latin typeface="Arial" pitchFamily="34" charset="0"/>
                <a:cs typeface="Arial" pitchFamily="34" charset="0"/>
              </a:rPr>
              <a:t>b</a:t>
            </a:r>
            <a:endParaRPr lang="en-NZ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04800" y="2209800"/>
            <a:ext cx="3200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e.g.   Factorise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04800" y="2590800"/>
            <a:ext cx="213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a)   x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2 </a:t>
            </a:r>
            <a:r>
              <a:rPr lang="en-NZ">
                <a:latin typeface="Arial" pitchFamily="34" charset="0"/>
                <a:cs typeface="Arial" pitchFamily="34" charset="0"/>
              </a:rPr>
              <a:t>+ 11x + 24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209800" y="3124200"/>
            <a:ext cx="1676400" cy="10779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16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List pairs of numbers that multiply to give 24 (</a:t>
            </a:r>
            <a:r>
              <a:rPr lang="en-NZ" sz="1600" b="1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NZ" sz="16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 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914400" y="2971800"/>
            <a:ext cx="838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1, 24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914400" y="3276600"/>
            <a:ext cx="838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2, 12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914400" y="3581400"/>
            <a:ext cx="838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3, 8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914400" y="3886200"/>
            <a:ext cx="838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4, 6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114800" y="3124200"/>
            <a:ext cx="1676400" cy="8302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16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Check which pair adds to give 11 (</a:t>
            </a:r>
            <a:r>
              <a:rPr lang="en-NZ" sz="1600" b="1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NZ" sz="16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15" name="Oval 14"/>
          <p:cNvSpPr/>
          <p:nvPr/>
        </p:nvSpPr>
        <p:spPr>
          <a:xfrm>
            <a:off x="762000" y="3581400"/>
            <a:ext cx="914400" cy="4572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N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019800" y="3124200"/>
            <a:ext cx="1676400" cy="8302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16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Place numbers into brackets with x</a:t>
            </a: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2133600" y="2590800"/>
            <a:ext cx="2362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= (x + 3)(x + 8)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04800" y="4495800"/>
            <a:ext cx="213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b)   x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2 </a:t>
            </a:r>
            <a:r>
              <a:rPr lang="en-NZ">
                <a:latin typeface="Arial" pitchFamily="34" charset="0"/>
                <a:cs typeface="Arial" pitchFamily="34" charset="0"/>
              </a:rPr>
              <a:t>+ 7x + 6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914400" y="5181600"/>
            <a:ext cx="838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2, 3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914400" y="4876800"/>
            <a:ext cx="838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1, 6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209800" y="5029200"/>
            <a:ext cx="1676400" cy="10779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16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List pairs of numbers that multiply to give 6 (</a:t>
            </a:r>
            <a:r>
              <a:rPr lang="en-NZ" sz="1600" b="1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NZ" sz="16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 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114800" y="5029200"/>
            <a:ext cx="1676400" cy="8302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16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Check which pair adds to give 7 (</a:t>
            </a:r>
            <a:r>
              <a:rPr lang="en-NZ" sz="1600" b="1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NZ" sz="16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6019800" y="5029200"/>
            <a:ext cx="1676400" cy="8302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16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Place numbers into brackets with x</a:t>
            </a:r>
          </a:p>
        </p:txBody>
      </p:sp>
      <p:sp>
        <p:nvSpPr>
          <p:cNvPr id="24" name="Oval 23"/>
          <p:cNvSpPr/>
          <p:nvPr/>
        </p:nvSpPr>
        <p:spPr>
          <a:xfrm>
            <a:off x="762000" y="4876800"/>
            <a:ext cx="914400" cy="4572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N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2133600" y="4495800"/>
            <a:ext cx="2362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= (x + 1)(x + 6)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4876800" y="2286000"/>
            <a:ext cx="3962400" cy="646113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To check answer, expand and see if you end up with the original question!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 animBg="1"/>
      <p:bldP spid="10" grpId="0"/>
      <p:bldP spid="11" grpId="0"/>
      <p:bldP spid="12" grpId="0"/>
      <p:bldP spid="13" grpId="0"/>
      <p:bldP spid="14" grpId="0" animBg="1"/>
      <p:bldP spid="15" grpId="0" animBg="1"/>
      <p:bldP spid="16" grpId="0" animBg="1"/>
      <p:bldP spid="17" grpId="0"/>
      <p:bldP spid="18" grpId="0"/>
      <p:bldP spid="19" grpId="0"/>
      <p:bldP spid="20" grpId="0"/>
      <p:bldP spid="21" grpId="0" animBg="1"/>
      <p:bldP spid="22" grpId="0" animBg="1"/>
      <p:bldP spid="23" grpId="0" animBg="1"/>
      <p:bldP spid="24" grpId="0" animBg="1"/>
      <p:bldP spid="25" grpId="0"/>
      <p:bldP spid="26" grpId="0" animBg="1"/>
      <p:bldP spid="26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04800" y="609600"/>
            <a:ext cx="464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- Expressions can also contain negatives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04800" y="914400"/>
            <a:ext cx="3200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e.g.   Factorise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04800" y="1295400"/>
            <a:ext cx="213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a)   x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2 </a:t>
            </a:r>
            <a:r>
              <a:rPr lang="en-NZ">
                <a:latin typeface="Arial" pitchFamily="34" charset="0"/>
                <a:cs typeface="Arial" pitchFamily="34" charset="0"/>
              </a:rPr>
              <a:t>+ x – 12 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14400" y="1600200"/>
            <a:ext cx="838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1, 12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914400" y="1905000"/>
            <a:ext cx="838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2, 6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914400" y="2209800"/>
            <a:ext cx="838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3, 4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981200" y="1676400"/>
            <a:ext cx="2438400" cy="8302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16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As the end number (</a:t>
            </a:r>
            <a:r>
              <a:rPr lang="en-NZ" sz="1600" b="1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NZ" sz="16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NZ" sz="1600" b="1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NZ" sz="16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is     -12, one of the pair must negative. 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981200" y="2590800"/>
            <a:ext cx="2438400" cy="8302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16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Make the biggest number of the pair the same sign as </a:t>
            </a:r>
            <a:r>
              <a:rPr lang="en-NZ" sz="1600" b="1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</a:t>
            </a:r>
            <a:endParaRPr lang="en-NZ" sz="16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62000" y="1600200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762000" y="1905000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62000" y="2209800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28600" y="2590800"/>
            <a:ext cx="1600200" cy="8302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16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Check which pair now adds to give </a:t>
            </a:r>
            <a:r>
              <a:rPr lang="en-NZ" sz="1600" b="1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</a:t>
            </a:r>
            <a:endParaRPr lang="en-NZ" sz="16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685800" y="2209800"/>
            <a:ext cx="914400" cy="4572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N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81200" y="1295400"/>
            <a:ext cx="2362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= (x - 3)(x + 4)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495800" y="1295400"/>
            <a:ext cx="213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b)   x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NZ">
                <a:latin typeface="Arial" pitchFamily="34" charset="0"/>
                <a:cs typeface="Arial" pitchFamily="34" charset="0"/>
              </a:rPr>
              <a:t> – 6x – 16 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105400" y="1600200"/>
            <a:ext cx="838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1,  16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105400" y="1905000"/>
            <a:ext cx="838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2,  8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105400" y="2209800"/>
            <a:ext cx="838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4,  4 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6477000" y="1676400"/>
            <a:ext cx="2438400" cy="8302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16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As the end number (</a:t>
            </a:r>
            <a:r>
              <a:rPr lang="en-NZ" sz="1600" b="1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NZ" sz="16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NZ" sz="1600" b="1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NZ" sz="16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is     -16, one of the pair must negative. 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6477000" y="2590800"/>
            <a:ext cx="2438400" cy="8302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16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Make the biggest number of the pair the same sign as </a:t>
            </a:r>
            <a:r>
              <a:rPr lang="en-NZ" sz="1600" b="1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</a:t>
            </a:r>
            <a:endParaRPr lang="en-NZ" sz="16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724400" y="2590800"/>
            <a:ext cx="1600200" cy="8302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16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Check which pair now adds to give </a:t>
            </a:r>
            <a:r>
              <a:rPr lang="en-NZ" sz="1600" b="1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</a:t>
            </a:r>
            <a:endParaRPr lang="en-NZ" sz="16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4953000" y="1905000"/>
            <a:ext cx="914400" cy="4572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N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5334000" y="1600200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5334000" y="1905000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5334000" y="2209800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6172200" y="1295400"/>
            <a:ext cx="2362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= (x + 2)(x - 8)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304800" y="3505200"/>
            <a:ext cx="213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c)   x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NZ">
                <a:latin typeface="Arial" pitchFamily="34" charset="0"/>
                <a:cs typeface="Arial" pitchFamily="34" charset="0"/>
              </a:rPr>
              <a:t> – 9x + 20 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914400" y="3810000"/>
            <a:ext cx="838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1,  20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914400" y="4114800"/>
            <a:ext cx="838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2,  10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914400" y="4419600"/>
            <a:ext cx="838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4,  5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1905000" y="3886200"/>
            <a:ext cx="2590800" cy="8302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16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As the end number (</a:t>
            </a:r>
            <a:r>
              <a:rPr lang="en-NZ" sz="1600" b="1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NZ" sz="16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 is       +20, but </a:t>
            </a:r>
            <a:r>
              <a:rPr lang="en-NZ" sz="1600" b="1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NZ" sz="16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is – 9, both numbers must be negative 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838200" y="3810000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838200" y="4114800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838200" y="4419600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1143000" y="3810000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1143000" y="4114800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1143000" y="4419600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228600" y="4876800"/>
            <a:ext cx="1600200" cy="8302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16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Check which pair now adds to give </a:t>
            </a:r>
            <a:r>
              <a:rPr lang="en-NZ" sz="1600" b="1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</a:t>
            </a:r>
            <a:endParaRPr lang="en-NZ" sz="16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762000" y="4419600"/>
            <a:ext cx="914400" cy="4572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N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Rectangle 2"/>
          <p:cNvSpPr>
            <a:spLocks noChangeArrowheads="1"/>
          </p:cNvSpPr>
          <p:nvPr/>
        </p:nvSpPr>
        <p:spPr bwMode="auto">
          <a:xfrm>
            <a:off x="2057400" y="3505200"/>
            <a:ext cx="2362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= (x - 4)(x - 5)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500"/>
                            </p:stCondLst>
                            <p:childTnLst>
                              <p:par>
                                <p:cTn id="1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000"/>
                            </p:stCondLst>
                            <p:childTnLst>
                              <p:par>
                                <p:cTn id="1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 animBg="1"/>
      <p:bldP spid="10" grpId="0" animBg="1"/>
      <p:bldP spid="11" grpId="0"/>
      <p:bldP spid="12" grpId="0"/>
      <p:bldP spid="13" grpId="0"/>
      <p:bldP spid="14" grpId="0" animBg="1"/>
      <p:bldP spid="16" grpId="0" animBg="1"/>
      <p:bldP spid="17" grpId="0"/>
      <p:bldP spid="18" grpId="0"/>
      <p:bldP spid="19" grpId="0"/>
      <p:bldP spid="20" grpId="0"/>
      <p:bldP spid="21" grpId="0"/>
      <p:bldP spid="22" grpId="0" animBg="1"/>
      <p:bldP spid="23" grpId="0" animBg="1"/>
      <p:bldP spid="24" grpId="0" animBg="1"/>
      <p:bldP spid="25" grpId="0" animBg="1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 animBg="1"/>
      <p:bldP spid="35" grpId="0"/>
      <p:bldP spid="36" grpId="0"/>
      <p:bldP spid="37" grpId="0"/>
      <p:bldP spid="38" grpId="0"/>
      <p:bldP spid="39" grpId="0"/>
      <p:bldP spid="40" grpId="0"/>
      <p:bldP spid="41" grpId="0" animBg="1"/>
      <p:bldP spid="42" grpId="0" animBg="1"/>
      <p:bldP spid="4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28600" y="381000"/>
            <a:ext cx="8686800" cy="685800"/>
          </a:xfrm>
          <a:prstGeom prst="rect">
            <a:avLst/>
          </a:prstGeom>
        </p:spPr>
        <p:txBody>
          <a:bodyPr anchor="b"/>
          <a:lstStyle/>
          <a:p>
            <a:pPr algn="ctr" fontAlgn="auto">
              <a:spcAft>
                <a:spcPts val="0"/>
              </a:spcAft>
              <a:defRPr/>
            </a:pPr>
            <a:r>
              <a:rPr lang="en-NZ"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SPECIAL CASES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04800" y="1219200"/>
            <a:ext cx="3505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1.  Perfect Squares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04800" y="1524000"/>
            <a:ext cx="3200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e.g.   Factorise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04800" y="3352800"/>
            <a:ext cx="541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2.  Difference of Two Squares</a:t>
            </a:r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304800" y="3733800"/>
            <a:ext cx="3200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e.g.   Factorise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04800" y="4038600"/>
            <a:ext cx="83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a)   x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2 </a:t>
            </a:r>
            <a:r>
              <a:rPr lang="en-NZ">
                <a:latin typeface="Arial" pitchFamily="34" charset="0"/>
                <a:cs typeface="Arial" pitchFamily="34" charset="0"/>
              </a:rPr>
              <a:t> 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990600" y="40386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- 25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 </a:t>
            </a:r>
            <a:r>
              <a:rPr lang="en-NZ">
                <a:latin typeface="Arial" pitchFamily="34" charset="0"/>
                <a:cs typeface="Arial" pitchFamily="34" charset="0"/>
              </a:rPr>
              <a:t> 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304800" y="4876800"/>
            <a:ext cx="1981200" cy="9239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Add in a zero </a:t>
            </a: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term and factorise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990600" y="4038600"/>
            <a:ext cx="68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+ 0x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066800" y="4343400"/>
            <a:ext cx="68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-5, 5</a:t>
            </a:r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1981200" y="4038600"/>
            <a:ext cx="2362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= (x - 5)(x + 5)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4953000" y="5562600"/>
            <a:ext cx="2590800" cy="6461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OR: factorise by using A</a:t>
            </a:r>
            <a:r>
              <a:rPr lang="en-NZ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– B</a:t>
            </a:r>
            <a:r>
              <a:rPr lang="en-NZ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(A – B)(A + B)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800600" y="4038600"/>
            <a:ext cx="160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b)   9x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NZ">
                <a:latin typeface="Arial" pitchFamily="34" charset="0"/>
                <a:cs typeface="Arial" pitchFamily="34" charset="0"/>
              </a:rPr>
              <a:t> – 100 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 </a:t>
            </a:r>
            <a:r>
              <a:rPr lang="en-NZ">
                <a:latin typeface="Arial" pitchFamily="34" charset="0"/>
                <a:cs typeface="Arial" pitchFamily="34" charset="0"/>
              </a:rPr>
              <a:t> 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6781800" y="4038600"/>
            <a:ext cx="1676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 - 10        + 10</a:t>
            </a:r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6248400" y="4038600"/>
            <a:ext cx="2362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= (3x        )(3x         )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800600" y="4648200"/>
            <a:ext cx="160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c)   2x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NZ">
                <a:latin typeface="Arial" pitchFamily="34" charset="0"/>
                <a:cs typeface="Arial" pitchFamily="34" charset="0"/>
              </a:rPr>
              <a:t> – 72 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 </a:t>
            </a:r>
            <a:r>
              <a:rPr lang="en-NZ">
                <a:latin typeface="Arial" pitchFamily="34" charset="0"/>
                <a:cs typeface="Arial" pitchFamily="34" charset="0"/>
              </a:rPr>
              <a:t> 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ectangle 2"/>
          <p:cNvSpPr>
            <a:spLocks noChangeArrowheads="1"/>
          </p:cNvSpPr>
          <p:nvPr/>
        </p:nvSpPr>
        <p:spPr bwMode="auto">
          <a:xfrm>
            <a:off x="6096000" y="4953000"/>
            <a:ext cx="2362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= 2(x      )(x       )</a:t>
            </a:r>
          </a:p>
        </p:txBody>
      </p:sp>
      <p:sp>
        <p:nvSpPr>
          <p:cNvPr id="34" name="Rectangle 2"/>
          <p:cNvSpPr>
            <a:spLocks noChangeArrowheads="1"/>
          </p:cNvSpPr>
          <p:nvPr/>
        </p:nvSpPr>
        <p:spPr bwMode="auto">
          <a:xfrm>
            <a:off x="6629400" y="4953000"/>
            <a:ext cx="1676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 - 6      + 6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228600" y="1828800"/>
            <a:ext cx="213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a)   x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NZ">
                <a:latin typeface="Arial" pitchFamily="34" charset="0"/>
                <a:cs typeface="Arial" pitchFamily="34" charset="0"/>
              </a:rPr>
              <a:t> + 10x + 25 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762000" y="2133600"/>
            <a:ext cx="838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1,  25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762000" y="2438400"/>
            <a:ext cx="838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5,  5</a:t>
            </a:r>
          </a:p>
        </p:txBody>
      </p:sp>
      <p:sp>
        <p:nvSpPr>
          <p:cNvPr id="47" name="Oval 46"/>
          <p:cNvSpPr/>
          <p:nvPr/>
        </p:nvSpPr>
        <p:spPr>
          <a:xfrm>
            <a:off x="609600" y="2438400"/>
            <a:ext cx="914400" cy="3810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N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Rectangle 2"/>
          <p:cNvSpPr>
            <a:spLocks noChangeArrowheads="1"/>
          </p:cNvSpPr>
          <p:nvPr/>
        </p:nvSpPr>
        <p:spPr bwMode="auto">
          <a:xfrm>
            <a:off x="2057400" y="1828800"/>
            <a:ext cx="2362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= (x + 5)(x + 5)</a:t>
            </a:r>
          </a:p>
        </p:txBody>
      </p:sp>
      <p:sp>
        <p:nvSpPr>
          <p:cNvPr id="49" name="Rectangle 2"/>
          <p:cNvSpPr>
            <a:spLocks noChangeArrowheads="1"/>
          </p:cNvSpPr>
          <p:nvPr/>
        </p:nvSpPr>
        <p:spPr bwMode="auto">
          <a:xfrm>
            <a:off x="2057400" y="2133600"/>
            <a:ext cx="2362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= (x + 5)</a:t>
            </a:r>
            <a:r>
              <a:rPr lang="en-US" baseline="30000"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4343400" y="1828800"/>
            <a:ext cx="213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b)   4x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NZ">
                <a:latin typeface="Arial" pitchFamily="34" charset="0"/>
                <a:cs typeface="Arial" pitchFamily="34" charset="0"/>
              </a:rPr>
              <a:t> - 16x + 16 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Rectangle 2"/>
          <p:cNvSpPr>
            <a:spLocks noChangeArrowheads="1"/>
          </p:cNvSpPr>
          <p:nvPr/>
        </p:nvSpPr>
        <p:spPr bwMode="auto">
          <a:xfrm>
            <a:off x="6248400" y="1828800"/>
            <a:ext cx="2362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= 4(x</a:t>
            </a:r>
            <a:r>
              <a:rPr lang="en-US" baseline="30000">
                <a:latin typeface="Arial" pitchFamily="34" charset="0"/>
                <a:ea typeface="Times New Roman" pitchFamily="18" charset="0"/>
                <a:cs typeface="Arial" pitchFamily="34" charset="0"/>
              </a:rPr>
              <a:t>2 </a:t>
            </a:r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– 4x + 4)</a:t>
            </a:r>
            <a:endParaRPr lang="en-US" baseline="3000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5029200" y="2209800"/>
            <a:ext cx="838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1,  4</a:t>
            </a: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5029200" y="2514600"/>
            <a:ext cx="838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2,  2</a:t>
            </a:r>
          </a:p>
        </p:txBody>
      </p:sp>
      <p:sp>
        <p:nvSpPr>
          <p:cNvPr id="54" name="Oval 53"/>
          <p:cNvSpPr/>
          <p:nvPr/>
        </p:nvSpPr>
        <p:spPr>
          <a:xfrm>
            <a:off x="4876800" y="2514600"/>
            <a:ext cx="914400" cy="3810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N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Rectangle 2"/>
          <p:cNvSpPr>
            <a:spLocks noChangeArrowheads="1"/>
          </p:cNvSpPr>
          <p:nvPr/>
        </p:nvSpPr>
        <p:spPr bwMode="auto">
          <a:xfrm>
            <a:off x="6248400" y="2133600"/>
            <a:ext cx="2362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= 4(x</a:t>
            </a:r>
            <a:r>
              <a:rPr lang="en-US" baseline="30000"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– 2)(x – 2)</a:t>
            </a:r>
            <a:endParaRPr lang="en-US" baseline="3000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4953000" y="2209800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4953000" y="2514600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5257800" y="2209800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5257800" y="2514600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60" name="Rectangle 2"/>
          <p:cNvSpPr>
            <a:spLocks noChangeArrowheads="1"/>
          </p:cNvSpPr>
          <p:nvPr/>
        </p:nvSpPr>
        <p:spPr bwMode="auto">
          <a:xfrm>
            <a:off x="6248400" y="2438400"/>
            <a:ext cx="2362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= 4(x – 2)</a:t>
            </a:r>
            <a:r>
              <a:rPr lang="en-US" baseline="30000"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6096000" y="4648200"/>
            <a:ext cx="160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= 2(x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NZ">
                <a:latin typeface="Arial" pitchFamily="34" charset="0"/>
                <a:cs typeface="Arial" pitchFamily="34" charset="0"/>
              </a:rPr>
              <a:t> – 36) 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 </a:t>
            </a:r>
            <a:r>
              <a:rPr lang="en-NZ">
                <a:latin typeface="Arial" pitchFamily="34" charset="0"/>
                <a:cs typeface="Arial" pitchFamily="34" charset="0"/>
              </a:rPr>
              <a:t> 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5833 0 " pathEditMode="relative" ptsTypes="AA">
                                      <p:cBhvr>
                                        <p:cTn id="1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18" grpId="0"/>
      <p:bldP spid="19" grpId="0"/>
      <p:bldP spid="20" grpId="0"/>
      <p:bldP spid="21" grpId="0"/>
      <p:bldP spid="21" grpId="1"/>
      <p:bldP spid="23" grpId="0" animBg="1"/>
      <p:bldP spid="24" grpId="0"/>
      <p:bldP spid="25" grpId="0"/>
      <p:bldP spid="26" grpId="0"/>
      <p:bldP spid="27" grpId="0" animBg="1"/>
      <p:bldP spid="28" grpId="0"/>
      <p:bldP spid="29" grpId="0"/>
      <p:bldP spid="30" grpId="0"/>
      <p:bldP spid="32" grpId="0"/>
      <p:bldP spid="33" grpId="0"/>
      <p:bldP spid="34" grpId="0"/>
      <p:bldP spid="35" grpId="0"/>
      <p:bldP spid="36" grpId="0"/>
      <p:bldP spid="38" grpId="0"/>
      <p:bldP spid="47" grpId="0" animBg="1"/>
      <p:bldP spid="48" grpId="0"/>
      <p:bldP spid="49" grpId="0"/>
      <p:bldP spid="50" grpId="0"/>
      <p:bldP spid="51" grpId="0"/>
      <p:bldP spid="52" grpId="0"/>
      <p:bldP spid="53" grpId="0"/>
      <p:bldP spid="54" grpId="0" animBg="1"/>
      <p:bldP spid="55" grpId="0"/>
      <p:bldP spid="56" grpId="0"/>
      <p:bldP spid="57" grpId="0"/>
      <p:bldP spid="58" grpId="0"/>
      <p:bldP spid="59" grpId="0"/>
      <p:bldP spid="60" grpId="0"/>
      <p:bldP spid="6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28600" y="381000"/>
            <a:ext cx="8686800" cy="685800"/>
          </a:xfrm>
          <a:prstGeom prst="rect">
            <a:avLst/>
          </a:prstGeom>
        </p:spPr>
        <p:txBody>
          <a:bodyPr anchor="b"/>
          <a:lstStyle/>
          <a:p>
            <a:pPr algn="ctr" fontAlgn="auto">
              <a:spcAft>
                <a:spcPts val="0"/>
              </a:spcAft>
              <a:defRPr/>
            </a:pPr>
            <a:r>
              <a:rPr lang="en-NZ"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TWO STAGE FACTORISING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04800" y="1219200"/>
            <a:ext cx="327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When </a:t>
            </a:r>
            <a:r>
              <a:rPr lang="en-NZ" b="1">
                <a:latin typeface="Arial" pitchFamily="34" charset="0"/>
                <a:cs typeface="Arial" pitchFamily="34" charset="0"/>
              </a:rPr>
              <a:t>a</a:t>
            </a:r>
            <a:r>
              <a:rPr lang="en-NZ">
                <a:latin typeface="Arial" pitchFamily="34" charset="0"/>
                <a:cs typeface="Arial" pitchFamily="34" charset="0"/>
              </a:rPr>
              <a:t> </a:t>
            </a:r>
            <a:r>
              <a:rPr lang="en-NZ" b="1">
                <a:latin typeface="Arial" pitchFamily="34" charset="0"/>
                <a:cs typeface="Arial" pitchFamily="34" charset="0"/>
              </a:rPr>
              <a:t>≠ 1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04800" y="1524000"/>
            <a:ext cx="6324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1.   Common factor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04800" y="1828800"/>
            <a:ext cx="6324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- Always try to look for a common factor first.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04800" y="2133600"/>
            <a:ext cx="3200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e.g.   Factorise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04800" y="2438400"/>
            <a:ext cx="213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a)   2x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2 </a:t>
            </a:r>
            <a:r>
              <a:rPr lang="en-NZ">
                <a:latin typeface="Arial" pitchFamily="34" charset="0"/>
                <a:cs typeface="Arial" pitchFamily="34" charset="0"/>
              </a:rPr>
              <a:t>+ 12x + 16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209800" y="2438400"/>
            <a:ext cx="1905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= 2(                 )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219200" y="2743200"/>
            <a:ext cx="838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1, 8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219200" y="3048000"/>
            <a:ext cx="838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2, 4</a:t>
            </a:r>
          </a:p>
        </p:txBody>
      </p:sp>
      <p:sp>
        <p:nvSpPr>
          <p:cNvPr id="12" name="Oval 11"/>
          <p:cNvSpPr/>
          <p:nvPr/>
        </p:nvSpPr>
        <p:spPr>
          <a:xfrm>
            <a:off x="990600" y="3048000"/>
            <a:ext cx="914400" cy="4572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N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209800" y="2743200"/>
            <a:ext cx="1905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= 2(x + 2)(x + 4)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267200" y="2438400"/>
            <a:ext cx="1905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b)   3x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NZ">
                <a:latin typeface="Arial" pitchFamily="34" charset="0"/>
                <a:cs typeface="Arial" pitchFamily="34" charset="0"/>
              </a:rPr>
              <a:t> – 6x – 9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943600" y="2438400"/>
            <a:ext cx="1905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= 3(                 )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105400" y="2743200"/>
            <a:ext cx="838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1,  3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334000" y="2743200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943600" y="2743200"/>
            <a:ext cx="1905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= 3(x + 1)(x – 3)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04800" y="4114800"/>
            <a:ext cx="1905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c)   3x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NZ">
                <a:latin typeface="Arial" pitchFamily="34" charset="0"/>
                <a:cs typeface="Arial" pitchFamily="34" charset="0"/>
              </a:rPr>
              <a:t> + 24x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209800" y="4114800"/>
            <a:ext cx="1905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= 3x(        )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743200" y="4114800"/>
            <a:ext cx="144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x + 8            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343400" y="4114800"/>
            <a:ext cx="1905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d)   4x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NZ">
                <a:latin typeface="Arial" pitchFamily="34" charset="0"/>
                <a:cs typeface="Arial" pitchFamily="34" charset="0"/>
              </a:rPr>
              <a:t> – 36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943600" y="4114800"/>
            <a:ext cx="1905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= 4(         )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5943600" y="4419600"/>
            <a:ext cx="2362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= 4(x      )(x       )</a:t>
            </a:r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6477000" y="4419600"/>
            <a:ext cx="2362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 - 3      + 3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2590800" y="2438400"/>
            <a:ext cx="1905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x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2 </a:t>
            </a:r>
            <a:r>
              <a:rPr lang="en-NZ">
                <a:latin typeface="Arial" pitchFamily="34" charset="0"/>
                <a:cs typeface="Arial" pitchFamily="34" charset="0"/>
              </a:rPr>
              <a:t>+ 6x + 8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6324600" y="2438400"/>
            <a:ext cx="1905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x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NZ">
                <a:latin typeface="Arial" pitchFamily="34" charset="0"/>
                <a:cs typeface="Arial" pitchFamily="34" charset="0"/>
              </a:rPr>
              <a:t> – 2x – 3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324600" y="4114800"/>
            <a:ext cx="1905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x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NZ">
                <a:latin typeface="Arial" pitchFamily="34" charset="0"/>
                <a:cs typeface="Arial" pitchFamily="34" charset="0"/>
              </a:rPr>
              <a:t> – 9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 animBg="1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81000" y="1219200"/>
            <a:ext cx="6324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2.   No common factor (HARD)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57200" y="1524000"/>
            <a:ext cx="6324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- Use the following technique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04800" y="1905000"/>
            <a:ext cx="3200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e.g.   Factorise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04800" y="2286000"/>
            <a:ext cx="213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a)   3x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NZ">
                <a:latin typeface="Arial" pitchFamily="34" charset="0"/>
                <a:cs typeface="Arial" pitchFamily="34" charset="0"/>
              </a:rPr>
              <a:t> – 10x – 8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07504" y="2667000"/>
            <a:ext cx="2254696" cy="646331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NZ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Multiply </a:t>
            </a:r>
            <a:r>
              <a:rPr lang="en-N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constants of first </a:t>
            </a:r>
            <a:r>
              <a:rPr lang="en-NZ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and last terms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81000" y="3352800"/>
            <a:ext cx="1981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en-NZ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× - 8 = -</a:t>
            </a:r>
            <a:r>
              <a:rPr lang="en-NZ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24</a:t>
            </a:r>
            <a:endParaRPr lang="en-NZ" baseline="30000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438400" y="2667000"/>
            <a:ext cx="2209800" cy="9239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Find two </a:t>
            </a:r>
            <a:r>
              <a:rPr lang="en-N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nos.</a:t>
            </a:r>
            <a:r>
              <a:rPr lang="en-N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NZ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that multiply to -</a:t>
            </a:r>
            <a:r>
              <a:rPr lang="en-N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24 </a:t>
            </a:r>
            <a:r>
              <a:rPr lang="en-NZ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but add to -</a:t>
            </a:r>
            <a:r>
              <a:rPr lang="en-N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en-NZ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724400" y="2590800"/>
            <a:ext cx="990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1,  24</a:t>
            </a:r>
            <a:endParaRPr lang="en-NZ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724400" y="2819400"/>
            <a:ext cx="990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2,  12</a:t>
            </a:r>
            <a:endParaRPr lang="en-NZ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724400" y="3048000"/>
            <a:ext cx="990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3,  8</a:t>
            </a:r>
            <a:endParaRPr lang="en-NZ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724400" y="3276600"/>
            <a:ext cx="990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4,  6</a:t>
            </a:r>
            <a:endParaRPr lang="en-NZ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029200" y="2590800"/>
            <a:ext cx="228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029200" y="2819400"/>
            <a:ext cx="228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029200" y="3048000"/>
            <a:ext cx="228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029200" y="3276600"/>
            <a:ext cx="228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715000" y="2667000"/>
            <a:ext cx="1524000" cy="9239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Replace 10x with the two new terms </a:t>
            </a:r>
          </a:p>
        </p:txBody>
      </p:sp>
      <p:sp>
        <p:nvSpPr>
          <p:cNvPr id="19" name="Oval 18"/>
          <p:cNvSpPr/>
          <p:nvPr/>
        </p:nvSpPr>
        <p:spPr>
          <a:xfrm>
            <a:off x="4724400" y="2819400"/>
            <a:ext cx="914400" cy="4572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N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133600" y="2286000"/>
            <a:ext cx="2362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= 3x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NZ">
                <a:latin typeface="Arial" pitchFamily="34" charset="0"/>
                <a:cs typeface="Arial" pitchFamily="34" charset="0"/>
              </a:rPr>
              <a:t> + 2x – 12x – 8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7391400" y="2667000"/>
            <a:ext cx="1524000" cy="9239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Factorise 2 terms at a time.</a:t>
            </a:r>
          </a:p>
        </p:txBody>
      </p:sp>
      <p:sp>
        <p:nvSpPr>
          <p:cNvPr id="22" name="Oval 21"/>
          <p:cNvSpPr/>
          <p:nvPr/>
        </p:nvSpPr>
        <p:spPr>
          <a:xfrm>
            <a:off x="2286000" y="2209800"/>
            <a:ext cx="1066800" cy="4572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N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4419600" y="2286000"/>
            <a:ext cx="1752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= x(            )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876800" y="2286000"/>
            <a:ext cx="914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3x + 2</a:t>
            </a:r>
          </a:p>
        </p:txBody>
      </p:sp>
      <p:sp>
        <p:nvSpPr>
          <p:cNvPr id="25" name="Oval 24"/>
          <p:cNvSpPr/>
          <p:nvPr/>
        </p:nvSpPr>
        <p:spPr>
          <a:xfrm>
            <a:off x="3276600" y="2209800"/>
            <a:ext cx="1066800" cy="4572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N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5715000" y="2286000"/>
            <a:ext cx="1752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-4(           )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6019800" y="2286000"/>
            <a:ext cx="914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3x + 2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7010400" y="2286000"/>
            <a:ext cx="1905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= (x – 4)(3x + 2)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7391400" y="3657600"/>
            <a:ext cx="1524000" cy="6461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Write in two brackets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381000" y="4800600"/>
            <a:ext cx="213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b)   2x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NZ">
                <a:latin typeface="Arial" pitchFamily="34" charset="0"/>
                <a:cs typeface="Arial" pitchFamily="34" charset="0"/>
              </a:rPr>
              <a:t> + 7x + 3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381000" y="5257800"/>
            <a:ext cx="160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en-NZ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× 3 = </a:t>
            </a:r>
            <a:r>
              <a:rPr lang="en-NZ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en-NZ" baseline="30000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2514600" y="5257800"/>
            <a:ext cx="990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1,  6</a:t>
            </a:r>
            <a:endParaRPr lang="en-NZ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2514600" y="5562600"/>
            <a:ext cx="990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2,  3</a:t>
            </a:r>
            <a:endParaRPr lang="en-NZ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2514600" y="5257800"/>
            <a:ext cx="914400" cy="4572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N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2133600" y="4800600"/>
            <a:ext cx="2362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= 2x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NZ">
                <a:latin typeface="Arial" pitchFamily="34" charset="0"/>
                <a:cs typeface="Arial" pitchFamily="34" charset="0"/>
              </a:rPr>
              <a:t> + x + 6x + 3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2133600" y="4724400"/>
            <a:ext cx="1066800" cy="4572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N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4038600" y="4800600"/>
            <a:ext cx="1752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= x(            )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4495800" y="4800600"/>
            <a:ext cx="914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2x + 1</a:t>
            </a:r>
          </a:p>
        </p:txBody>
      </p:sp>
      <p:sp>
        <p:nvSpPr>
          <p:cNvPr id="39" name="Oval 38"/>
          <p:cNvSpPr/>
          <p:nvPr/>
        </p:nvSpPr>
        <p:spPr>
          <a:xfrm>
            <a:off x="3048000" y="4724400"/>
            <a:ext cx="1066800" cy="4572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N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5334000" y="4800600"/>
            <a:ext cx="1752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+ 3(           )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5715000" y="4800600"/>
            <a:ext cx="914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 2x + 1</a:t>
            </a: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6629400" y="4800600"/>
            <a:ext cx="1905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= (x + 3)(2x + 1)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00"/>
                            </p:stCondLst>
                            <p:childTnLst>
                              <p:par>
                                <p:cTn id="1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 animBg="1"/>
      <p:bldP spid="8" grpId="0"/>
      <p:bldP spid="9" grpId="0" animBg="1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 animBg="1"/>
      <p:bldP spid="19" grpId="0" animBg="1"/>
      <p:bldP spid="20" grpId="0"/>
      <p:bldP spid="21" grpId="0" animBg="1"/>
      <p:bldP spid="22" grpId="0" animBg="1"/>
      <p:bldP spid="23" grpId="0"/>
      <p:bldP spid="24" grpId="0"/>
      <p:bldP spid="25" grpId="0" animBg="1"/>
      <p:bldP spid="26" grpId="0"/>
      <p:bldP spid="27" grpId="0"/>
      <p:bldP spid="28" grpId="0"/>
      <p:bldP spid="29" grpId="0" animBg="1"/>
      <p:bldP spid="30" grpId="0"/>
      <p:bldP spid="31" grpId="0"/>
      <p:bldP spid="32" grpId="0"/>
      <p:bldP spid="33" grpId="0"/>
      <p:bldP spid="34" grpId="0" animBg="1"/>
      <p:bldP spid="35" grpId="0"/>
      <p:bldP spid="36" grpId="0" animBg="1"/>
      <p:bldP spid="37" grpId="0"/>
      <p:bldP spid="38" grpId="0"/>
      <p:bldP spid="39" grpId="0" animBg="1"/>
      <p:bldP spid="40" grpId="0"/>
      <p:bldP spid="41" grpId="0"/>
      <p:bldP spid="4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28600" y="381000"/>
            <a:ext cx="8686800" cy="685800"/>
          </a:xfrm>
          <a:prstGeom prst="rect">
            <a:avLst/>
          </a:prstGeom>
        </p:spPr>
        <p:txBody>
          <a:bodyPr anchor="b"/>
          <a:lstStyle/>
          <a:p>
            <a:pPr algn="ctr" fontAlgn="auto">
              <a:spcAft>
                <a:spcPts val="0"/>
              </a:spcAft>
              <a:defRPr/>
            </a:pPr>
            <a:r>
              <a:rPr lang="en-NZ"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RATIONAL EXPRESSIONS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04800" y="1219200"/>
            <a:ext cx="8458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- Look to factorise the numerator and/or denominator and then remove the common factor by dividing through. 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04800" y="1905000"/>
            <a:ext cx="3200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e.g.   Simplify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04800" y="2209800"/>
            <a:ext cx="2133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NZ">
                <a:latin typeface="Arial" pitchFamily="34" charset="0"/>
                <a:cs typeface="Arial" pitchFamily="34" charset="0"/>
              </a:rPr>
              <a:t>a)   </a:t>
            </a:r>
            <a:r>
              <a:rPr lang="en-NZ" u="sng">
                <a:latin typeface="Arial" pitchFamily="34" charset="0"/>
                <a:cs typeface="Arial" pitchFamily="34" charset="0"/>
              </a:rPr>
              <a:t>x</a:t>
            </a:r>
            <a:r>
              <a:rPr lang="en-NZ" u="sng" baseline="30000">
                <a:latin typeface="Arial" pitchFamily="34" charset="0"/>
                <a:cs typeface="Arial" pitchFamily="34" charset="0"/>
              </a:rPr>
              <a:t>2 </a:t>
            </a:r>
            <a:r>
              <a:rPr lang="en-NZ" u="sng">
                <a:latin typeface="Arial" pitchFamily="34" charset="0"/>
                <a:cs typeface="Arial" pitchFamily="34" charset="0"/>
              </a:rPr>
              <a:t>+ 7</a:t>
            </a:r>
            <a:r>
              <a:rPr lang="en-NZ" i="1" u="sng">
                <a:latin typeface="Arial" pitchFamily="34" charset="0"/>
                <a:cs typeface="Arial" pitchFamily="34" charset="0"/>
              </a:rPr>
              <a:t>x </a:t>
            </a:r>
            <a:r>
              <a:rPr lang="en-NZ" u="sng">
                <a:latin typeface="Arial" pitchFamily="34" charset="0"/>
                <a:cs typeface="Arial" pitchFamily="34" charset="0"/>
              </a:rPr>
              <a:t>+ 12</a:t>
            </a:r>
          </a:p>
          <a:p>
            <a:pPr marL="342900" indent="-342900"/>
            <a:r>
              <a:rPr lang="en-NZ">
                <a:latin typeface="Arial" pitchFamily="34" charset="0"/>
                <a:cs typeface="Arial" pitchFamily="34" charset="0"/>
              </a:rPr>
              <a:t>           </a:t>
            </a:r>
            <a:r>
              <a:rPr lang="en-NZ" i="1">
                <a:latin typeface="Arial" pitchFamily="34" charset="0"/>
                <a:cs typeface="Arial" pitchFamily="34" charset="0"/>
              </a:rPr>
              <a:t>x</a:t>
            </a:r>
            <a:r>
              <a:rPr lang="en-NZ">
                <a:latin typeface="Arial" pitchFamily="34" charset="0"/>
                <a:cs typeface="Arial" pitchFamily="34" charset="0"/>
              </a:rPr>
              <a:t> + 3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4800" y="3276600"/>
            <a:ext cx="1905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NZ">
                <a:latin typeface="Arial" pitchFamily="34" charset="0"/>
                <a:cs typeface="Arial" pitchFamily="34" charset="0"/>
              </a:rPr>
              <a:t>b)  </a:t>
            </a:r>
            <a:r>
              <a:rPr lang="en-NZ" i="1" u="sng">
                <a:latin typeface="Arial" pitchFamily="34" charset="0"/>
                <a:cs typeface="Arial" pitchFamily="34" charset="0"/>
              </a:rPr>
              <a:t>      x</a:t>
            </a:r>
            <a:r>
              <a:rPr lang="en-NZ" u="sng">
                <a:latin typeface="Arial" pitchFamily="34" charset="0"/>
                <a:cs typeface="Arial" pitchFamily="34" charset="0"/>
              </a:rPr>
              <a:t> + 7     .</a:t>
            </a:r>
          </a:p>
          <a:p>
            <a:pPr marL="342900" indent="-342900"/>
            <a:r>
              <a:rPr lang="en-NZ">
                <a:latin typeface="Arial" pitchFamily="34" charset="0"/>
                <a:cs typeface="Arial" pitchFamily="34" charset="0"/>
              </a:rPr>
              <a:t>         49 – </a:t>
            </a:r>
            <a:r>
              <a:rPr lang="en-NZ" i="1">
                <a:latin typeface="Arial" pitchFamily="34" charset="0"/>
                <a:cs typeface="Arial" pitchFamily="34" charset="0"/>
              </a:rPr>
              <a:t>x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NZ">
                <a:latin typeface="Arial" pitchFamily="34" charset="0"/>
                <a:cs typeface="Arial" pitchFamily="34" charset="0"/>
              </a:rPr>
              <a:t> </a:t>
            </a:r>
            <a:r>
              <a:rPr lang="en-NZ" u="sng">
                <a:latin typeface="Arial" pitchFamily="34" charset="0"/>
                <a:cs typeface="Arial" pitchFamily="34" charset="0"/>
              </a:rPr>
              <a:t> </a:t>
            </a:r>
            <a:endParaRPr lang="en-NZ" u="sng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133600" y="2209800"/>
            <a:ext cx="2362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= </a:t>
            </a:r>
            <a:r>
              <a:rPr lang="en-US" u="sng"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lang="en-US" i="1" u="sng"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lang="en-US" u="sng">
                <a:latin typeface="Arial" pitchFamily="34" charset="0"/>
                <a:ea typeface="Times New Roman" pitchFamily="18" charset="0"/>
                <a:cs typeface="Arial" pitchFamily="34" charset="0"/>
              </a:rPr>
              <a:t> + 3)(</a:t>
            </a:r>
            <a:r>
              <a:rPr lang="en-US" i="1" u="sng"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lang="en-US" u="sng">
                <a:latin typeface="Arial" pitchFamily="34" charset="0"/>
                <a:ea typeface="Times New Roman" pitchFamily="18" charset="0"/>
                <a:cs typeface="Arial" pitchFamily="34" charset="0"/>
              </a:rPr>
              <a:t> + 4)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743200" y="2514600"/>
            <a:ext cx="6905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i="1">
                <a:latin typeface="Arial" pitchFamily="34" charset="0"/>
                <a:cs typeface="Arial" pitchFamily="34" charset="0"/>
              </a:rPr>
              <a:t>x</a:t>
            </a:r>
            <a:r>
              <a:rPr lang="en-NZ">
                <a:latin typeface="Arial" pitchFamily="34" charset="0"/>
                <a:cs typeface="Arial" pitchFamily="34" charset="0"/>
              </a:rPr>
              <a:t> + 3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562600" y="1600200"/>
            <a:ext cx="1981200" cy="12001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Cancel out common factors  e.g. </a:t>
            </a:r>
            <a:r>
              <a:rPr lang="en-NZ" i="1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+ 3 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1</a:t>
            </a:r>
            <a:endParaRPr lang="en-NZ" u="sng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+ 3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2438400" y="2286000"/>
            <a:ext cx="609600" cy="2286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2743200" y="2590800"/>
            <a:ext cx="609600" cy="2286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133600" y="2819400"/>
            <a:ext cx="2362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= (</a:t>
            </a:r>
            <a:r>
              <a:rPr lang="en-US" i="1"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 + 4)</a:t>
            </a:r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133600" y="3276600"/>
            <a:ext cx="2362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= </a:t>
            </a:r>
            <a:r>
              <a:rPr lang="en-US" u="sng">
                <a:latin typeface="Arial" pitchFamily="34" charset="0"/>
                <a:ea typeface="Times New Roman" pitchFamily="18" charset="0"/>
                <a:cs typeface="Arial" pitchFamily="34" charset="0"/>
              </a:rPr>
              <a:t>       </a:t>
            </a:r>
            <a:r>
              <a:rPr lang="en-US" i="1" u="sng"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lang="en-US" u="sng">
                <a:latin typeface="Arial" pitchFamily="34" charset="0"/>
                <a:ea typeface="Times New Roman" pitchFamily="18" charset="0"/>
                <a:cs typeface="Arial" pitchFamily="34" charset="0"/>
              </a:rPr>
              <a:t> + 7     .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2362200" y="3581400"/>
            <a:ext cx="1498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(</a:t>
            </a:r>
            <a:r>
              <a:rPr lang="en-NZ" i="1">
                <a:latin typeface="Arial" pitchFamily="34" charset="0"/>
                <a:cs typeface="Arial" pitchFamily="34" charset="0"/>
              </a:rPr>
              <a:t>7</a:t>
            </a:r>
            <a:r>
              <a:rPr lang="en-NZ">
                <a:latin typeface="Arial" pitchFamily="34" charset="0"/>
                <a:cs typeface="Arial" pitchFamily="34" charset="0"/>
              </a:rPr>
              <a:t> – </a:t>
            </a:r>
            <a:r>
              <a:rPr lang="en-NZ" i="1">
                <a:latin typeface="Arial" pitchFamily="34" charset="0"/>
                <a:cs typeface="Arial" pitchFamily="34" charset="0"/>
              </a:rPr>
              <a:t>x</a:t>
            </a:r>
            <a:r>
              <a:rPr lang="en-NZ">
                <a:latin typeface="Arial" pitchFamily="34" charset="0"/>
                <a:cs typeface="Arial" pitchFamily="34" charset="0"/>
              </a:rPr>
              <a:t>)(</a:t>
            </a:r>
            <a:r>
              <a:rPr lang="en-NZ" i="1">
                <a:latin typeface="Arial" pitchFamily="34" charset="0"/>
                <a:cs typeface="Arial" pitchFamily="34" charset="0"/>
              </a:rPr>
              <a:t>7</a:t>
            </a:r>
            <a:r>
              <a:rPr lang="en-NZ">
                <a:latin typeface="Arial" pitchFamily="34" charset="0"/>
                <a:cs typeface="Arial" pitchFamily="34" charset="0"/>
              </a:rPr>
              <a:t> +</a:t>
            </a:r>
            <a:r>
              <a:rPr lang="en-NZ" i="1">
                <a:latin typeface="Arial" pitchFamily="34" charset="0"/>
                <a:cs typeface="Arial" pitchFamily="34" charset="0"/>
              </a:rPr>
              <a:t> x</a:t>
            </a:r>
            <a:r>
              <a:rPr lang="en-NZ"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562600" y="3200400"/>
            <a:ext cx="2438400" cy="12001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As the numerator cancels out, you must leave a ‘1’ on top to signal this</a:t>
            </a:r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2743200" y="3352800"/>
            <a:ext cx="609600" cy="2286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3124200" y="3657600"/>
            <a:ext cx="609600" cy="2286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133600" y="3886200"/>
            <a:ext cx="1143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= </a:t>
            </a:r>
            <a:r>
              <a:rPr lang="en-US" u="sng">
                <a:latin typeface="Arial" pitchFamily="34" charset="0"/>
                <a:ea typeface="Times New Roman" pitchFamily="18" charset="0"/>
                <a:cs typeface="Arial" pitchFamily="34" charset="0"/>
              </a:rPr>
              <a:t>    1   .</a:t>
            </a:r>
          </a:p>
          <a:p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   (7 – </a:t>
            </a:r>
            <a:r>
              <a:rPr lang="en-US" i="1"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04800" y="4495800"/>
            <a:ext cx="845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- Beware of disguised sign changes i.e. (x – 7) cancels with (7 – x) leaving -1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304800" y="4876800"/>
            <a:ext cx="3505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NZ">
                <a:latin typeface="Arial" pitchFamily="34" charset="0"/>
                <a:cs typeface="Arial" pitchFamily="34" charset="0"/>
              </a:rPr>
              <a:t>e.g.   Simplify   </a:t>
            </a:r>
            <a:r>
              <a:rPr lang="en-NZ" i="1" u="sng">
                <a:latin typeface="Arial" pitchFamily="34" charset="0"/>
                <a:cs typeface="Arial" pitchFamily="34" charset="0"/>
              </a:rPr>
              <a:t>x</a:t>
            </a:r>
            <a:r>
              <a:rPr lang="en-NZ" u="sng" baseline="30000">
                <a:latin typeface="Arial" pitchFamily="34" charset="0"/>
                <a:cs typeface="Arial" pitchFamily="34" charset="0"/>
              </a:rPr>
              <a:t>2 </a:t>
            </a:r>
            <a:r>
              <a:rPr lang="en-NZ" u="sng">
                <a:latin typeface="Arial" pitchFamily="34" charset="0"/>
                <a:cs typeface="Arial" pitchFamily="34" charset="0"/>
              </a:rPr>
              <a:t>– 5</a:t>
            </a:r>
            <a:r>
              <a:rPr lang="en-NZ" i="1" u="sng">
                <a:latin typeface="Arial" pitchFamily="34" charset="0"/>
                <a:cs typeface="Arial" pitchFamily="34" charset="0"/>
              </a:rPr>
              <a:t>x</a:t>
            </a:r>
            <a:r>
              <a:rPr lang="en-NZ" u="sng">
                <a:latin typeface="Arial" pitchFamily="34" charset="0"/>
                <a:cs typeface="Arial" pitchFamily="34" charset="0"/>
              </a:rPr>
              <a:t> + 6</a:t>
            </a:r>
          </a:p>
          <a:p>
            <a:pPr marL="342900" indent="-342900"/>
            <a:r>
              <a:rPr lang="en-NZ">
                <a:latin typeface="Arial" pitchFamily="34" charset="0"/>
                <a:cs typeface="Arial" pitchFamily="34" charset="0"/>
              </a:rPr>
              <a:t>                         8 – 2</a:t>
            </a:r>
            <a:r>
              <a:rPr lang="en-NZ" i="1">
                <a:latin typeface="Arial" pitchFamily="34" charset="0"/>
                <a:cs typeface="Arial" pitchFamily="34" charset="0"/>
              </a:rPr>
              <a:t>x – x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NZ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3200400" y="4876800"/>
            <a:ext cx="2362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= </a:t>
            </a:r>
            <a:r>
              <a:rPr lang="en-US" u="sng"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lang="en-US" i="1" u="sng">
                <a:latin typeface="Arial" pitchFamily="34" charset="0"/>
                <a:ea typeface="Times New Roman" pitchFamily="18" charset="0"/>
                <a:cs typeface="Arial" pitchFamily="34" charset="0"/>
              </a:rPr>
              <a:t>x – </a:t>
            </a:r>
            <a:r>
              <a:rPr lang="en-US" u="sng">
                <a:latin typeface="Arial" pitchFamily="34" charset="0"/>
                <a:ea typeface="Times New Roman" pitchFamily="18" charset="0"/>
                <a:cs typeface="Arial" pitchFamily="34" charset="0"/>
              </a:rPr>
              <a:t>3)(</a:t>
            </a:r>
            <a:r>
              <a:rPr lang="en-US" i="1" u="sng"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lang="en-US" u="sng">
                <a:latin typeface="Arial" pitchFamily="34" charset="0"/>
                <a:ea typeface="Times New Roman" pitchFamily="18" charset="0"/>
                <a:cs typeface="Arial" pitchFamily="34" charset="0"/>
              </a:rPr>
              <a:t> – 2)</a:t>
            </a: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3352800" y="5181600"/>
            <a:ext cx="1498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(</a:t>
            </a:r>
            <a:r>
              <a:rPr lang="en-NZ" i="1">
                <a:latin typeface="Arial" pitchFamily="34" charset="0"/>
                <a:cs typeface="Arial" pitchFamily="34" charset="0"/>
              </a:rPr>
              <a:t>x</a:t>
            </a:r>
            <a:r>
              <a:rPr lang="en-NZ">
                <a:latin typeface="Arial" pitchFamily="34" charset="0"/>
                <a:cs typeface="Arial" pitchFamily="34" charset="0"/>
              </a:rPr>
              <a:t> + 4)(2 – </a:t>
            </a:r>
            <a:r>
              <a:rPr lang="en-NZ" i="1">
                <a:latin typeface="Arial" pitchFamily="34" charset="0"/>
                <a:cs typeface="Arial" pitchFamily="34" charset="0"/>
              </a:rPr>
              <a:t>x</a:t>
            </a:r>
            <a:r>
              <a:rPr lang="en-NZ">
                <a:latin typeface="Arial" pitchFamily="34" charset="0"/>
                <a:cs typeface="Arial" pitchFamily="34" charset="0"/>
              </a:rPr>
              <a:t>)</a:t>
            </a:r>
          </a:p>
        </p:txBody>
      </p:sp>
      <p:cxnSp>
        <p:nvCxnSpPr>
          <p:cNvPr id="26" name="Straight Connector 25"/>
          <p:cNvCxnSpPr/>
          <p:nvPr/>
        </p:nvCxnSpPr>
        <p:spPr>
          <a:xfrm flipV="1">
            <a:off x="4114800" y="4953000"/>
            <a:ext cx="609600" cy="2286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4114800" y="5257800"/>
            <a:ext cx="609600" cy="2286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3200400" y="5486400"/>
            <a:ext cx="60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= </a:t>
            </a:r>
            <a:r>
              <a:rPr lang="en-US" u="sng">
                <a:latin typeface="Arial" pitchFamily="34" charset="0"/>
                <a:ea typeface="Times New Roman" pitchFamily="18" charset="0"/>
                <a:cs typeface="Arial" pitchFamily="34" charset="0"/>
              </a:rPr>
              <a:t>-1</a:t>
            </a:r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3581400" y="5486400"/>
            <a:ext cx="914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u="sng"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lang="en-US" i="1" u="sng"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lang="en-US" u="sng">
                <a:latin typeface="Arial" pitchFamily="34" charset="0"/>
                <a:ea typeface="Times New Roman" pitchFamily="18" charset="0"/>
                <a:cs typeface="Arial" pitchFamily="34" charset="0"/>
              </a:rPr>
              <a:t> – 3)</a:t>
            </a:r>
          </a:p>
          <a:p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lang="en-US" i="1"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 + 4)</a:t>
            </a:r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5181600" y="5486400"/>
            <a:ext cx="3276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Better written as:  </a:t>
            </a:r>
            <a:r>
              <a:rPr lang="en-US" u="sng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-(</a:t>
            </a:r>
            <a:r>
              <a:rPr lang="en-US" i="1" u="sng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lang="en-US" u="sng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– 3)</a:t>
            </a:r>
          </a:p>
          <a:p>
            <a:r>
              <a:rPr lang="en-US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(</a:t>
            </a:r>
            <a:r>
              <a:rPr lang="en-US" i="1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lang="en-US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+ 4)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1" grpId="0" animBg="1"/>
      <p:bldP spid="15" grpId="0"/>
      <p:bldP spid="16" grpId="0"/>
      <p:bldP spid="17" grpId="0"/>
      <p:bldP spid="18" grpId="0" animBg="1"/>
      <p:bldP spid="21" grpId="0"/>
      <p:bldP spid="22" grpId="0"/>
      <p:bldP spid="23" grpId="0"/>
      <p:bldP spid="24" grpId="0"/>
      <p:bldP spid="25" grpId="0"/>
      <p:bldP spid="28" grpId="0"/>
      <p:bldP spid="29" grpId="0"/>
      <p:bldP spid="3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 txBox="1">
            <a:spLocks/>
          </p:cNvSpPr>
          <p:nvPr/>
        </p:nvSpPr>
        <p:spPr>
          <a:xfrm>
            <a:off x="228600" y="838200"/>
            <a:ext cx="7391400" cy="457200"/>
          </a:xfrm>
          <a:prstGeom prst="rect">
            <a:avLst/>
          </a:prstGeom>
        </p:spPr>
        <p:txBody>
          <a:bodyPr/>
          <a:lstStyle/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1. Multiplication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990600" y="1219200"/>
            <a:ext cx="3962400" cy="457200"/>
          </a:xfrm>
          <a:prstGeom prst="rect">
            <a:avLst/>
          </a:prstGeom>
        </p:spPr>
        <p:txBody>
          <a:bodyPr/>
          <a:lstStyle/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- Does </a:t>
            </a:r>
            <a:r>
              <a:rPr lang="en-NZ" i="1" dirty="0">
                <a:latin typeface="Arial" pitchFamily="34" charset="0"/>
                <a:cs typeface="Arial" pitchFamily="34" charset="0"/>
              </a:rPr>
              <a:t>x</a:t>
            </a:r>
            <a:r>
              <a:rPr lang="en-NZ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en-NZ" dirty="0">
                <a:latin typeface="Arial" pitchFamily="34" charset="0"/>
                <a:cs typeface="Arial" pitchFamily="34" charset="0"/>
              </a:rPr>
              <a:t> × </a:t>
            </a:r>
            <a:r>
              <a:rPr lang="en-NZ" i="1" dirty="0">
                <a:latin typeface="Arial" pitchFamily="34" charset="0"/>
                <a:cs typeface="Arial" pitchFamily="34" charset="0"/>
              </a:rPr>
              <a:t>x</a:t>
            </a:r>
            <a:r>
              <a:rPr lang="en-NZ" baseline="30000" dirty="0">
                <a:latin typeface="Arial" pitchFamily="34" charset="0"/>
                <a:cs typeface="Arial" pitchFamily="34" charset="0"/>
              </a:rPr>
              <a:t>3</a:t>
            </a:r>
            <a:r>
              <a:rPr lang="en-NZ" dirty="0">
                <a:latin typeface="Arial" pitchFamily="34" charset="0"/>
                <a:cs typeface="Arial" pitchFamily="34" charset="0"/>
              </a:rPr>
              <a:t> = </a:t>
            </a:r>
            <a:r>
              <a:rPr lang="en-NZ" i="1" dirty="0">
                <a:latin typeface="Arial" pitchFamily="34" charset="0"/>
                <a:cs typeface="Arial" pitchFamily="34" charset="0"/>
              </a:rPr>
              <a:t>x</a:t>
            </a:r>
            <a:r>
              <a:rPr lang="en-NZ" dirty="0">
                <a:latin typeface="Arial" pitchFamily="34" charset="0"/>
                <a:cs typeface="Arial" pitchFamily="34" charset="0"/>
              </a:rPr>
              <a:t> × </a:t>
            </a:r>
            <a:r>
              <a:rPr lang="en-NZ" i="1" dirty="0">
                <a:latin typeface="Arial" pitchFamily="34" charset="0"/>
                <a:cs typeface="Arial" pitchFamily="34" charset="0"/>
              </a:rPr>
              <a:t>x</a:t>
            </a:r>
            <a:r>
              <a:rPr lang="en-NZ" dirty="0">
                <a:latin typeface="Arial" pitchFamily="34" charset="0"/>
                <a:cs typeface="Arial" pitchFamily="34" charset="0"/>
              </a:rPr>
              <a:t> × </a:t>
            </a:r>
            <a:r>
              <a:rPr lang="en-NZ" i="1" dirty="0">
                <a:latin typeface="Arial" pitchFamily="34" charset="0"/>
                <a:cs typeface="Arial" pitchFamily="34" charset="0"/>
              </a:rPr>
              <a:t>x × x × </a:t>
            </a:r>
            <a:r>
              <a:rPr lang="en-NZ" dirty="0">
                <a:latin typeface="Arial" pitchFamily="34" charset="0"/>
                <a:cs typeface="Arial" pitchFamily="34" charset="0"/>
              </a:rPr>
              <a:t>x ?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4648200" y="1219200"/>
            <a:ext cx="685800" cy="457200"/>
          </a:xfrm>
          <a:prstGeom prst="rect">
            <a:avLst/>
          </a:prstGeom>
        </p:spPr>
        <p:txBody>
          <a:bodyPr/>
          <a:lstStyle/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defRPr/>
            </a:pPr>
            <a:r>
              <a:rPr lang="en-NZ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YES</a:t>
            </a:r>
            <a:endParaRPr lang="en-NZ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990600" y="1524000"/>
            <a:ext cx="3962400" cy="457200"/>
          </a:xfrm>
          <a:prstGeom prst="rect">
            <a:avLst/>
          </a:prstGeom>
        </p:spPr>
        <p:txBody>
          <a:bodyPr/>
          <a:lstStyle/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- Therefore </a:t>
            </a:r>
            <a:r>
              <a:rPr lang="en-NZ" i="1" dirty="0">
                <a:latin typeface="Arial" pitchFamily="34" charset="0"/>
                <a:cs typeface="Arial" pitchFamily="34" charset="0"/>
              </a:rPr>
              <a:t>x</a:t>
            </a:r>
            <a:r>
              <a:rPr lang="en-NZ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en-NZ" dirty="0">
                <a:latin typeface="Arial" pitchFamily="34" charset="0"/>
                <a:cs typeface="Arial" pitchFamily="34" charset="0"/>
              </a:rPr>
              <a:t> × </a:t>
            </a:r>
            <a:r>
              <a:rPr lang="en-NZ" i="1" dirty="0">
                <a:latin typeface="Arial" pitchFamily="34" charset="0"/>
                <a:cs typeface="Arial" pitchFamily="34" charset="0"/>
              </a:rPr>
              <a:t>x</a:t>
            </a:r>
            <a:r>
              <a:rPr lang="en-NZ" baseline="30000" dirty="0">
                <a:latin typeface="Arial" pitchFamily="34" charset="0"/>
                <a:cs typeface="Arial" pitchFamily="34" charset="0"/>
              </a:rPr>
              <a:t>3</a:t>
            </a:r>
            <a:r>
              <a:rPr lang="en-NZ" dirty="0">
                <a:latin typeface="Arial" pitchFamily="34" charset="0"/>
                <a:cs typeface="Arial" pitchFamily="34" charset="0"/>
              </a:rPr>
              <a:t> = </a:t>
            </a:r>
            <a:r>
              <a:rPr lang="en-NZ" i="1" dirty="0">
                <a:latin typeface="Arial" pitchFamily="34" charset="0"/>
                <a:cs typeface="Arial" pitchFamily="34" charset="0"/>
              </a:rPr>
              <a:t>x</a:t>
            </a:r>
            <a:r>
              <a:rPr lang="en-NZ" baseline="30000" dirty="0">
                <a:latin typeface="Arial" pitchFamily="34" charset="0"/>
                <a:cs typeface="Arial" pitchFamily="34" charset="0"/>
              </a:rPr>
              <a:t>5</a:t>
            </a:r>
            <a:endParaRPr lang="en-NZ" i="1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990600" y="1828800"/>
            <a:ext cx="3962400" cy="457200"/>
          </a:xfrm>
          <a:prstGeom prst="rect">
            <a:avLst/>
          </a:prstGeom>
        </p:spPr>
        <p:txBody>
          <a:bodyPr/>
          <a:lstStyle/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- How do you get 2      3 = 5 ?</a:t>
            </a:r>
            <a:endParaRPr lang="en-NZ" i="1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3048000" y="1828800"/>
            <a:ext cx="3048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NZ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Placeholder 2"/>
          <p:cNvSpPr txBox="1">
            <a:spLocks/>
          </p:cNvSpPr>
          <p:nvPr/>
        </p:nvSpPr>
        <p:spPr>
          <a:xfrm>
            <a:off x="3048000" y="1828800"/>
            <a:ext cx="685800" cy="457200"/>
          </a:xfrm>
          <a:prstGeom prst="rect">
            <a:avLst/>
          </a:prstGeom>
        </p:spPr>
        <p:txBody>
          <a:bodyPr/>
          <a:lstStyle/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defRPr/>
            </a:pPr>
            <a:r>
              <a:rPr lang="en-NZ" b="1" i="1" dirty="0"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10" name="Text Placeholder 2"/>
          <p:cNvSpPr txBox="1">
            <a:spLocks/>
          </p:cNvSpPr>
          <p:nvPr/>
        </p:nvSpPr>
        <p:spPr>
          <a:xfrm>
            <a:off x="152400" y="2209800"/>
            <a:ext cx="7391400" cy="457200"/>
          </a:xfrm>
          <a:prstGeom prst="rect">
            <a:avLst/>
          </a:prstGeom>
        </p:spPr>
        <p:txBody>
          <a:bodyPr/>
          <a:lstStyle/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- When multiplying index (power) expressions with the same letter, ADD the powers.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Placeholder 2"/>
          <p:cNvSpPr txBox="1">
            <a:spLocks/>
          </p:cNvSpPr>
          <p:nvPr/>
        </p:nvSpPr>
        <p:spPr>
          <a:xfrm>
            <a:off x="152400" y="2971800"/>
            <a:ext cx="7315200" cy="3810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e.g. Simplify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 Placeholder 2"/>
          <p:cNvSpPr txBox="1">
            <a:spLocks/>
          </p:cNvSpPr>
          <p:nvPr/>
        </p:nvSpPr>
        <p:spPr>
          <a:xfrm>
            <a:off x="0" y="3352800"/>
            <a:ext cx="1981200" cy="457200"/>
          </a:xfrm>
          <a:prstGeom prst="rect">
            <a:avLst/>
          </a:prstGeom>
        </p:spPr>
        <p:txBody>
          <a:bodyPr/>
          <a:lstStyle/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defRPr/>
            </a:pPr>
            <a:r>
              <a:rPr lang="en-NZ" sz="2400" dirty="0">
                <a:latin typeface="Arial" pitchFamily="34" charset="0"/>
                <a:cs typeface="Arial" pitchFamily="34" charset="0"/>
              </a:rPr>
              <a:t>a) </a:t>
            </a:r>
            <a:r>
              <a:rPr lang="en-NZ" sz="2400" i="1" dirty="0">
                <a:latin typeface="Arial" pitchFamily="34" charset="0"/>
                <a:cs typeface="Arial" pitchFamily="34" charset="0"/>
              </a:rPr>
              <a:t>p</a:t>
            </a:r>
            <a:r>
              <a:rPr lang="en-NZ" sz="2400" baseline="30000" dirty="0">
                <a:latin typeface="Arial" pitchFamily="34" charset="0"/>
                <a:cs typeface="Arial" pitchFamily="34" charset="0"/>
              </a:rPr>
              <a:t>10</a:t>
            </a:r>
            <a:r>
              <a:rPr lang="en-NZ" sz="2400" i="1" dirty="0">
                <a:latin typeface="Arial" pitchFamily="34" charset="0"/>
                <a:cs typeface="Arial" pitchFamily="34" charset="0"/>
              </a:rPr>
              <a:t> × p</a:t>
            </a:r>
            <a:r>
              <a:rPr lang="en-NZ" sz="2400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en-NZ" sz="2400" dirty="0">
                <a:latin typeface="Arial" pitchFamily="34" charset="0"/>
                <a:cs typeface="Arial" pitchFamily="34" charset="0"/>
              </a:rPr>
              <a:t> </a:t>
            </a:r>
            <a:endParaRPr lang="en-NZ" sz="2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 Placeholder 2"/>
          <p:cNvSpPr txBox="1">
            <a:spLocks/>
          </p:cNvSpPr>
          <p:nvPr/>
        </p:nvSpPr>
        <p:spPr>
          <a:xfrm>
            <a:off x="3779838" y="3352800"/>
            <a:ext cx="2773362" cy="4572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sz="2400" dirty="0">
                <a:latin typeface="Arial" pitchFamily="34" charset="0"/>
                <a:cs typeface="Arial" pitchFamily="34" charset="0"/>
              </a:rPr>
              <a:t>b) </a:t>
            </a:r>
            <a:r>
              <a:rPr lang="en-NZ" sz="2400" i="1" dirty="0">
                <a:latin typeface="Arial" pitchFamily="34" charset="0"/>
                <a:cs typeface="Arial" pitchFamily="34" charset="0"/>
              </a:rPr>
              <a:t>a</a:t>
            </a:r>
            <a:r>
              <a:rPr lang="en-NZ" sz="2400" baseline="30000" dirty="0">
                <a:latin typeface="Arial" pitchFamily="34" charset="0"/>
                <a:cs typeface="Arial" pitchFamily="34" charset="0"/>
              </a:rPr>
              <a:t>3</a:t>
            </a:r>
            <a:r>
              <a:rPr lang="en-NZ" sz="2400" i="1" dirty="0">
                <a:latin typeface="Arial" pitchFamily="34" charset="0"/>
                <a:cs typeface="Arial" pitchFamily="34" charset="0"/>
              </a:rPr>
              <a:t> × a</a:t>
            </a:r>
            <a:r>
              <a:rPr lang="en-NZ" sz="2400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en-NZ" sz="2400" i="1" dirty="0">
                <a:latin typeface="Arial" pitchFamily="34" charset="0"/>
                <a:cs typeface="Arial" pitchFamily="34" charset="0"/>
              </a:rPr>
              <a:t> × a</a:t>
            </a:r>
            <a:endParaRPr lang="en-NZ" sz="2400" i="1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524000" y="3352800"/>
            <a:ext cx="2476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4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en-NZ" sz="24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NZ" sz="2400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(10 + 2)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791200" y="3352800"/>
            <a:ext cx="18827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4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en-NZ" sz="24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NZ" sz="2400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(3</a:t>
            </a:r>
            <a:r>
              <a:rPr lang="en-NZ" sz="24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NZ" sz="2400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+ 2 + 1)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524000" y="3657600"/>
            <a:ext cx="2476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4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en-NZ" sz="24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NZ" sz="2400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486400" y="3429000"/>
            <a:ext cx="5937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400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1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495800" y="2743200"/>
            <a:ext cx="3048000" cy="3698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 number = 1 i.e. </a:t>
            </a: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 = 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NZ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791200" y="3657600"/>
            <a:ext cx="18827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4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en-NZ" sz="24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NZ" sz="2400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20" name="Text Placeholder 2"/>
          <p:cNvSpPr txBox="1">
            <a:spLocks/>
          </p:cNvSpPr>
          <p:nvPr/>
        </p:nvSpPr>
        <p:spPr>
          <a:xfrm>
            <a:off x="228600" y="4343400"/>
            <a:ext cx="7391400" cy="457200"/>
          </a:xfrm>
          <a:prstGeom prst="rect">
            <a:avLst/>
          </a:prstGeom>
        </p:spPr>
        <p:txBody>
          <a:bodyPr/>
          <a:lstStyle/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- Remember to multiply any numbers in front of the variables first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 Placeholder 2"/>
          <p:cNvSpPr txBox="1">
            <a:spLocks/>
          </p:cNvSpPr>
          <p:nvPr/>
        </p:nvSpPr>
        <p:spPr>
          <a:xfrm>
            <a:off x="228600" y="4876800"/>
            <a:ext cx="7315200" cy="3810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e.g. Simplify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 Placeholder 2"/>
          <p:cNvSpPr txBox="1">
            <a:spLocks/>
          </p:cNvSpPr>
          <p:nvPr/>
        </p:nvSpPr>
        <p:spPr>
          <a:xfrm>
            <a:off x="0" y="5257800"/>
            <a:ext cx="2057400" cy="457200"/>
          </a:xfrm>
          <a:prstGeom prst="rect">
            <a:avLst/>
          </a:prstGeom>
        </p:spPr>
        <p:txBody>
          <a:bodyPr/>
          <a:lstStyle/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defRPr/>
            </a:pPr>
            <a:r>
              <a:rPr lang="en-NZ" sz="2400" dirty="0">
                <a:latin typeface="Arial" pitchFamily="34" charset="0"/>
                <a:cs typeface="Arial" pitchFamily="34" charset="0"/>
              </a:rPr>
              <a:t>a) 2</a:t>
            </a:r>
            <a:r>
              <a:rPr lang="en-NZ" sz="2400" i="1" dirty="0">
                <a:latin typeface="Arial" pitchFamily="34" charset="0"/>
                <a:cs typeface="Arial" pitchFamily="34" charset="0"/>
              </a:rPr>
              <a:t>x</a:t>
            </a:r>
            <a:r>
              <a:rPr lang="en-NZ" sz="2400" baseline="30000" dirty="0">
                <a:latin typeface="Arial" pitchFamily="34" charset="0"/>
                <a:cs typeface="Arial" pitchFamily="34" charset="0"/>
              </a:rPr>
              <a:t>3</a:t>
            </a:r>
            <a:r>
              <a:rPr lang="en-NZ" sz="2400" i="1" dirty="0">
                <a:latin typeface="Arial" pitchFamily="34" charset="0"/>
                <a:cs typeface="Arial" pitchFamily="34" charset="0"/>
              </a:rPr>
              <a:t> × </a:t>
            </a:r>
            <a:r>
              <a:rPr lang="en-NZ" sz="2400" dirty="0">
                <a:latin typeface="Arial" pitchFamily="34" charset="0"/>
                <a:cs typeface="Arial" pitchFamily="34" charset="0"/>
              </a:rPr>
              <a:t>3</a:t>
            </a:r>
            <a:r>
              <a:rPr lang="en-NZ" sz="2400" i="1" dirty="0">
                <a:latin typeface="Arial" pitchFamily="34" charset="0"/>
                <a:cs typeface="Arial" pitchFamily="34" charset="0"/>
              </a:rPr>
              <a:t>x</a:t>
            </a:r>
            <a:r>
              <a:rPr lang="en-NZ" sz="2400" baseline="30000" dirty="0">
                <a:latin typeface="Arial" pitchFamily="34" charset="0"/>
                <a:cs typeface="Arial" pitchFamily="34" charset="0"/>
              </a:rPr>
              <a:t>4</a:t>
            </a:r>
            <a:r>
              <a:rPr lang="en-NZ" sz="2400" dirty="0">
                <a:latin typeface="Arial" pitchFamily="34" charset="0"/>
                <a:cs typeface="Arial" pitchFamily="34" charset="0"/>
              </a:rPr>
              <a:t> </a:t>
            </a:r>
            <a:endParaRPr lang="en-NZ" sz="2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 Placeholder 2"/>
          <p:cNvSpPr txBox="1">
            <a:spLocks/>
          </p:cNvSpPr>
          <p:nvPr/>
        </p:nvSpPr>
        <p:spPr>
          <a:xfrm>
            <a:off x="3749675" y="5257800"/>
            <a:ext cx="2879725" cy="4572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sz="2400" dirty="0">
                <a:latin typeface="Arial" pitchFamily="34" charset="0"/>
                <a:cs typeface="Arial" pitchFamily="34" charset="0"/>
              </a:rPr>
              <a:t>b) 2</a:t>
            </a:r>
            <a:r>
              <a:rPr lang="en-NZ" sz="2400" i="1" dirty="0">
                <a:latin typeface="Arial" pitchFamily="34" charset="0"/>
                <a:cs typeface="Arial" pitchFamily="34" charset="0"/>
              </a:rPr>
              <a:t>a</a:t>
            </a:r>
            <a:r>
              <a:rPr lang="en-NZ" sz="2400" i="1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en-NZ" sz="2400" i="1" dirty="0">
                <a:latin typeface="Arial" pitchFamily="34" charset="0"/>
                <a:cs typeface="Arial" pitchFamily="34" charset="0"/>
              </a:rPr>
              <a:t> × </a:t>
            </a:r>
            <a:r>
              <a:rPr lang="en-NZ" sz="2400" dirty="0">
                <a:latin typeface="Arial" pitchFamily="34" charset="0"/>
                <a:cs typeface="Arial" pitchFamily="34" charset="0"/>
              </a:rPr>
              <a:t>3</a:t>
            </a:r>
            <a:r>
              <a:rPr lang="en-NZ" sz="2400" i="1" dirty="0">
                <a:latin typeface="Arial" pitchFamily="34" charset="0"/>
                <a:cs typeface="Arial" pitchFamily="34" charset="0"/>
              </a:rPr>
              <a:t>a  × </a:t>
            </a:r>
            <a:r>
              <a:rPr lang="en-NZ" sz="2400" dirty="0">
                <a:latin typeface="Arial" pitchFamily="34" charset="0"/>
                <a:cs typeface="Arial" pitchFamily="34" charset="0"/>
              </a:rPr>
              <a:t>5</a:t>
            </a:r>
            <a:r>
              <a:rPr lang="en-NZ" sz="2400" i="1" dirty="0">
                <a:latin typeface="Arial" pitchFamily="34" charset="0"/>
                <a:cs typeface="Arial" pitchFamily="34" charset="0"/>
              </a:rPr>
              <a:t>a</a:t>
            </a:r>
            <a:r>
              <a:rPr lang="en-NZ" sz="2400" baseline="30000" dirty="0">
                <a:latin typeface="Arial" pitchFamily="34" charset="0"/>
                <a:cs typeface="Arial" pitchFamily="34" charset="0"/>
              </a:rPr>
              <a:t>4</a:t>
            </a:r>
            <a:endParaRPr lang="en-NZ" sz="2400" i="1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676400" y="5257800"/>
            <a:ext cx="1235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4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2 × 3</a:t>
            </a:r>
            <a:endParaRPr lang="en-NZ" sz="2400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4879975" y="5562600"/>
            <a:ext cx="17494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4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2 × 3 × 5</a:t>
            </a:r>
            <a:endParaRPr lang="en-NZ" sz="2400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641475" y="5562600"/>
            <a:ext cx="7207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4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6</a:t>
            </a:r>
            <a:endParaRPr lang="en-NZ" sz="2400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5181600" y="5334000"/>
            <a:ext cx="6175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400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1 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876800" y="5867400"/>
            <a:ext cx="9255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4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30</a:t>
            </a:r>
            <a:endParaRPr lang="en-NZ" sz="2400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2590800" y="5257800"/>
            <a:ext cx="13049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4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 sz="2400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(3</a:t>
            </a:r>
            <a:r>
              <a:rPr lang="en-NZ" sz="24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NZ" sz="2400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+ 4)</a:t>
            </a:r>
            <a:endParaRPr lang="en-NZ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6324600" y="5562600"/>
            <a:ext cx="17335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4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NZ" sz="2400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(2 + 1 + 4)</a:t>
            </a:r>
            <a:endParaRPr lang="en-NZ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2057400" y="5562600"/>
            <a:ext cx="6016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4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 sz="2400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en-NZ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5486400" y="5867400"/>
            <a:ext cx="6127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4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NZ" sz="2400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en-NZ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ectangle 2"/>
          <p:cNvSpPr txBox="1">
            <a:spLocks noChangeArrowheads="1"/>
          </p:cNvSpPr>
          <p:nvPr/>
        </p:nvSpPr>
        <p:spPr>
          <a:xfrm>
            <a:off x="228600" y="152400"/>
            <a:ext cx="8610600" cy="762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40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POWER RULES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 animBg="1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 animBg="1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 txBox="1">
            <a:spLocks/>
          </p:cNvSpPr>
          <p:nvPr/>
        </p:nvSpPr>
        <p:spPr>
          <a:xfrm>
            <a:off x="228600" y="228600"/>
            <a:ext cx="7391400" cy="457200"/>
          </a:xfrm>
          <a:prstGeom prst="rect">
            <a:avLst/>
          </a:prstGeom>
        </p:spPr>
        <p:txBody>
          <a:bodyPr/>
          <a:lstStyle/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2. Division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Placeholder 2"/>
          <p:cNvSpPr txBox="1">
            <a:spLocks/>
          </p:cNvSpPr>
          <p:nvPr/>
        </p:nvSpPr>
        <p:spPr>
          <a:xfrm>
            <a:off x="3124200" y="609600"/>
            <a:ext cx="685800" cy="457200"/>
          </a:xfrm>
          <a:prstGeom prst="rect">
            <a:avLst/>
          </a:prstGeom>
        </p:spPr>
        <p:txBody>
          <a:bodyPr/>
          <a:lstStyle/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defRPr/>
            </a:pPr>
            <a:r>
              <a:rPr lang="en-NZ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YES</a:t>
            </a:r>
            <a:endParaRPr lang="en-NZ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447800" y="609600"/>
            <a:ext cx="1905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dirty="0">
                <a:latin typeface="Arial" pitchFamily="34" charset="0"/>
                <a:cs typeface="Arial" pitchFamily="34" charset="0"/>
              </a:rPr>
              <a:t>- Does </a:t>
            </a:r>
            <a:r>
              <a:rPr lang="en-NZ" u="sng" dirty="0">
                <a:latin typeface="Arial" pitchFamily="34" charset="0"/>
                <a:cs typeface="Arial" pitchFamily="34" charset="0"/>
              </a:rPr>
              <a:t>6</a:t>
            </a:r>
            <a:r>
              <a:rPr lang="en-NZ" dirty="0">
                <a:latin typeface="Arial" pitchFamily="34" charset="0"/>
                <a:cs typeface="Arial" pitchFamily="34" charset="0"/>
              </a:rPr>
              <a:t> = 1 ?</a:t>
            </a:r>
            <a:endParaRPr lang="en-NZ" u="sng" dirty="0">
              <a:latin typeface="Arial" pitchFamily="34" charset="0"/>
              <a:cs typeface="Arial" pitchFamily="34" charset="0"/>
            </a:endParaRPr>
          </a:p>
          <a:p>
            <a:r>
              <a:rPr lang="en-NZ" dirty="0">
                <a:latin typeface="Arial" pitchFamily="34" charset="0"/>
                <a:cs typeface="Arial" pitchFamily="34" charset="0"/>
              </a:rPr>
              <a:t>          </a:t>
            </a:r>
            <a:r>
              <a:rPr lang="en-NZ" dirty="0" smtClean="0">
                <a:latin typeface="Arial" pitchFamily="34" charset="0"/>
                <a:cs typeface="Arial" pitchFamily="34" charset="0"/>
              </a:rPr>
              <a:t>  6</a:t>
            </a:r>
            <a:endParaRPr lang="en-N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72000" y="609600"/>
            <a:ext cx="1981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dirty="0">
                <a:latin typeface="Arial" pitchFamily="34" charset="0"/>
                <a:cs typeface="Arial" pitchFamily="34" charset="0"/>
              </a:rPr>
              <a:t>- Therefore </a:t>
            </a:r>
            <a:r>
              <a:rPr lang="en-NZ" i="1" u="sng" dirty="0">
                <a:latin typeface="Arial" pitchFamily="34" charset="0"/>
                <a:cs typeface="Arial" pitchFamily="34" charset="0"/>
              </a:rPr>
              <a:t>x</a:t>
            </a:r>
            <a:r>
              <a:rPr lang="en-NZ" dirty="0">
                <a:latin typeface="Arial" pitchFamily="34" charset="0"/>
                <a:cs typeface="Arial" pitchFamily="34" charset="0"/>
              </a:rPr>
              <a:t> = 1 </a:t>
            </a:r>
            <a:endParaRPr lang="en-NZ" u="sng" dirty="0">
              <a:latin typeface="Arial" pitchFamily="34" charset="0"/>
              <a:cs typeface="Arial" pitchFamily="34" charset="0"/>
            </a:endParaRPr>
          </a:p>
          <a:p>
            <a:r>
              <a:rPr lang="en-NZ" dirty="0">
                <a:latin typeface="Arial" pitchFamily="34" charset="0"/>
                <a:cs typeface="Arial" pitchFamily="34" charset="0"/>
              </a:rPr>
              <a:t>                  </a:t>
            </a:r>
            <a:r>
              <a:rPr lang="en-NZ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NZ" i="1" dirty="0" smtClean="0">
                <a:latin typeface="Arial" pitchFamily="34" charset="0"/>
                <a:cs typeface="Arial" pitchFamily="34" charset="0"/>
              </a:rPr>
              <a:t>x</a:t>
            </a:r>
            <a:endParaRPr lang="en-N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1219200"/>
            <a:ext cx="3352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dirty="0">
                <a:latin typeface="Arial" pitchFamily="34" charset="0"/>
                <a:cs typeface="Arial" pitchFamily="34" charset="0"/>
              </a:rPr>
              <a:t>- Does </a:t>
            </a:r>
            <a:r>
              <a:rPr lang="en-NZ" i="1" u="sng" dirty="0">
                <a:latin typeface="Arial" pitchFamily="34" charset="0"/>
                <a:cs typeface="Arial" pitchFamily="34" charset="0"/>
              </a:rPr>
              <a:t>x</a:t>
            </a:r>
            <a:r>
              <a:rPr lang="en-NZ" u="sng" baseline="30000" dirty="0">
                <a:latin typeface="Arial" pitchFamily="34" charset="0"/>
                <a:cs typeface="Arial" pitchFamily="34" charset="0"/>
              </a:rPr>
              <a:t>5</a:t>
            </a:r>
            <a:r>
              <a:rPr lang="en-NZ" dirty="0">
                <a:latin typeface="Arial" pitchFamily="34" charset="0"/>
                <a:cs typeface="Arial" pitchFamily="34" charset="0"/>
              </a:rPr>
              <a:t> = </a:t>
            </a:r>
            <a:r>
              <a:rPr lang="en-NZ" i="1" u="sng" dirty="0">
                <a:latin typeface="Arial" pitchFamily="34" charset="0"/>
                <a:cs typeface="Arial" pitchFamily="34" charset="0"/>
              </a:rPr>
              <a:t>x × x × x × x × x</a:t>
            </a:r>
            <a:r>
              <a:rPr lang="en-NZ" i="1" dirty="0">
                <a:latin typeface="Arial" pitchFamily="34" charset="0"/>
                <a:cs typeface="Arial" pitchFamily="34" charset="0"/>
              </a:rPr>
              <a:t> </a:t>
            </a:r>
            <a:r>
              <a:rPr lang="en-NZ" dirty="0">
                <a:latin typeface="Arial" pitchFamily="34" charset="0"/>
                <a:cs typeface="Arial" pitchFamily="34" charset="0"/>
              </a:rPr>
              <a:t>?</a:t>
            </a:r>
            <a:endParaRPr lang="en-NZ" u="sng" dirty="0">
              <a:latin typeface="Arial" pitchFamily="34" charset="0"/>
              <a:cs typeface="Arial" pitchFamily="34" charset="0"/>
            </a:endParaRPr>
          </a:p>
          <a:p>
            <a:r>
              <a:rPr lang="en-NZ" dirty="0">
                <a:latin typeface="Arial" pitchFamily="34" charset="0"/>
                <a:cs typeface="Arial" pitchFamily="34" charset="0"/>
              </a:rPr>
              <a:t>         </a:t>
            </a:r>
            <a:r>
              <a:rPr lang="en-NZ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NZ" i="1" dirty="0">
                <a:latin typeface="Arial" pitchFamily="34" charset="0"/>
                <a:cs typeface="Arial" pitchFamily="34" charset="0"/>
              </a:rPr>
              <a:t>x</a:t>
            </a:r>
            <a:r>
              <a:rPr lang="en-NZ" baseline="30000" dirty="0">
                <a:latin typeface="Arial" pitchFamily="34" charset="0"/>
                <a:cs typeface="Arial" pitchFamily="34" charset="0"/>
              </a:rPr>
              <a:t>3                      </a:t>
            </a:r>
            <a:r>
              <a:rPr lang="en-NZ" i="1" dirty="0">
                <a:latin typeface="Arial" pitchFamily="34" charset="0"/>
                <a:cs typeface="Arial" pitchFamily="34" charset="0"/>
              </a:rPr>
              <a:t>x × x × x </a:t>
            </a:r>
            <a:endParaRPr lang="en-NZ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3124200" y="1219200"/>
            <a:ext cx="655638" cy="457200"/>
          </a:xfrm>
          <a:prstGeom prst="rect">
            <a:avLst/>
          </a:prstGeom>
        </p:spPr>
        <p:txBody>
          <a:bodyPr/>
          <a:lstStyle/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defRPr/>
            </a:pPr>
            <a:r>
              <a:rPr lang="en-NZ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YES</a:t>
            </a:r>
            <a:endParaRPr lang="en-NZ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rot="5400000" flipH="1" flipV="1">
            <a:off x="1866900" y="1638300"/>
            <a:ext cx="228600" cy="152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 flipH="1" flipV="1">
            <a:off x="2247900" y="1638300"/>
            <a:ext cx="228600" cy="152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 flipH="1" flipV="1">
            <a:off x="2628900" y="1638300"/>
            <a:ext cx="228600" cy="152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 flipH="1" flipV="1">
            <a:off x="1943100" y="1333500"/>
            <a:ext cx="228600" cy="152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 flipH="1" flipV="1">
            <a:off x="2324100" y="1333500"/>
            <a:ext cx="228600" cy="152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 flipH="1" flipV="1">
            <a:off x="2705100" y="1333500"/>
            <a:ext cx="228600" cy="152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810000" y="12192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= </a:t>
            </a:r>
            <a:r>
              <a:rPr lang="en-NZ" i="1">
                <a:latin typeface="Arial" pitchFamily="34" charset="0"/>
                <a:cs typeface="Arial" pitchFamily="34" charset="0"/>
              </a:rPr>
              <a:t>x × x × </a:t>
            </a:r>
            <a:r>
              <a:rPr lang="en-NZ">
                <a:latin typeface="Arial" pitchFamily="34" charset="0"/>
                <a:cs typeface="Arial" pitchFamily="34" charset="0"/>
              </a:rPr>
              <a:t>1</a:t>
            </a:r>
            <a:r>
              <a:rPr lang="en-NZ" i="1">
                <a:latin typeface="Arial" pitchFamily="34" charset="0"/>
                <a:cs typeface="Arial" pitchFamily="34" charset="0"/>
              </a:rPr>
              <a:t> × </a:t>
            </a:r>
            <a:r>
              <a:rPr lang="en-NZ">
                <a:latin typeface="Arial" pitchFamily="34" charset="0"/>
                <a:cs typeface="Arial" pitchFamily="34" charset="0"/>
              </a:rPr>
              <a:t>1</a:t>
            </a:r>
            <a:r>
              <a:rPr lang="en-NZ" i="1">
                <a:latin typeface="Arial" pitchFamily="34" charset="0"/>
                <a:cs typeface="Arial" pitchFamily="34" charset="0"/>
              </a:rPr>
              <a:t> × </a:t>
            </a:r>
            <a:r>
              <a:rPr lang="en-NZ">
                <a:latin typeface="Arial" pitchFamily="34" charset="0"/>
                <a:cs typeface="Arial" pitchFamily="34" charset="0"/>
              </a:rPr>
              <a:t>1</a:t>
            </a:r>
            <a:r>
              <a:rPr lang="en-NZ" i="1">
                <a:latin typeface="Arial" pitchFamily="34" charset="0"/>
                <a:cs typeface="Arial" pitchFamily="34" charset="0"/>
              </a:rPr>
              <a:t> 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                     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791200" y="1219200"/>
            <a:ext cx="2209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dirty="0">
                <a:latin typeface="Arial" pitchFamily="34" charset="0"/>
                <a:cs typeface="Arial" pitchFamily="34" charset="0"/>
              </a:rPr>
              <a:t>- Therefore </a:t>
            </a:r>
            <a:r>
              <a:rPr lang="en-NZ" i="1" u="sng" dirty="0">
                <a:latin typeface="Arial" pitchFamily="34" charset="0"/>
                <a:cs typeface="Arial" pitchFamily="34" charset="0"/>
              </a:rPr>
              <a:t>x</a:t>
            </a:r>
            <a:r>
              <a:rPr lang="en-NZ" u="sng" baseline="30000" dirty="0">
                <a:latin typeface="Arial" pitchFamily="34" charset="0"/>
                <a:cs typeface="Arial" pitchFamily="34" charset="0"/>
              </a:rPr>
              <a:t>5</a:t>
            </a:r>
            <a:r>
              <a:rPr lang="en-NZ" dirty="0">
                <a:latin typeface="Arial" pitchFamily="34" charset="0"/>
                <a:cs typeface="Arial" pitchFamily="34" charset="0"/>
              </a:rPr>
              <a:t> = </a:t>
            </a:r>
            <a:r>
              <a:rPr lang="en-NZ" i="1" dirty="0">
                <a:latin typeface="Arial" pitchFamily="34" charset="0"/>
                <a:cs typeface="Arial" pitchFamily="34" charset="0"/>
              </a:rPr>
              <a:t>x</a:t>
            </a:r>
            <a:r>
              <a:rPr lang="en-NZ" baseline="30000" dirty="0">
                <a:latin typeface="Arial" pitchFamily="34" charset="0"/>
                <a:cs typeface="Arial" pitchFamily="34" charset="0"/>
              </a:rPr>
              <a:t>2</a:t>
            </a:r>
          </a:p>
          <a:p>
            <a:r>
              <a:rPr lang="en-NZ" dirty="0">
                <a:latin typeface="Arial" pitchFamily="34" charset="0"/>
                <a:cs typeface="Arial" pitchFamily="34" charset="0"/>
              </a:rPr>
              <a:t>                  </a:t>
            </a:r>
            <a:r>
              <a:rPr lang="en-N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NZ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NZ" baseline="30000" dirty="0" smtClean="0">
                <a:latin typeface="Arial" pitchFamily="34" charset="0"/>
                <a:cs typeface="Arial" pitchFamily="34" charset="0"/>
              </a:rPr>
              <a:t>3                 </a:t>
            </a:r>
            <a:r>
              <a:rPr lang="en-NZ" i="1" dirty="0" smtClean="0">
                <a:latin typeface="Arial" pitchFamily="34" charset="0"/>
                <a:cs typeface="Arial" pitchFamily="34" charset="0"/>
              </a:rPr>
              <a:t> </a:t>
            </a:r>
            <a:endParaRPr lang="en-NZ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Placeholder 2"/>
          <p:cNvSpPr txBox="1">
            <a:spLocks/>
          </p:cNvSpPr>
          <p:nvPr/>
        </p:nvSpPr>
        <p:spPr>
          <a:xfrm>
            <a:off x="0" y="2438400"/>
            <a:ext cx="7391400" cy="457200"/>
          </a:xfrm>
          <a:prstGeom prst="rect">
            <a:avLst/>
          </a:prstGeom>
        </p:spPr>
        <p:txBody>
          <a:bodyPr/>
          <a:lstStyle/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- When dividing index (power) expressions with the same letter, SUBTRACT the powers.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 Placeholder 2"/>
          <p:cNvSpPr txBox="1">
            <a:spLocks/>
          </p:cNvSpPr>
          <p:nvPr/>
        </p:nvSpPr>
        <p:spPr>
          <a:xfrm>
            <a:off x="0" y="3124200"/>
            <a:ext cx="7315200" cy="3810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e.g. Simplify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 Placeholder 2"/>
          <p:cNvSpPr txBox="1">
            <a:spLocks/>
          </p:cNvSpPr>
          <p:nvPr/>
        </p:nvSpPr>
        <p:spPr>
          <a:xfrm>
            <a:off x="304800" y="3505200"/>
            <a:ext cx="1524000" cy="457200"/>
          </a:xfrm>
          <a:prstGeom prst="rect">
            <a:avLst/>
          </a:prstGeom>
        </p:spPr>
        <p:txBody>
          <a:bodyPr/>
          <a:lstStyle/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a) </a:t>
            </a:r>
            <a:r>
              <a:rPr lang="en-NZ" i="1" dirty="0">
                <a:latin typeface="Arial" pitchFamily="34" charset="0"/>
                <a:cs typeface="Arial" pitchFamily="34" charset="0"/>
              </a:rPr>
              <a:t>p</a:t>
            </a:r>
            <a:r>
              <a:rPr lang="en-NZ" i="1" baseline="30000" dirty="0">
                <a:latin typeface="Arial" pitchFamily="34" charset="0"/>
                <a:cs typeface="Arial" pitchFamily="34" charset="0"/>
              </a:rPr>
              <a:t>5</a:t>
            </a:r>
            <a:r>
              <a:rPr lang="en-NZ" i="1" dirty="0">
                <a:latin typeface="Arial" pitchFamily="34" charset="0"/>
                <a:cs typeface="Arial" pitchFamily="34" charset="0"/>
              </a:rPr>
              <a:t> ÷ p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447800" y="3505200"/>
            <a:ext cx="1905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NZ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(5 - 1)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953000" y="3505200"/>
            <a:ext cx="144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en-NZ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(7 - 4)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447800" y="3810000"/>
            <a:ext cx="1905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NZ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953000" y="3962400"/>
            <a:ext cx="144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3" name="Text Placeholder 2"/>
          <p:cNvSpPr txBox="1">
            <a:spLocks/>
          </p:cNvSpPr>
          <p:nvPr/>
        </p:nvSpPr>
        <p:spPr>
          <a:xfrm>
            <a:off x="0" y="4343400"/>
            <a:ext cx="7391400" cy="457200"/>
          </a:xfrm>
          <a:prstGeom prst="rect">
            <a:avLst/>
          </a:prstGeom>
        </p:spPr>
        <p:txBody>
          <a:bodyPr/>
          <a:lstStyle/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- Remember to divide any numbers in front of the variables first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 Placeholder 2"/>
          <p:cNvSpPr txBox="1">
            <a:spLocks/>
          </p:cNvSpPr>
          <p:nvPr/>
        </p:nvSpPr>
        <p:spPr>
          <a:xfrm>
            <a:off x="0" y="4800600"/>
            <a:ext cx="7315200" cy="3810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e.g. Simplify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 Placeholder 2"/>
          <p:cNvSpPr txBox="1">
            <a:spLocks/>
          </p:cNvSpPr>
          <p:nvPr/>
        </p:nvSpPr>
        <p:spPr>
          <a:xfrm>
            <a:off x="304800" y="5181600"/>
            <a:ext cx="1524000" cy="457200"/>
          </a:xfrm>
          <a:prstGeom prst="rect">
            <a:avLst/>
          </a:prstGeom>
        </p:spPr>
        <p:txBody>
          <a:bodyPr/>
          <a:lstStyle/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a) 12</a:t>
            </a:r>
            <a:r>
              <a:rPr lang="en-NZ" i="1" dirty="0">
                <a:latin typeface="Arial" pitchFamily="34" charset="0"/>
                <a:cs typeface="Arial" pitchFamily="34" charset="0"/>
              </a:rPr>
              <a:t>x</a:t>
            </a:r>
            <a:r>
              <a:rPr lang="en-NZ" baseline="30000" dirty="0">
                <a:latin typeface="Arial" pitchFamily="34" charset="0"/>
                <a:cs typeface="Arial" pitchFamily="34" charset="0"/>
              </a:rPr>
              <a:t>5</a:t>
            </a:r>
            <a:r>
              <a:rPr lang="en-NZ" i="1" dirty="0">
                <a:latin typeface="Arial" pitchFamily="34" charset="0"/>
                <a:cs typeface="Arial" pitchFamily="34" charset="0"/>
              </a:rPr>
              <a:t> ÷ </a:t>
            </a:r>
            <a:r>
              <a:rPr lang="en-NZ" dirty="0">
                <a:latin typeface="Arial" pitchFamily="34" charset="0"/>
                <a:cs typeface="Arial" pitchFamily="34" charset="0"/>
              </a:rPr>
              <a:t>6</a:t>
            </a:r>
            <a:r>
              <a:rPr lang="en-NZ" i="1" dirty="0">
                <a:latin typeface="Arial" pitchFamily="34" charset="0"/>
                <a:cs typeface="Arial" pitchFamily="34" charset="0"/>
              </a:rPr>
              <a:t>x</a:t>
            </a:r>
            <a:r>
              <a:rPr lang="en-NZ" baseline="30000" dirty="0">
                <a:latin typeface="Arial" pitchFamily="34" charset="0"/>
                <a:cs typeface="Arial" pitchFamily="34" charset="0"/>
              </a:rPr>
              <a:t>4</a:t>
            </a:r>
            <a:r>
              <a:rPr lang="en-NZ" dirty="0">
                <a:latin typeface="Arial" pitchFamily="34" charset="0"/>
                <a:cs typeface="Arial" pitchFamily="34" charset="0"/>
              </a:rPr>
              <a:t> 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676400" y="5181600"/>
            <a:ext cx="1905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12 ÷ 6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676400" y="5486400"/>
            <a:ext cx="68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2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 Placeholder 2"/>
          <p:cNvSpPr txBox="1">
            <a:spLocks/>
          </p:cNvSpPr>
          <p:nvPr/>
        </p:nvSpPr>
        <p:spPr>
          <a:xfrm>
            <a:off x="2057400" y="1905000"/>
            <a:ext cx="3962400" cy="457200"/>
          </a:xfrm>
          <a:prstGeom prst="rect">
            <a:avLst/>
          </a:prstGeom>
        </p:spPr>
        <p:txBody>
          <a:bodyPr/>
          <a:lstStyle/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- How do you get 5</a:t>
            </a:r>
            <a:r>
              <a:rPr lang="en-NZ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NZ" dirty="0">
                <a:latin typeface="Arial" pitchFamily="34" charset="0"/>
                <a:cs typeface="Arial" pitchFamily="34" charset="0"/>
              </a:rPr>
              <a:t>3 = 2 ?</a:t>
            </a:r>
            <a:endParaRPr lang="en-NZ" i="1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4067944" y="1916832"/>
            <a:ext cx="3048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N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 Placeholder 2"/>
          <p:cNvSpPr txBox="1">
            <a:spLocks/>
          </p:cNvSpPr>
          <p:nvPr/>
        </p:nvSpPr>
        <p:spPr>
          <a:xfrm>
            <a:off x="4067944" y="1905000"/>
            <a:ext cx="685800" cy="457200"/>
          </a:xfrm>
          <a:prstGeom prst="rect">
            <a:avLst/>
          </a:prstGeom>
        </p:spPr>
        <p:txBody>
          <a:bodyPr/>
          <a:lstStyle/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defRPr/>
            </a:pPr>
            <a:r>
              <a:rPr lang="en-NZ" b="1" i="1" dirty="0"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1143000" y="3581400"/>
            <a:ext cx="457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1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343400" y="3505200"/>
            <a:ext cx="685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b) </a:t>
            </a:r>
            <a:r>
              <a:rPr lang="en-NZ" i="1" u="sng">
                <a:latin typeface="Arial" pitchFamily="34" charset="0"/>
                <a:cs typeface="Arial" pitchFamily="34" charset="0"/>
              </a:rPr>
              <a:t>x</a:t>
            </a:r>
            <a:r>
              <a:rPr lang="en-NZ" i="1" u="sng" baseline="30000">
                <a:latin typeface="Arial" pitchFamily="34" charset="0"/>
                <a:cs typeface="Arial" pitchFamily="34" charset="0"/>
              </a:rPr>
              <a:t>7</a:t>
            </a:r>
            <a:endParaRPr lang="en-NZ" baseline="30000">
              <a:latin typeface="Arial" pitchFamily="34" charset="0"/>
              <a:cs typeface="Arial" pitchFamily="34" charset="0"/>
            </a:endParaRPr>
          </a:p>
          <a:p>
            <a:r>
              <a:rPr lang="en-NZ">
                <a:latin typeface="Arial" pitchFamily="34" charset="0"/>
                <a:cs typeface="Arial" pitchFamily="34" charset="0"/>
              </a:rPr>
              <a:t>    </a:t>
            </a:r>
            <a:r>
              <a:rPr lang="en-NZ" i="1">
                <a:latin typeface="Arial" pitchFamily="34" charset="0"/>
                <a:cs typeface="Arial" pitchFamily="34" charset="0"/>
              </a:rPr>
              <a:t>x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4                 </a:t>
            </a:r>
            <a:r>
              <a:rPr lang="en-NZ" i="1">
                <a:latin typeface="Arial" pitchFamily="34" charset="0"/>
                <a:cs typeface="Arial" pitchFamily="34" charset="0"/>
              </a:rPr>
              <a:t> 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457200" y="5943600"/>
            <a:ext cx="3352800" cy="6461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If the power remaining is 1, it can be left out of the answer</a:t>
            </a: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2514600" y="5181600"/>
            <a:ext cx="7445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(5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NZ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- 4)</a:t>
            </a:r>
            <a:endParaRPr lang="en-NZ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4343400" y="5181600"/>
            <a:ext cx="1371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b)      </a:t>
            </a:r>
            <a:r>
              <a:rPr lang="en-NZ" u="sng">
                <a:latin typeface="Arial" pitchFamily="34" charset="0"/>
                <a:cs typeface="Arial" pitchFamily="34" charset="0"/>
              </a:rPr>
              <a:t>5</a:t>
            </a:r>
            <a:r>
              <a:rPr lang="en-NZ" i="1" u="sng">
                <a:latin typeface="Arial" pitchFamily="34" charset="0"/>
                <a:cs typeface="Arial" pitchFamily="34" charset="0"/>
              </a:rPr>
              <a:t>a</a:t>
            </a:r>
            <a:r>
              <a:rPr lang="en-NZ" i="1" u="sng" baseline="30000">
                <a:latin typeface="Arial" pitchFamily="34" charset="0"/>
                <a:cs typeface="Arial" pitchFamily="34" charset="0"/>
              </a:rPr>
              <a:t>7</a:t>
            </a:r>
            <a:endParaRPr lang="en-NZ" i="1" baseline="30000">
              <a:latin typeface="Arial" pitchFamily="34" charset="0"/>
              <a:cs typeface="Arial" pitchFamily="34" charset="0"/>
            </a:endParaRPr>
          </a:p>
          <a:p>
            <a:r>
              <a:rPr lang="en-NZ">
                <a:latin typeface="Arial" pitchFamily="34" charset="0"/>
                <a:cs typeface="Arial" pitchFamily="34" charset="0"/>
              </a:rPr>
              <a:t>        15</a:t>
            </a:r>
            <a:r>
              <a:rPr lang="en-NZ" i="1">
                <a:latin typeface="Arial" pitchFamily="34" charset="0"/>
                <a:cs typeface="Arial" pitchFamily="34" charset="0"/>
              </a:rPr>
              <a:t>a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2                 </a:t>
            </a:r>
            <a:r>
              <a:rPr lang="en-NZ" i="1">
                <a:latin typeface="Arial" pitchFamily="34" charset="0"/>
                <a:cs typeface="Arial" pitchFamily="34" charset="0"/>
              </a:rPr>
              <a:t> 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 rot="5400000" flipH="1" flipV="1">
            <a:off x="4991100" y="5524500"/>
            <a:ext cx="228600" cy="152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 flipH="1" flipV="1">
            <a:off x="4991100" y="5295900"/>
            <a:ext cx="228600" cy="152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4572000" y="5181600"/>
            <a:ext cx="533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÷ 5</a:t>
            </a:r>
            <a:endParaRPr lang="en-NZ" i="1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÷ 5   </a:t>
            </a:r>
            <a:r>
              <a:rPr lang="en-NZ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   </a:t>
            </a: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5486400" y="5181600"/>
            <a:ext cx="685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en-NZ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en-NZ" i="1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5</a:t>
            </a:r>
            <a:r>
              <a:rPr lang="en-NZ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   </a:t>
            </a: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5867400" y="5181600"/>
            <a:ext cx="7508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NZ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(7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NZ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- 2)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5486400" y="5791200"/>
            <a:ext cx="533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en-NZ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NZ" i="1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5</a:t>
            </a:r>
            <a:r>
              <a:rPr lang="en-NZ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   </a:t>
            </a: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1981200" y="5486400"/>
            <a:ext cx="300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endParaRPr lang="en-NZ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5791200" y="5791200"/>
            <a:ext cx="3978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NZ" i="1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en-NZ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6400800" y="5791200"/>
            <a:ext cx="990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or   </a:t>
            </a:r>
            <a:r>
              <a:rPr lang="en-NZ" i="1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NZ" u="sng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NZ" i="1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5</a:t>
            </a:r>
            <a:r>
              <a:rPr lang="en-NZ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   </a:t>
            </a: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 animBg="1"/>
      <p:bldP spid="30" grpId="0"/>
      <p:bldP spid="31" grpId="0"/>
      <p:bldP spid="32" grpId="0"/>
      <p:bldP spid="33" grpId="0" animBg="1"/>
      <p:bldP spid="34" grpId="0"/>
      <p:bldP spid="35" grpId="0"/>
      <p:bldP spid="38" grpId="0"/>
      <p:bldP spid="39" grpId="0"/>
      <p:bldP spid="40" grpId="0"/>
      <p:bldP spid="41" grpId="0"/>
      <p:bldP spid="42" grpId="0"/>
      <p:bldP spid="43" grpId="0"/>
      <p:bldP spid="4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 txBox="1">
            <a:spLocks/>
          </p:cNvSpPr>
          <p:nvPr/>
        </p:nvSpPr>
        <p:spPr>
          <a:xfrm>
            <a:off x="228600" y="228600"/>
            <a:ext cx="7391400" cy="457200"/>
          </a:xfrm>
          <a:prstGeom prst="rect">
            <a:avLst/>
          </a:prstGeom>
        </p:spPr>
        <p:txBody>
          <a:bodyPr/>
          <a:lstStyle/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3. Powers of powers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Placeholder 2"/>
          <p:cNvSpPr txBox="1">
            <a:spLocks/>
          </p:cNvSpPr>
          <p:nvPr/>
        </p:nvSpPr>
        <p:spPr>
          <a:xfrm>
            <a:off x="914400" y="609600"/>
            <a:ext cx="3962400" cy="457200"/>
          </a:xfrm>
          <a:prstGeom prst="rect">
            <a:avLst/>
          </a:prstGeom>
        </p:spPr>
        <p:txBody>
          <a:bodyPr/>
          <a:lstStyle/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- Does (</a:t>
            </a:r>
            <a:r>
              <a:rPr lang="en-NZ" i="1" dirty="0">
                <a:latin typeface="Arial" pitchFamily="34" charset="0"/>
                <a:cs typeface="Arial" pitchFamily="34" charset="0"/>
              </a:rPr>
              <a:t>x</a:t>
            </a:r>
            <a:r>
              <a:rPr lang="en-NZ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en-NZ" dirty="0">
                <a:latin typeface="Arial" pitchFamily="34" charset="0"/>
                <a:cs typeface="Arial" pitchFamily="34" charset="0"/>
              </a:rPr>
              <a:t>)</a:t>
            </a:r>
            <a:r>
              <a:rPr lang="en-NZ" baseline="30000" dirty="0">
                <a:latin typeface="Arial" pitchFamily="34" charset="0"/>
                <a:cs typeface="Arial" pitchFamily="34" charset="0"/>
              </a:rPr>
              <a:t>3</a:t>
            </a:r>
            <a:r>
              <a:rPr lang="en-NZ" dirty="0">
                <a:latin typeface="Arial" pitchFamily="34" charset="0"/>
                <a:cs typeface="Arial" pitchFamily="34" charset="0"/>
              </a:rPr>
              <a:t> = </a:t>
            </a:r>
            <a:r>
              <a:rPr lang="en-NZ" i="1" dirty="0">
                <a:latin typeface="Arial" pitchFamily="34" charset="0"/>
                <a:cs typeface="Arial" pitchFamily="34" charset="0"/>
              </a:rPr>
              <a:t>x</a:t>
            </a:r>
            <a:r>
              <a:rPr lang="en-NZ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en-NZ" dirty="0">
                <a:latin typeface="Arial" pitchFamily="34" charset="0"/>
                <a:cs typeface="Arial" pitchFamily="34" charset="0"/>
              </a:rPr>
              <a:t> × </a:t>
            </a:r>
            <a:r>
              <a:rPr lang="en-NZ" i="1" dirty="0">
                <a:latin typeface="Arial" pitchFamily="34" charset="0"/>
                <a:cs typeface="Arial" pitchFamily="34" charset="0"/>
              </a:rPr>
              <a:t>x</a:t>
            </a:r>
            <a:r>
              <a:rPr lang="en-NZ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en-NZ" dirty="0">
                <a:latin typeface="Arial" pitchFamily="34" charset="0"/>
                <a:cs typeface="Arial" pitchFamily="34" charset="0"/>
              </a:rPr>
              <a:t> × </a:t>
            </a:r>
            <a:r>
              <a:rPr lang="en-NZ" i="1" dirty="0">
                <a:latin typeface="Arial" pitchFamily="34" charset="0"/>
                <a:cs typeface="Arial" pitchFamily="34" charset="0"/>
              </a:rPr>
              <a:t>x</a:t>
            </a:r>
            <a:r>
              <a:rPr lang="en-NZ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en-NZ" dirty="0">
                <a:latin typeface="Arial" pitchFamily="34" charset="0"/>
                <a:cs typeface="Arial" pitchFamily="34" charset="0"/>
              </a:rPr>
              <a:t> ?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4343400" y="609600"/>
            <a:ext cx="685800" cy="457200"/>
          </a:xfrm>
          <a:prstGeom prst="rect">
            <a:avLst/>
          </a:prstGeom>
        </p:spPr>
        <p:txBody>
          <a:bodyPr/>
          <a:lstStyle/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defRPr/>
            </a:pPr>
            <a:r>
              <a:rPr lang="en-NZ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YES</a:t>
            </a:r>
            <a:endParaRPr lang="en-NZ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914400" y="1219200"/>
            <a:ext cx="3962400" cy="457200"/>
          </a:xfrm>
          <a:prstGeom prst="rect">
            <a:avLst/>
          </a:prstGeom>
        </p:spPr>
        <p:txBody>
          <a:bodyPr/>
          <a:lstStyle/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- Therefore (</a:t>
            </a:r>
            <a:r>
              <a:rPr lang="en-NZ" i="1" dirty="0">
                <a:latin typeface="Arial" pitchFamily="34" charset="0"/>
                <a:cs typeface="Arial" pitchFamily="34" charset="0"/>
              </a:rPr>
              <a:t>x</a:t>
            </a:r>
            <a:r>
              <a:rPr lang="en-NZ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en-NZ" dirty="0">
                <a:latin typeface="Arial" pitchFamily="34" charset="0"/>
                <a:cs typeface="Arial" pitchFamily="34" charset="0"/>
              </a:rPr>
              <a:t>)</a:t>
            </a:r>
            <a:r>
              <a:rPr lang="en-NZ" baseline="30000" dirty="0">
                <a:latin typeface="Arial" pitchFamily="34" charset="0"/>
                <a:cs typeface="Arial" pitchFamily="34" charset="0"/>
              </a:rPr>
              <a:t>3</a:t>
            </a:r>
            <a:r>
              <a:rPr lang="en-NZ" dirty="0">
                <a:latin typeface="Arial" pitchFamily="34" charset="0"/>
                <a:cs typeface="Arial" pitchFamily="34" charset="0"/>
              </a:rPr>
              <a:t> = </a:t>
            </a:r>
            <a:r>
              <a:rPr lang="en-NZ" i="1" dirty="0">
                <a:latin typeface="Arial" pitchFamily="34" charset="0"/>
                <a:cs typeface="Arial" pitchFamily="34" charset="0"/>
              </a:rPr>
              <a:t>x</a:t>
            </a:r>
            <a:r>
              <a:rPr lang="en-NZ" baseline="30000" dirty="0">
                <a:latin typeface="Arial" pitchFamily="34" charset="0"/>
                <a:cs typeface="Arial" pitchFamily="34" charset="0"/>
              </a:rPr>
              <a:t>6</a:t>
            </a:r>
            <a:endParaRPr lang="en-NZ" i="1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914400" y="1524000"/>
            <a:ext cx="3962400" cy="457200"/>
          </a:xfrm>
          <a:prstGeom prst="rect">
            <a:avLst/>
          </a:prstGeom>
        </p:spPr>
        <p:txBody>
          <a:bodyPr/>
          <a:lstStyle/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- How do you get 2      3 = 6 ?</a:t>
            </a:r>
            <a:endParaRPr lang="en-NZ" i="1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2971800" y="1524000"/>
            <a:ext cx="3048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N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Placeholder 2"/>
          <p:cNvSpPr txBox="1">
            <a:spLocks/>
          </p:cNvSpPr>
          <p:nvPr/>
        </p:nvSpPr>
        <p:spPr>
          <a:xfrm>
            <a:off x="2971800" y="1524000"/>
            <a:ext cx="685800" cy="457200"/>
          </a:xfrm>
          <a:prstGeom prst="rect">
            <a:avLst/>
          </a:prstGeom>
        </p:spPr>
        <p:txBody>
          <a:bodyPr/>
          <a:lstStyle/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defRPr/>
            </a:pPr>
            <a:r>
              <a:rPr lang="en-NZ" b="1" dirty="0">
                <a:latin typeface="Arial" pitchFamily="34" charset="0"/>
                <a:cs typeface="Arial" pitchFamily="34" charset="0"/>
              </a:rPr>
              <a:t>×</a:t>
            </a:r>
          </a:p>
        </p:txBody>
      </p:sp>
      <p:sp>
        <p:nvSpPr>
          <p:cNvPr id="9" name="Text Placeholder 2"/>
          <p:cNvSpPr txBox="1">
            <a:spLocks/>
          </p:cNvSpPr>
          <p:nvPr/>
        </p:nvSpPr>
        <p:spPr>
          <a:xfrm>
            <a:off x="914400" y="914400"/>
            <a:ext cx="3962400" cy="457200"/>
          </a:xfrm>
          <a:prstGeom prst="rect">
            <a:avLst/>
          </a:prstGeom>
        </p:spPr>
        <p:txBody>
          <a:bodyPr/>
          <a:lstStyle/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- Does </a:t>
            </a:r>
            <a:r>
              <a:rPr lang="en-NZ" i="1" dirty="0">
                <a:latin typeface="Arial" pitchFamily="34" charset="0"/>
                <a:cs typeface="Arial" pitchFamily="34" charset="0"/>
              </a:rPr>
              <a:t>x</a:t>
            </a:r>
            <a:r>
              <a:rPr lang="en-NZ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en-NZ" dirty="0">
                <a:latin typeface="Arial" pitchFamily="34" charset="0"/>
                <a:cs typeface="Arial" pitchFamily="34" charset="0"/>
              </a:rPr>
              <a:t> × </a:t>
            </a:r>
            <a:r>
              <a:rPr lang="en-NZ" i="1" dirty="0">
                <a:latin typeface="Arial" pitchFamily="34" charset="0"/>
                <a:cs typeface="Arial" pitchFamily="34" charset="0"/>
              </a:rPr>
              <a:t>x</a:t>
            </a:r>
            <a:r>
              <a:rPr lang="en-NZ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en-NZ" dirty="0">
                <a:latin typeface="Arial" pitchFamily="34" charset="0"/>
                <a:cs typeface="Arial" pitchFamily="34" charset="0"/>
              </a:rPr>
              <a:t> × </a:t>
            </a:r>
            <a:r>
              <a:rPr lang="en-NZ" i="1" dirty="0">
                <a:latin typeface="Arial" pitchFamily="34" charset="0"/>
                <a:cs typeface="Arial" pitchFamily="34" charset="0"/>
              </a:rPr>
              <a:t>x</a:t>
            </a:r>
            <a:r>
              <a:rPr lang="en-NZ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en-NZ" dirty="0">
                <a:latin typeface="Arial" pitchFamily="34" charset="0"/>
                <a:cs typeface="Arial" pitchFamily="34" charset="0"/>
              </a:rPr>
              <a:t> = </a:t>
            </a:r>
            <a:r>
              <a:rPr lang="en-NZ" i="1" dirty="0">
                <a:latin typeface="Arial" pitchFamily="34" charset="0"/>
                <a:cs typeface="Arial" pitchFamily="34" charset="0"/>
              </a:rPr>
              <a:t>x</a:t>
            </a:r>
            <a:r>
              <a:rPr lang="en-NZ" baseline="30000" dirty="0">
                <a:latin typeface="Arial" pitchFamily="34" charset="0"/>
                <a:cs typeface="Arial" pitchFamily="34" charset="0"/>
              </a:rPr>
              <a:t>6</a:t>
            </a:r>
            <a:r>
              <a:rPr lang="en-NZ" dirty="0">
                <a:latin typeface="Arial" pitchFamily="34" charset="0"/>
                <a:cs typeface="Arial" pitchFamily="34" charset="0"/>
              </a:rPr>
              <a:t> ?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Placeholder 2"/>
          <p:cNvSpPr txBox="1">
            <a:spLocks/>
          </p:cNvSpPr>
          <p:nvPr/>
        </p:nvSpPr>
        <p:spPr>
          <a:xfrm>
            <a:off x="4343400" y="914400"/>
            <a:ext cx="685800" cy="457200"/>
          </a:xfrm>
          <a:prstGeom prst="rect">
            <a:avLst/>
          </a:prstGeom>
        </p:spPr>
        <p:txBody>
          <a:bodyPr/>
          <a:lstStyle/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defRPr/>
            </a:pPr>
            <a:r>
              <a:rPr lang="en-NZ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YES</a:t>
            </a:r>
            <a:endParaRPr lang="en-NZ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Placeholder 2"/>
          <p:cNvSpPr txBox="1">
            <a:spLocks/>
          </p:cNvSpPr>
          <p:nvPr/>
        </p:nvSpPr>
        <p:spPr>
          <a:xfrm>
            <a:off x="0" y="2057400"/>
            <a:ext cx="7391400" cy="457200"/>
          </a:xfrm>
          <a:prstGeom prst="rect">
            <a:avLst/>
          </a:prstGeom>
        </p:spPr>
        <p:txBody>
          <a:bodyPr/>
          <a:lstStyle/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- When taking a power of an index expression to a power, MULTIPLY the powers 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 Placeholder 2"/>
          <p:cNvSpPr txBox="1">
            <a:spLocks/>
          </p:cNvSpPr>
          <p:nvPr/>
        </p:nvSpPr>
        <p:spPr>
          <a:xfrm>
            <a:off x="152400" y="2743200"/>
            <a:ext cx="7315200" cy="3810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e.g. Simplify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 Placeholder 2"/>
          <p:cNvSpPr txBox="1">
            <a:spLocks/>
          </p:cNvSpPr>
          <p:nvPr/>
        </p:nvSpPr>
        <p:spPr>
          <a:xfrm>
            <a:off x="0" y="3124200"/>
            <a:ext cx="1981200" cy="457200"/>
          </a:xfrm>
          <a:prstGeom prst="rect">
            <a:avLst/>
          </a:prstGeom>
        </p:spPr>
        <p:txBody>
          <a:bodyPr/>
          <a:lstStyle/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defRPr/>
            </a:pPr>
            <a:r>
              <a:rPr lang="en-NZ" sz="2400" dirty="0">
                <a:latin typeface="Arial" pitchFamily="34" charset="0"/>
                <a:cs typeface="Arial" pitchFamily="34" charset="0"/>
              </a:rPr>
              <a:t>a) (</a:t>
            </a:r>
            <a:r>
              <a:rPr lang="en-NZ" sz="2400" i="1" dirty="0">
                <a:latin typeface="Arial" pitchFamily="34" charset="0"/>
                <a:cs typeface="Arial" pitchFamily="34" charset="0"/>
              </a:rPr>
              <a:t>c</a:t>
            </a:r>
            <a:r>
              <a:rPr lang="en-NZ" sz="2400" baseline="30000" dirty="0">
                <a:latin typeface="Arial" pitchFamily="34" charset="0"/>
                <a:cs typeface="Arial" pitchFamily="34" charset="0"/>
              </a:rPr>
              <a:t>4</a:t>
            </a:r>
            <a:r>
              <a:rPr lang="en-NZ" sz="2400" dirty="0">
                <a:latin typeface="Arial" pitchFamily="34" charset="0"/>
                <a:cs typeface="Arial" pitchFamily="34" charset="0"/>
              </a:rPr>
              <a:t>)</a:t>
            </a:r>
            <a:r>
              <a:rPr lang="en-NZ" sz="2400" baseline="30000" dirty="0">
                <a:latin typeface="Arial" pitchFamily="34" charset="0"/>
                <a:cs typeface="Arial" pitchFamily="34" charset="0"/>
              </a:rPr>
              <a:t>6</a:t>
            </a:r>
            <a:r>
              <a:rPr lang="en-NZ" sz="2400" dirty="0">
                <a:latin typeface="Arial" pitchFamily="34" charset="0"/>
                <a:cs typeface="Arial" pitchFamily="34" charset="0"/>
              </a:rPr>
              <a:t> </a:t>
            </a:r>
            <a:endParaRPr lang="en-NZ" sz="2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 Placeholder 2"/>
          <p:cNvSpPr txBox="1">
            <a:spLocks/>
          </p:cNvSpPr>
          <p:nvPr/>
        </p:nvSpPr>
        <p:spPr>
          <a:xfrm>
            <a:off x="4144963" y="3124200"/>
            <a:ext cx="1189037" cy="4572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sz="2400" dirty="0">
                <a:latin typeface="Arial" pitchFamily="34" charset="0"/>
                <a:cs typeface="Arial" pitchFamily="34" charset="0"/>
              </a:rPr>
              <a:t>b) (</a:t>
            </a:r>
            <a:r>
              <a:rPr lang="en-NZ" sz="2400" i="1" dirty="0">
                <a:latin typeface="Arial" pitchFamily="34" charset="0"/>
                <a:cs typeface="Arial" pitchFamily="34" charset="0"/>
              </a:rPr>
              <a:t>a</a:t>
            </a:r>
            <a:r>
              <a:rPr lang="en-NZ" sz="2400" baseline="30000" dirty="0">
                <a:latin typeface="Arial" pitchFamily="34" charset="0"/>
                <a:cs typeface="Arial" pitchFamily="34" charset="0"/>
              </a:rPr>
              <a:t>3</a:t>
            </a:r>
            <a:r>
              <a:rPr lang="en-NZ" sz="2400" dirty="0">
                <a:latin typeface="Arial" pitchFamily="34" charset="0"/>
                <a:cs typeface="Arial" pitchFamily="34" charset="0"/>
              </a:rPr>
              <a:t>)</a:t>
            </a:r>
            <a:r>
              <a:rPr lang="en-NZ" sz="2400" baseline="30000" dirty="0">
                <a:latin typeface="Arial" pitchFamily="34" charset="0"/>
                <a:cs typeface="Arial" pitchFamily="34" charset="0"/>
              </a:rPr>
              <a:t>3</a:t>
            </a:r>
            <a:endParaRPr lang="en-NZ" sz="2400" i="1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066800" y="3124200"/>
            <a:ext cx="2476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4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en-NZ" sz="24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NZ" sz="2400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(4 × 6)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181600" y="3124200"/>
            <a:ext cx="18827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4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en-NZ" sz="24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NZ" sz="2400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(3</a:t>
            </a:r>
            <a:r>
              <a:rPr lang="en-NZ" sz="24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NZ" sz="2400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× 3)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066800" y="3429000"/>
            <a:ext cx="2476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4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en-NZ" sz="24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NZ" sz="2400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24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181600" y="3429000"/>
            <a:ext cx="18827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4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en-NZ" sz="24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NZ" sz="2400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</a:p>
        </p:txBody>
      </p:sp>
      <p:sp>
        <p:nvSpPr>
          <p:cNvPr id="20" name="Text Placeholder 2"/>
          <p:cNvSpPr txBox="1">
            <a:spLocks/>
          </p:cNvSpPr>
          <p:nvPr/>
        </p:nvSpPr>
        <p:spPr>
          <a:xfrm>
            <a:off x="0" y="3810000"/>
            <a:ext cx="8153400" cy="457200"/>
          </a:xfrm>
          <a:prstGeom prst="rect">
            <a:avLst/>
          </a:prstGeom>
        </p:spPr>
        <p:txBody>
          <a:bodyPr/>
          <a:lstStyle/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- If there is a number in front, it must be raised to the power, not multiplied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 Placeholder 2"/>
          <p:cNvSpPr txBox="1">
            <a:spLocks/>
          </p:cNvSpPr>
          <p:nvPr/>
        </p:nvSpPr>
        <p:spPr>
          <a:xfrm>
            <a:off x="0" y="4191000"/>
            <a:ext cx="7315200" cy="3810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e.g. Simplify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 Placeholder 2"/>
          <p:cNvSpPr txBox="1">
            <a:spLocks/>
          </p:cNvSpPr>
          <p:nvPr/>
        </p:nvSpPr>
        <p:spPr>
          <a:xfrm>
            <a:off x="0" y="4572000"/>
            <a:ext cx="1828800" cy="457200"/>
          </a:xfrm>
          <a:prstGeom prst="rect">
            <a:avLst/>
          </a:prstGeom>
        </p:spPr>
        <p:txBody>
          <a:bodyPr/>
          <a:lstStyle/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defRPr/>
            </a:pPr>
            <a:r>
              <a:rPr lang="en-NZ" sz="2400" dirty="0">
                <a:latin typeface="Arial" pitchFamily="34" charset="0"/>
                <a:cs typeface="Arial" pitchFamily="34" charset="0"/>
              </a:rPr>
              <a:t>a) (3</a:t>
            </a:r>
            <a:r>
              <a:rPr lang="en-NZ" sz="2400" i="1" dirty="0">
                <a:latin typeface="Arial" pitchFamily="34" charset="0"/>
                <a:cs typeface="Arial" pitchFamily="34" charset="0"/>
              </a:rPr>
              <a:t>d</a:t>
            </a:r>
            <a:r>
              <a:rPr lang="en-NZ" sz="2400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en-NZ" sz="2400" dirty="0">
                <a:latin typeface="Arial" pitchFamily="34" charset="0"/>
                <a:cs typeface="Arial" pitchFamily="34" charset="0"/>
              </a:rPr>
              <a:t>)</a:t>
            </a:r>
            <a:r>
              <a:rPr lang="en-NZ" sz="2400" baseline="30000" dirty="0">
                <a:latin typeface="Arial" pitchFamily="34" charset="0"/>
                <a:cs typeface="Arial" pitchFamily="34" charset="0"/>
              </a:rPr>
              <a:t>3</a:t>
            </a:r>
            <a:r>
              <a:rPr lang="en-NZ" sz="2400" dirty="0">
                <a:latin typeface="Arial" pitchFamily="34" charset="0"/>
                <a:cs typeface="Arial" pitchFamily="34" charset="0"/>
              </a:rPr>
              <a:t> </a:t>
            </a:r>
            <a:endParaRPr lang="en-NZ" sz="2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 Placeholder 2"/>
          <p:cNvSpPr txBox="1">
            <a:spLocks/>
          </p:cNvSpPr>
          <p:nvPr/>
        </p:nvSpPr>
        <p:spPr>
          <a:xfrm>
            <a:off x="4191000" y="4572000"/>
            <a:ext cx="1828800" cy="4572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sz="2400" dirty="0">
                <a:latin typeface="Arial" pitchFamily="34" charset="0"/>
                <a:cs typeface="Arial" pitchFamily="34" charset="0"/>
              </a:rPr>
              <a:t>b) (2a</a:t>
            </a:r>
            <a:r>
              <a:rPr lang="en-NZ" sz="2400" baseline="30000" dirty="0">
                <a:latin typeface="Arial" pitchFamily="34" charset="0"/>
                <a:cs typeface="Arial" pitchFamily="34" charset="0"/>
              </a:rPr>
              <a:t>3</a:t>
            </a:r>
            <a:r>
              <a:rPr lang="en-NZ" sz="2400" dirty="0">
                <a:latin typeface="Arial" pitchFamily="34" charset="0"/>
                <a:cs typeface="Arial" pitchFamily="34" charset="0"/>
              </a:rPr>
              <a:t>)</a:t>
            </a:r>
            <a:r>
              <a:rPr lang="en-NZ" sz="2400" baseline="30000" dirty="0"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828800" y="4572000"/>
            <a:ext cx="2286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4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× </a:t>
            </a:r>
            <a:r>
              <a:rPr lang="en-NZ" sz="24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NZ" sz="2400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(2 × 3)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219200" y="4876800"/>
            <a:ext cx="2286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4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27</a:t>
            </a:r>
            <a:endParaRPr lang="en-NZ" sz="2400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6019800" y="4876800"/>
            <a:ext cx="10969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4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NZ" sz="2400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1219200" y="4572000"/>
            <a:ext cx="1006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4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3</a:t>
            </a:r>
            <a:r>
              <a:rPr lang="en-NZ" sz="2400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6019800" y="4572000"/>
            <a:ext cx="2286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4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× </a:t>
            </a:r>
            <a:r>
              <a:rPr lang="en-NZ" sz="24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NZ" sz="2400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(3 × 4)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5410200" y="4572000"/>
            <a:ext cx="1006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4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2</a:t>
            </a:r>
            <a:r>
              <a:rPr lang="en-NZ" sz="2400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1752600" y="4876800"/>
            <a:ext cx="555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4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NZ" sz="2400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en-NZ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5410200" y="4876800"/>
            <a:ext cx="2286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4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16</a:t>
            </a:r>
            <a:endParaRPr lang="en-NZ" sz="2400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 Placeholder 2"/>
          <p:cNvSpPr txBox="1">
            <a:spLocks/>
          </p:cNvSpPr>
          <p:nvPr/>
        </p:nvSpPr>
        <p:spPr>
          <a:xfrm>
            <a:off x="0" y="5257800"/>
            <a:ext cx="8153400" cy="457200"/>
          </a:xfrm>
          <a:prstGeom prst="rect">
            <a:avLst/>
          </a:prstGeom>
        </p:spPr>
        <p:txBody>
          <a:bodyPr/>
          <a:lstStyle/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- If there is more than one term in the brackets, raise all to the power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 Placeholder 2"/>
          <p:cNvSpPr txBox="1">
            <a:spLocks/>
          </p:cNvSpPr>
          <p:nvPr/>
        </p:nvSpPr>
        <p:spPr>
          <a:xfrm>
            <a:off x="0" y="5638800"/>
            <a:ext cx="7315200" cy="3810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e.g. Simplify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Placeholder 2"/>
          <p:cNvSpPr txBox="1">
            <a:spLocks/>
          </p:cNvSpPr>
          <p:nvPr/>
        </p:nvSpPr>
        <p:spPr>
          <a:xfrm>
            <a:off x="0" y="6019800"/>
            <a:ext cx="1828800" cy="457200"/>
          </a:xfrm>
          <a:prstGeom prst="rect">
            <a:avLst/>
          </a:prstGeom>
        </p:spPr>
        <p:txBody>
          <a:bodyPr/>
          <a:lstStyle/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defRPr/>
            </a:pPr>
            <a:r>
              <a:rPr lang="en-NZ" sz="2400" dirty="0">
                <a:latin typeface="Arial" pitchFamily="34" charset="0"/>
                <a:cs typeface="Arial" pitchFamily="34" charset="0"/>
              </a:rPr>
              <a:t>a) (</a:t>
            </a:r>
            <a:r>
              <a:rPr lang="en-NZ" sz="2400" i="1" dirty="0">
                <a:latin typeface="Arial" pitchFamily="34" charset="0"/>
                <a:cs typeface="Arial" pitchFamily="34" charset="0"/>
              </a:rPr>
              <a:t>x</a:t>
            </a:r>
            <a:r>
              <a:rPr lang="en-NZ" sz="2400" baseline="30000" dirty="0">
                <a:latin typeface="Arial" pitchFamily="34" charset="0"/>
                <a:cs typeface="Arial" pitchFamily="34" charset="0"/>
              </a:rPr>
              <a:t>3</a:t>
            </a:r>
            <a:r>
              <a:rPr lang="en-NZ" sz="2400" i="1" dirty="0">
                <a:latin typeface="Arial" pitchFamily="34" charset="0"/>
                <a:cs typeface="Arial" pitchFamily="34" charset="0"/>
              </a:rPr>
              <a:t>y  z</a:t>
            </a:r>
            <a:r>
              <a:rPr lang="en-NZ" sz="2400" baseline="30000" dirty="0">
                <a:latin typeface="Arial" pitchFamily="34" charset="0"/>
                <a:cs typeface="Arial" pitchFamily="34" charset="0"/>
              </a:rPr>
              <a:t>4</a:t>
            </a:r>
            <a:r>
              <a:rPr lang="en-NZ" sz="2400" dirty="0">
                <a:latin typeface="Arial" pitchFamily="34" charset="0"/>
                <a:cs typeface="Arial" pitchFamily="34" charset="0"/>
              </a:rPr>
              <a:t>)</a:t>
            </a:r>
            <a:r>
              <a:rPr lang="en-NZ" sz="2400" baseline="30000" dirty="0">
                <a:latin typeface="Arial" pitchFamily="34" charset="0"/>
                <a:cs typeface="Arial" pitchFamily="34" charset="0"/>
              </a:rPr>
              <a:t>3</a:t>
            </a:r>
            <a:r>
              <a:rPr lang="en-NZ" sz="2400" dirty="0">
                <a:latin typeface="Arial" pitchFamily="34" charset="0"/>
                <a:cs typeface="Arial" pitchFamily="34" charset="0"/>
              </a:rPr>
              <a:t> </a:t>
            </a:r>
            <a:endParaRPr lang="en-NZ" sz="2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1600200" y="6019800"/>
            <a:ext cx="25606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4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en-NZ" sz="24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 sz="2400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(3 × 3)</a:t>
            </a: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1600200" y="6396038"/>
            <a:ext cx="822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4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en-NZ" sz="24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 sz="2400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en-NZ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898525" y="6096000"/>
            <a:ext cx="5492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400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1</a:t>
            </a: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2590800" y="6019800"/>
            <a:ext cx="11223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4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NZ" sz="2400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(1 × 3)</a:t>
            </a:r>
            <a:endParaRPr lang="en-NZ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3352800" y="6019800"/>
            <a:ext cx="11144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4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</a:t>
            </a:r>
            <a:r>
              <a:rPr lang="en-NZ" sz="2400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(4 × 3)</a:t>
            </a:r>
            <a:endParaRPr lang="en-NZ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Rectangle 47"/>
          <p:cNvSpPr>
            <a:spLocks noChangeArrowheads="1"/>
          </p:cNvSpPr>
          <p:nvPr/>
        </p:nvSpPr>
        <p:spPr bwMode="auto">
          <a:xfrm>
            <a:off x="2133600" y="6396038"/>
            <a:ext cx="822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4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NZ" sz="2400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NZ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2438400" y="6396038"/>
            <a:ext cx="822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4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</a:t>
            </a:r>
            <a:r>
              <a:rPr lang="en-NZ" sz="2400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</a:t>
            </a:r>
            <a:endParaRPr lang="en-NZ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 Placeholder 2"/>
          <p:cNvSpPr txBox="1">
            <a:spLocks/>
          </p:cNvSpPr>
          <p:nvPr/>
        </p:nvSpPr>
        <p:spPr>
          <a:xfrm>
            <a:off x="4130675" y="5943600"/>
            <a:ext cx="2193925" cy="457200"/>
          </a:xfrm>
          <a:prstGeom prst="rect">
            <a:avLst/>
          </a:prstGeom>
        </p:spPr>
        <p:txBody>
          <a:bodyPr/>
          <a:lstStyle/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defRPr/>
            </a:pPr>
            <a:r>
              <a:rPr lang="en-NZ" sz="2400" dirty="0">
                <a:latin typeface="Arial" pitchFamily="34" charset="0"/>
                <a:cs typeface="Arial" pitchFamily="34" charset="0"/>
              </a:rPr>
              <a:t>b) (4</a:t>
            </a:r>
            <a:r>
              <a:rPr lang="en-NZ" sz="2400" i="1" dirty="0">
                <a:latin typeface="Arial" pitchFamily="34" charset="0"/>
                <a:cs typeface="Arial" pitchFamily="34" charset="0"/>
              </a:rPr>
              <a:t>b</a:t>
            </a:r>
            <a:r>
              <a:rPr lang="en-NZ" sz="2400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en-NZ" sz="2400" i="1" dirty="0">
                <a:latin typeface="Arial" pitchFamily="34" charset="0"/>
                <a:cs typeface="Arial" pitchFamily="34" charset="0"/>
              </a:rPr>
              <a:t>c</a:t>
            </a:r>
            <a:r>
              <a:rPr lang="en-NZ" sz="2400" baseline="30000" dirty="0">
                <a:latin typeface="Arial" pitchFamily="34" charset="0"/>
                <a:cs typeface="Arial" pitchFamily="34" charset="0"/>
              </a:rPr>
              <a:t>5</a:t>
            </a:r>
            <a:r>
              <a:rPr lang="en-NZ" sz="2400" dirty="0">
                <a:latin typeface="Arial" pitchFamily="34" charset="0"/>
                <a:cs typeface="Arial" pitchFamily="34" charset="0"/>
              </a:rPr>
              <a:t>)</a:t>
            </a:r>
            <a:r>
              <a:rPr lang="en-NZ" sz="2400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en-NZ" sz="2400" dirty="0">
                <a:latin typeface="Arial" pitchFamily="34" charset="0"/>
                <a:cs typeface="Arial" pitchFamily="34" charset="0"/>
              </a:rPr>
              <a:t> </a:t>
            </a:r>
            <a:endParaRPr lang="en-NZ" sz="2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6096000" y="5943600"/>
            <a:ext cx="25606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4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NZ" sz="2400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(2 × 2)</a:t>
            </a:r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5562600" y="6396038"/>
            <a:ext cx="822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4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16</a:t>
            </a:r>
            <a:endParaRPr lang="en-NZ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Rectangle 53"/>
          <p:cNvSpPr>
            <a:spLocks noChangeArrowheads="1"/>
          </p:cNvSpPr>
          <p:nvPr/>
        </p:nvSpPr>
        <p:spPr bwMode="auto">
          <a:xfrm>
            <a:off x="6870700" y="5943600"/>
            <a:ext cx="11096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4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NZ" sz="2400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(5 × 2)</a:t>
            </a:r>
            <a:endParaRPr lang="en-NZ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Rectangle 55"/>
          <p:cNvSpPr>
            <a:spLocks noChangeArrowheads="1"/>
          </p:cNvSpPr>
          <p:nvPr/>
        </p:nvSpPr>
        <p:spPr bwMode="auto">
          <a:xfrm>
            <a:off x="6172200" y="6396038"/>
            <a:ext cx="822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4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NZ" sz="2400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en-NZ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Rectangle 56"/>
          <p:cNvSpPr>
            <a:spLocks noChangeArrowheads="1"/>
          </p:cNvSpPr>
          <p:nvPr/>
        </p:nvSpPr>
        <p:spPr bwMode="auto">
          <a:xfrm>
            <a:off x="6477000" y="6396038"/>
            <a:ext cx="822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4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NZ" sz="2400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en-NZ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5562600" y="5943600"/>
            <a:ext cx="25606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4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4</a:t>
            </a:r>
            <a:r>
              <a:rPr lang="en-NZ" sz="2400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 animBg="1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9" grpId="0"/>
      <p:bldP spid="20" grpId="0"/>
      <p:bldP spid="21" grpId="0"/>
      <p:bldP spid="22" grpId="0"/>
      <p:bldP spid="23" grpId="0"/>
      <p:bldP spid="24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7" grpId="0"/>
      <p:bldP spid="43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4" grpId="0"/>
      <p:bldP spid="56" grpId="0"/>
      <p:bldP spid="57" grpId="0"/>
      <p:bldP spid="5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 txBox="1">
            <a:spLocks/>
          </p:cNvSpPr>
          <p:nvPr/>
        </p:nvSpPr>
        <p:spPr>
          <a:xfrm>
            <a:off x="304800" y="609600"/>
            <a:ext cx="3962400" cy="4572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- Does 6 × (3 + 5) = 6 × 3 + 6 × 5 ?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304800" y="914400"/>
            <a:ext cx="3962400" cy="4572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                  6 × 8 = 18 + 30 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304800" y="1219200"/>
            <a:ext cx="3962400" cy="4572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                      48 = 48 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3962400" y="609600"/>
            <a:ext cx="685800" cy="457200"/>
          </a:xfrm>
          <a:prstGeom prst="rect">
            <a:avLst/>
          </a:prstGeom>
        </p:spPr>
        <p:txBody>
          <a:bodyPr/>
          <a:lstStyle/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defRPr/>
            </a:pPr>
            <a:r>
              <a:rPr lang="en-NZ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YES</a:t>
            </a:r>
            <a:endParaRPr lang="en-NZ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0" y="1676400"/>
            <a:ext cx="7924800" cy="4572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- The removal of the brackets is known as the distributive law and can also be applied to algebraic </a:t>
            </a:r>
            <a:r>
              <a:rPr lang="en-NZ" dirty="0" err="1" smtClean="0">
                <a:latin typeface="Arial" pitchFamily="34" charset="0"/>
                <a:cs typeface="Arial" pitchFamily="34" charset="0"/>
              </a:rPr>
              <a:t>exressions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Placeholder 2"/>
          <p:cNvSpPr txBox="1">
            <a:spLocks/>
          </p:cNvSpPr>
          <p:nvPr/>
        </p:nvSpPr>
        <p:spPr>
          <a:xfrm>
            <a:off x="0" y="2209800"/>
            <a:ext cx="8229600" cy="4572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- When expanding, simply multiply each term inside the bracket by the term directly in front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Placeholder 2"/>
          <p:cNvSpPr txBox="1">
            <a:spLocks/>
          </p:cNvSpPr>
          <p:nvPr/>
        </p:nvSpPr>
        <p:spPr>
          <a:xfrm>
            <a:off x="0" y="2819400"/>
            <a:ext cx="7315200" cy="3810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e.g. Expand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Placeholder 2"/>
          <p:cNvSpPr txBox="1">
            <a:spLocks/>
          </p:cNvSpPr>
          <p:nvPr/>
        </p:nvSpPr>
        <p:spPr>
          <a:xfrm>
            <a:off x="304800" y="3352800"/>
            <a:ext cx="1752600" cy="457200"/>
          </a:xfrm>
          <a:prstGeom prst="rect">
            <a:avLst/>
          </a:prstGeom>
        </p:spPr>
        <p:txBody>
          <a:bodyPr/>
          <a:lstStyle/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a) 6(</a:t>
            </a:r>
            <a:r>
              <a:rPr lang="en-NZ" i="1" dirty="0">
                <a:latin typeface="Arial" pitchFamily="34" charset="0"/>
                <a:cs typeface="Arial" pitchFamily="34" charset="0"/>
              </a:rPr>
              <a:t>x</a:t>
            </a:r>
            <a:r>
              <a:rPr lang="en-NZ" dirty="0">
                <a:latin typeface="Arial" pitchFamily="34" charset="0"/>
                <a:cs typeface="Arial" pitchFamily="34" charset="0"/>
              </a:rPr>
              <a:t> + </a:t>
            </a:r>
            <a:r>
              <a:rPr lang="en-NZ" i="1" dirty="0">
                <a:latin typeface="Arial" pitchFamily="34" charset="0"/>
                <a:cs typeface="Arial" pitchFamily="34" charset="0"/>
              </a:rPr>
              <a:t>y</a:t>
            </a:r>
            <a:r>
              <a:rPr lang="en-NZ" dirty="0">
                <a:latin typeface="Arial" pitchFamily="34" charset="0"/>
                <a:cs typeface="Arial" pitchFamily="34" charset="0"/>
              </a:rPr>
              <a:t>) 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Placeholder 2"/>
          <p:cNvSpPr txBox="1">
            <a:spLocks/>
          </p:cNvSpPr>
          <p:nvPr/>
        </p:nvSpPr>
        <p:spPr>
          <a:xfrm>
            <a:off x="4267200" y="3352800"/>
            <a:ext cx="1447800" cy="4572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b) -4(</a:t>
            </a:r>
            <a:r>
              <a:rPr lang="en-NZ" i="1" dirty="0">
                <a:latin typeface="Arial" pitchFamily="34" charset="0"/>
                <a:cs typeface="Arial" pitchFamily="34" charset="0"/>
              </a:rPr>
              <a:t>x – y</a:t>
            </a:r>
            <a:r>
              <a:rPr lang="en-NZ" dirty="0">
                <a:latin typeface="Arial" pitchFamily="34" charset="0"/>
                <a:cs typeface="Arial" pitchFamily="34" charset="0"/>
              </a:rPr>
              <a:t>)</a:t>
            </a:r>
            <a:endParaRPr lang="en-NZ" i="1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 Placeholder 2"/>
          <p:cNvSpPr txBox="1">
            <a:spLocks/>
          </p:cNvSpPr>
          <p:nvPr/>
        </p:nvSpPr>
        <p:spPr>
          <a:xfrm>
            <a:off x="304800" y="4419600"/>
            <a:ext cx="2057400" cy="4572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c) -4(</a:t>
            </a:r>
            <a:r>
              <a:rPr lang="en-NZ" i="1" dirty="0">
                <a:latin typeface="Arial" pitchFamily="34" charset="0"/>
                <a:cs typeface="Arial" pitchFamily="34" charset="0"/>
              </a:rPr>
              <a:t>x</a:t>
            </a:r>
            <a:r>
              <a:rPr lang="en-NZ" dirty="0">
                <a:latin typeface="Arial" pitchFamily="34" charset="0"/>
                <a:cs typeface="Arial" pitchFamily="34" charset="0"/>
              </a:rPr>
              <a:t> – 6)</a:t>
            </a:r>
            <a:endParaRPr lang="en-NZ" i="1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 Placeholder 2"/>
          <p:cNvSpPr txBox="1">
            <a:spLocks/>
          </p:cNvSpPr>
          <p:nvPr/>
        </p:nvSpPr>
        <p:spPr>
          <a:xfrm>
            <a:off x="4267200" y="4419600"/>
            <a:ext cx="2057400" cy="4572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d) 7(3</a:t>
            </a:r>
            <a:r>
              <a:rPr lang="en-NZ" i="1" dirty="0">
                <a:latin typeface="Arial" pitchFamily="34" charset="0"/>
                <a:cs typeface="Arial" pitchFamily="34" charset="0"/>
              </a:rPr>
              <a:t>x</a:t>
            </a:r>
            <a:r>
              <a:rPr lang="en-NZ" dirty="0">
                <a:latin typeface="Arial" pitchFamily="34" charset="0"/>
                <a:cs typeface="Arial" pitchFamily="34" charset="0"/>
              </a:rPr>
              <a:t> – 2)</a:t>
            </a:r>
            <a:endParaRPr lang="en-NZ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 Placeholder 2"/>
          <p:cNvSpPr txBox="1">
            <a:spLocks/>
          </p:cNvSpPr>
          <p:nvPr/>
        </p:nvSpPr>
        <p:spPr>
          <a:xfrm>
            <a:off x="304800" y="5486400"/>
            <a:ext cx="2057400" cy="4572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e) </a:t>
            </a:r>
            <a:r>
              <a:rPr lang="en-NZ" i="1" dirty="0">
                <a:latin typeface="Arial" pitchFamily="34" charset="0"/>
                <a:cs typeface="Arial" pitchFamily="34" charset="0"/>
              </a:rPr>
              <a:t>x</a:t>
            </a:r>
            <a:r>
              <a:rPr lang="en-NZ" dirty="0">
                <a:latin typeface="Arial" pitchFamily="34" charset="0"/>
                <a:cs typeface="Arial" pitchFamily="34" charset="0"/>
              </a:rPr>
              <a:t>(2</a:t>
            </a:r>
            <a:r>
              <a:rPr lang="en-NZ" i="1" dirty="0">
                <a:latin typeface="Arial" pitchFamily="34" charset="0"/>
                <a:cs typeface="Arial" pitchFamily="34" charset="0"/>
              </a:rPr>
              <a:t>x</a:t>
            </a:r>
            <a:r>
              <a:rPr lang="en-NZ" dirty="0">
                <a:latin typeface="Arial" pitchFamily="34" charset="0"/>
                <a:cs typeface="Arial" pitchFamily="34" charset="0"/>
              </a:rPr>
              <a:t> + 3</a:t>
            </a:r>
            <a:r>
              <a:rPr lang="en-NZ" i="1" dirty="0">
                <a:latin typeface="Arial" pitchFamily="34" charset="0"/>
                <a:cs typeface="Arial" pitchFamily="34" charset="0"/>
              </a:rPr>
              <a:t>y</a:t>
            </a:r>
            <a:r>
              <a:rPr lang="en-NZ" dirty="0">
                <a:latin typeface="Arial" pitchFamily="34" charset="0"/>
                <a:cs typeface="Arial" pitchFamily="34" charset="0"/>
              </a:rPr>
              <a:t>)</a:t>
            </a:r>
            <a:endParaRPr lang="en-NZ" i="1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 Placeholder 2"/>
          <p:cNvSpPr txBox="1">
            <a:spLocks/>
          </p:cNvSpPr>
          <p:nvPr/>
        </p:nvSpPr>
        <p:spPr>
          <a:xfrm>
            <a:off x="4267200" y="5486400"/>
            <a:ext cx="2057400" cy="4572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f) -3</a:t>
            </a:r>
            <a:r>
              <a:rPr lang="en-NZ" i="1" dirty="0">
                <a:latin typeface="Arial" pitchFamily="34" charset="0"/>
                <a:cs typeface="Arial" pitchFamily="34" charset="0"/>
              </a:rPr>
              <a:t>x</a:t>
            </a:r>
            <a:r>
              <a:rPr lang="en-NZ" dirty="0">
                <a:latin typeface="Arial" pitchFamily="34" charset="0"/>
                <a:cs typeface="Arial" pitchFamily="34" charset="0"/>
              </a:rPr>
              <a:t>(2</a:t>
            </a:r>
            <a:r>
              <a:rPr lang="en-NZ" i="1" dirty="0">
                <a:latin typeface="Arial" pitchFamily="34" charset="0"/>
                <a:cs typeface="Arial" pitchFamily="34" charset="0"/>
              </a:rPr>
              <a:t>x</a:t>
            </a:r>
            <a:r>
              <a:rPr lang="en-NZ" dirty="0">
                <a:latin typeface="Arial" pitchFamily="34" charset="0"/>
                <a:cs typeface="Arial" pitchFamily="34" charset="0"/>
              </a:rPr>
              <a:t> – 5)</a:t>
            </a:r>
            <a:endParaRPr lang="en-NZ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Curved Down Arrow 15"/>
          <p:cNvSpPr/>
          <p:nvPr/>
        </p:nvSpPr>
        <p:spPr>
          <a:xfrm>
            <a:off x="685800" y="3200400"/>
            <a:ext cx="3048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Curved Down Arrow 16"/>
          <p:cNvSpPr/>
          <p:nvPr/>
        </p:nvSpPr>
        <p:spPr>
          <a:xfrm>
            <a:off x="685800" y="3200400"/>
            <a:ext cx="6858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447800" y="3352800"/>
            <a:ext cx="914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6 × </a:t>
            </a: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209800" y="3352800"/>
            <a:ext cx="914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+ 6 × </a:t>
            </a: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447800" y="3657600"/>
            <a:ext cx="68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6</a:t>
            </a: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Curved Down Arrow 20"/>
          <p:cNvSpPr/>
          <p:nvPr/>
        </p:nvSpPr>
        <p:spPr>
          <a:xfrm>
            <a:off x="4648200" y="3200400"/>
            <a:ext cx="3810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Curved Down Arrow 21"/>
          <p:cNvSpPr/>
          <p:nvPr/>
        </p:nvSpPr>
        <p:spPr>
          <a:xfrm>
            <a:off x="4648200" y="3200400"/>
            <a:ext cx="6858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410200" y="3352800"/>
            <a:ext cx="990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-4 × </a:t>
            </a: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6248400" y="3352800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-4 × </a:t>
            </a: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5410200" y="36576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-4</a:t>
            </a: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Curved Down Arrow 25"/>
          <p:cNvSpPr/>
          <p:nvPr/>
        </p:nvSpPr>
        <p:spPr>
          <a:xfrm>
            <a:off x="685800" y="4267200"/>
            <a:ext cx="3810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Curved Down Arrow 26"/>
          <p:cNvSpPr/>
          <p:nvPr/>
        </p:nvSpPr>
        <p:spPr>
          <a:xfrm>
            <a:off x="685800" y="4267200"/>
            <a:ext cx="6858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1447800" y="4419600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-4 × </a:t>
            </a: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2362200" y="4419600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-4 × 6 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1447800" y="4724400"/>
            <a:ext cx="83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-4</a:t>
            </a: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Curved Down Arrow 30"/>
          <p:cNvSpPr/>
          <p:nvPr/>
        </p:nvSpPr>
        <p:spPr>
          <a:xfrm>
            <a:off x="4648200" y="4267200"/>
            <a:ext cx="3048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Curved Down Arrow 31"/>
          <p:cNvSpPr/>
          <p:nvPr/>
        </p:nvSpPr>
        <p:spPr>
          <a:xfrm>
            <a:off x="4648200" y="4267200"/>
            <a:ext cx="6858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5410200" y="441960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7 × 3</a:t>
            </a: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6324600" y="4419600"/>
            <a:ext cx="1143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- 7 × 2 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5410200" y="4724400"/>
            <a:ext cx="83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21</a:t>
            </a: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Curved Down Arrow 35"/>
          <p:cNvSpPr/>
          <p:nvPr/>
        </p:nvSpPr>
        <p:spPr>
          <a:xfrm>
            <a:off x="685800" y="5334000"/>
            <a:ext cx="3048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Curved Down Arrow 36"/>
          <p:cNvSpPr/>
          <p:nvPr/>
        </p:nvSpPr>
        <p:spPr>
          <a:xfrm>
            <a:off x="685800" y="5334000"/>
            <a:ext cx="7620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1676400" y="5486400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 </a:t>
            </a: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× 2</a:t>
            </a: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2590800" y="5486400"/>
            <a:ext cx="1143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  </a:t>
            </a: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× 3</a:t>
            </a: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1676400" y="5791200"/>
            <a:ext cx="914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2</a:t>
            </a: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1828800" y="5486400"/>
            <a:ext cx="1371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1            1   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Curved Down Arrow 41"/>
          <p:cNvSpPr/>
          <p:nvPr/>
        </p:nvSpPr>
        <p:spPr>
          <a:xfrm>
            <a:off x="4724400" y="5334000"/>
            <a:ext cx="3810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Curved Down Arrow 42"/>
          <p:cNvSpPr/>
          <p:nvPr/>
        </p:nvSpPr>
        <p:spPr>
          <a:xfrm>
            <a:off x="4724400" y="5334000"/>
            <a:ext cx="7620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5715000" y="5486400"/>
            <a:ext cx="144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 -3</a:t>
            </a: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× 2</a:t>
            </a: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6934200" y="5486400"/>
            <a:ext cx="1143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-3</a:t>
            </a: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× 5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5715000" y="5791200"/>
            <a:ext cx="990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-6</a:t>
            </a: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2209800" y="6488113"/>
            <a:ext cx="4267200" cy="36988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Don’t forget to watch for sign changes!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Rectangle 47"/>
          <p:cNvSpPr>
            <a:spLocks noChangeArrowheads="1"/>
          </p:cNvSpPr>
          <p:nvPr/>
        </p:nvSpPr>
        <p:spPr bwMode="auto">
          <a:xfrm>
            <a:off x="1981200" y="3657600"/>
            <a:ext cx="6912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+ 6</a:t>
            </a: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NZ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6019800" y="3657600"/>
            <a:ext cx="62709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+ 4</a:t>
            </a: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</a:t>
            </a:r>
            <a:endParaRPr lang="en-NZ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2057400" y="4724400"/>
            <a:ext cx="7040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+ 24 </a:t>
            </a:r>
            <a:endParaRPr lang="en-NZ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6019800" y="4724400"/>
            <a:ext cx="650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- 14 </a:t>
            </a:r>
            <a:endParaRPr lang="en-NZ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2286000" y="5791200"/>
            <a:ext cx="8064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+ 3</a:t>
            </a: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xy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NZ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Rectangle 52"/>
          <p:cNvSpPr>
            <a:spLocks noChangeArrowheads="1"/>
          </p:cNvSpPr>
          <p:nvPr/>
        </p:nvSpPr>
        <p:spPr bwMode="auto">
          <a:xfrm>
            <a:off x="6400800" y="5791200"/>
            <a:ext cx="819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+ 15</a:t>
            </a: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NZ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Rectangle 2"/>
          <p:cNvSpPr txBox="1">
            <a:spLocks noChangeArrowheads="1"/>
          </p:cNvSpPr>
          <p:nvPr/>
        </p:nvSpPr>
        <p:spPr>
          <a:xfrm>
            <a:off x="228600" y="0"/>
            <a:ext cx="8610600" cy="762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40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EXPANDING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 animBg="1"/>
      <p:bldP spid="17" grpId="0" animBg="1"/>
      <p:bldP spid="18" grpId="0"/>
      <p:bldP spid="19" grpId="0"/>
      <p:bldP spid="20" grpId="0"/>
      <p:bldP spid="21" grpId="0" animBg="1"/>
      <p:bldP spid="22" grpId="0" animBg="1"/>
      <p:bldP spid="23" grpId="0"/>
      <p:bldP spid="24" grpId="0"/>
      <p:bldP spid="25" grpId="0"/>
      <p:bldP spid="26" grpId="0" animBg="1"/>
      <p:bldP spid="27" grpId="0" animBg="1"/>
      <p:bldP spid="28" grpId="0"/>
      <p:bldP spid="29" grpId="0"/>
      <p:bldP spid="30" grpId="0"/>
      <p:bldP spid="31" grpId="0" animBg="1"/>
      <p:bldP spid="32" grpId="0" animBg="1"/>
      <p:bldP spid="33" grpId="0"/>
      <p:bldP spid="34" grpId="0"/>
      <p:bldP spid="35" grpId="0"/>
      <p:bldP spid="36" grpId="0" animBg="1"/>
      <p:bldP spid="37" grpId="0" animBg="1"/>
      <p:bldP spid="38" grpId="0"/>
      <p:bldP spid="39" grpId="0"/>
      <p:bldP spid="40" grpId="0"/>
      <p:bldP spid="41" grpId="0"/>
      <p:bldP spid="42" grpId="0" animBg="1"/>
      <p:bldP spid="43" grpId="0" animBg="1"/>
      <p:bldP spid="44" grpId="0"/>
      <p:bldP spid="45" grpId="0"/>
      <p:bldP spid="46" grpId="0"/>
      <p:bldP spid="47" grpId="0" animBg="1"/>
      <p:bldP spid="48" grpId="0"/>
      <p:bldP spid="49" grpId="0"/>
      <p:bldP spid="50" grpId="0"/>
      <p:bldP spid="51" grpId="0"/>
      <p:bldP spid="52" grpId="0"/>
      <p:bldP spid="53" grpId="0"/>
      <p:bldP spid="5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"/>
          <p:cNvSpPr txBox="1">
            <a:spLocks noChangeArrowheads="1"/>
          </p:cNvSpPr>
          <p:nvPr/>
        </p:nvSpPr>
        <p:spPr>
          <a:xfrm>
            <a:off x="228600" y="152400"/>
            <a:ext cx="8610600" cy="762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40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NEGATIVE POWERS</a:t>
            </a:r>
          </a:p>
        </p:txBody>
      </p:sp>
      <p:sp>
        <p:nvSpPr>
          <p:cNvPr id="25" name="Text Placeholder 2"/>
          <p:cNvSpPr txBox="1">
            <a:spLocks/>
          </p:cNvSpPr>
          <p:nvPr/>
        </p:nvSpPr>
        <p:spPr bwMode="auto">
          <a:xfrm>
            <a:off x="3276600" y="8382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en-NZ" sz="2000">
                <a:latin typeface="Arial" pitchFamily="34" charset="0"/>
                <a:cs typeface="Arial" pitchFamily="34" charset="0"/>
              </a:rPr>
              <a:t>In General: </a:t>
            </a:r>
            <a:r>
              <a:rPr lang="en-NZ" sz="2000" i="1">
                <a:latin typeface="Arial" pitchFamily="34" charset="0"/>
                <a:cs typeface="Arial" pitchFamily="34" charset="0"/>
              </a:rPr>
              <a:t>x</a:t>
            </a:r>
            <a:r>
              <a:rPr lang="en-NZ" sz="2000" baseline="30000">
                <a:latin typeface="Arial" pitchFamily="34" charset="0"/>
                <a:cs typeface="Arial" pitchFamily="34" charset="0"/>
              </a:rPr>
              <a:t>-n </a:t>
            </a:r>
            <a:r>
              <a:rPr lang="en-NZ" sz="2000">
                <a:latin typeface="Arial" pitchFamily="34" charset="0"/>
                <a:cs typeface="Arial" pitchFamily="34" charset="0"/>
              </a:rPr>
              <a:t>= </a:t>
            </a:r>
            <a:r>
              <a:rPr lang="en-NZ" sz="2000" u="sng">
                <a:latin typeface="Arial" pitchFamily="34" charset="0"/>
                <a:cs typeface="Arial" pitchFamily="34" charset="0"/>
              </a:rPr>
              <a:t>1</a:t>
            </a:r>
            <a:endParaRPr lang="en-NZ" sz="2000">
              <a:latin typeface="Arial" pitchFamily="34" charset="0"/>
              <a:cs typeface="Arial" pitchFamily="34" charset="0"/>
            </a:endParaRPr>
          </a:p>
          <a:p>
            <a:pPr marL="273050" indent="-27305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en-NZ" sz="2000">
                <a:latin typeface="Arial" pitchFamily="34" charset="0"/>
                <a:cs typeface="Arial" pitchFamily="34" charset="0"/>
              </a:rPr>
              <a:t>                          </a:t>
            </a:r>
            <a:r>
              <a:rPr lang="en-NZ" sz="2000" i="1">
                <a:latin typeface="Arial" pitchFamily="34" charset="0"/>
                <a:cs typeface="Arial" pitchFamily="34" charset="0"/>
              </a:rPr>
              <a:t>x</a:t>
            </a:r>
            <a:r>
              <a:rPr lang="en-NZ" sz="2000" baseline="30000">
                <a:latin typeface="Arial" pitchFamily="34" charset="0"/>
                <a:cs typeface="Arial" pitchFamily="34" charset="0"/>
              </a:rPr>
              <a:t>n</a:t>
            </a:r>
          </a:p>
        </p:txBody>
      </p:sp>
      <p:sp>
        <p:nvSpPr>
          <p:cNvPr id="26" name="Text Placeholder 2"/>
          <p:cNvSpPr txBox="1">
            <a:spLocks/>
          </p:cNvSpPr>
          <p:nvPr/>
        </p:nvSpPr>
        <p:spPr>
          <a:xfrm>
            <a:off x="228600" y="1524000"/>
            <a:ext cx="7315200" cy="3810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e.g.   Write with a positive index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 Placeholder 2"/>
          <p:cNvSpPr txBox="1">
            <a:spLocks/>
          </p:cNvSpPr>
          <p:nvPr/>
        </p:nvSpPr>
        <p:spPr>
          <a:xfrm>
            <a:off x="533400" y="1905000"/>
            <a:ext cx="1524000" cy="457200"/>
          </a:xfrm>
          <a:prstGeom prst="rect">
            <a:avLst/>
          </a:prstGeom>
        </p:spPr>
        <p:txBody>
          <a:bodyPr/>
          <a:lstStyle/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a) </a:t>
            </a:r>
            <a:r>
              <a:rPr lang="en-NZ" i="1" dirty="0">
                <a:latin typeface="Arial" pitchFamily="34" charset="0"/>
                <a:cs typeface="Arial" pitchFamily="34" charset="0"/>
              </a:rPr>
              <a:t>x</a:t>
            </a:r>
            <a:r>
              <a:rPr lang="en-NZ" baseline="30000" dirty="0">
                <a:latin typeface="Arial" pitchFamily="34" charset="0"/>
                <a:cs typeface="Arial" pitchFamily="34" charset="0"/>
              </a:rPr>
              <a:t>-4 </a:t>
            </a:r>
            <a:r>
              <a:rPr lang="en-NZ" dirty="0">
                <a:latin typeface="Arial" pitchFamily="34" charset="0"/>
                <a:cs typeface="Arial" pitchFamily="34" charset="0"/>
              </a:rPr>
              <a:t>=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572000" y="1905000"/>
            <a:ext cx="1371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b) 3</a:t>
            </a:r>
            <a:r>
              <a:rPr lang="en-NZ" i="1">
                <a:latin typeface="Arial" pitchFamily="34" charset="0"/>
                <a:cs typeface="Arial" pitchFamily="34" charset="0"/>
              </a:rPr>
              <a:t>x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-1 </a:t>
            </a:r>
            <a:r>
              <a:rPr lang="en-NZ">
                <a:latin typeface="Arial" pitchFamily="34" charset="0"/>
                <a:cs typeface="Arial" pitchFamily="34" charset="0"/>
              </a:rPr>
              <a:t>=</a:t>
            </a:r>
          </a:p>
          <a:p>
            <a:r>
              <a:rPr lang="en-NZ">
                <a:latin typeface="Arial" pitchFamily="34" charset="0"/>
                <a:cs typeface="Arial" pitchFamily="34" charset="0"/>
              </a:rPr>
              <a:t>    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                 </a:t>
            </a:r>
            <a:r>
              <a:rPr lang="en-NZ" i="1">
                <a:latin typeface="Arial" pitchFamily="34" charset="0"/>
                <a:cs typeface="Arial" pitchFamily="34" charset="0"/>
              </a:rPr>
              <a:t> 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1371600" y="1905000"/>
            <a:ext cx="685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1</a:t>
            </a:r>
            <a:endParaRPr lang="en-NZ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                 </a:t>
            </a: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5486400" y="1905000"/>
            <a:ext cx="685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3</a:t>
            </a:r>
            <a:endParaRPr lang="en-NZ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x</a:t>
            </a:r>
            <a:r>
              <a:rPr lang="en-NZ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   </a:t>
            </a: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 Placeholder 2"/>
          <p:cNvSpPr txBox="1">
            <a:spLocks/>
          </p:cNvSpPr>
          <p:nvPr/>
        </p:nvSpPr>
        <p:spPr>
          <a:xfrm>
            <a:off x="228600" y="2514600"/>
            <a:ext cx="7315200" cy="3810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e.g.   Evaluate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 Placeholder 2"/>
          <p:cNvSpPr txBox="1">
            <a:spLocks/>
          </p:cNvSpPr>
          <p:nvPr/>
        </p:nvSpPr>
        <p:spPr>
          <a:xfrm>
            <a:off x="533400" y="2971800"/>
            <a:ext cx="1524000" cy="457200"/>
          </a:xfrm>
          <a:prstGeom prst="rect">
            <a:avLst/>
          </a:prstGeom>
        </p:spPr>
        <p:txBody>
          <a:bodyPr/>
          <a:lstStyle/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a) (3)</a:t>
            </a:r>
            <a:r>
              <a:rPr lang="en-NZ" baseline="30000" dirty="0">
                <a:latin typeface="Arial" pitchFamily="34" charset="0"/>
                <a:cs typeface="Arial" pitchFamily="34" charset="0"/>
              </a:rPr>
              <a:t>-3 </a:t>
            </a:r>
            <a:r>
              <a:rPr lang="en-NZ" dirty="0">
                <a:latin typeface="Arial" pitchFamily="34" charset="0"/>
                <a:cs typeface="Arial" pitchFamily="34" charset="0"/>
              </a:rPr>
              <a:t>=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4572000" y="2971800"/>
            <a:ext cx="1371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b) (0.5)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-2 </a:t>
            </a:r>
            <a:r>
              <a:rPr lang="en-NZ">
                <a:latin typeface="Arial" pitchFamily="34" charset="0"/>
                <a:cs typeface="Arial" pitchFamily="34" charset="0"/>
              </a:rPr>
              <a:t>=</a:t>
            </a:r>
          </a:p>
          <a:p>
            <a:r>
              <a:rPr lang="en-NZ">
                <a:latin typeface="Arial" pitchFamily="34" charset="0"/>
                <a:cs typeface="Arial" pitchFamily="34" charset="0"/>
              </a:rPr>
              <a:t>    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                 </a:t>
            </a:r>
            <a:r>
              <a:rPr lang="en-NZ" i="1">
                <a:latin typeface="Arial" pitchFamily="34" charset="0"/>
                <a:cs typeface="Arial" pitchFamily="34" charset="0"/>
              </a:rPr>
              <a:t> 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1524000" y="2971800"/>
            <a:ext cx="685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1</a:t>
            </a:r>
            <a:endParaRPr lang="en-NZ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NZ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                 </a:t>
            </a: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1219200" y="3505200"/>
            <a:ext cx="76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  </a:t>
            </a:r>
            <a:r>
              <a:rPr lang="en-NZ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1</a:t>
            </a:r>
            <a:endParaRPr lang="en-NZ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27</a:t>
            </a:r>
            <a:r>
              <a:rPr lang="en-NZ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   </a:t>
            </a: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5715000" y="29718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4495800" y="3352800"/>
            <a:ext cx="2743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Therefore  </a:t>
            </a:r>
            <a:r>
              <a:rPr lang="en-NZ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NZ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-2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</a:t>
            </a:r>
            <a:endParaRPr lang="en-NZ" u="sng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    2</a:t>
            </a:r>
          </a:p>
        </p:txBody>
      </p:sp>
      <p:sp>
        <p:nvSpPr>
          <p:cNvPr id="38" name="Left Bracket 37"/>
          <p:cNvSpPr/>
          <p:nvPr/>
        </p:nvSpPr>
        <p:spPr>
          <a:xfrm>
            <a:off x="5638800" y="3352800"/>
            <a:ext cx="76200" cy="609600"/>
          </a:xfrm>
          <a:prstGeom prst="leftBracket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NZ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ight Bracket 38"/>
          <p:cNvSpPr/>
          <p:nvPr/>
        </p:nvSpPr>
        <p:spPr>
          <a:xfrm>
            <a:off x="5867400" y="3352800"/>
            <a:ext cx="76200" cy="609600"/>
          </a:xfrm>
          <a:prstGeom prst="rightBracket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NZ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6400800" y="3352800"/>
            <a:ext cx="1066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NZ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NZ" u="sng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59" name="Left Bracket 58"/>
          <p:cNvSpPr/>
          <p:nvPr/>
        </p:nvSpPr>
        <p:spPr>
          <a:xfrm>
            <a:off x="6400800" y="3352800"/>
            <a:ext cx="76200" cy="609600"/>
          </a:xfrm>
          <a:prstGeom prst="leftBracket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NZ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Right Bracket 59"/>
          <p:cNvSpPr/>
          <p:nvPr/>
        </p:nvSpPr>
        <p:spPr>
          <a:xfrm>
            <a:off x="6629400" y="3352800"/>
            <a:ext cx="76200" cy="609600"/>
          </a:xfrm>
          <a:prstGeom prst="rightBracket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NZ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6096000" y="39624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4</a:t>
            </a:r>
            <a:r>
              <a:rPr lang="en-NZ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   </a:t>
            </a: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 Placeholder 2"/>
          <p:cNvSpPr txBox="1">
            <a:spLocks/>
          </p:cNvSpPr>
          <p:nvPr/>
        </p:nvSpPr>
        <p:spPr>
          <a:xfrm>
            <a:off x="304800" y="4419600"/>
            <a:ext cx="7315200" cy="3810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e.g.   Write  </a:t>
            </a:r>
            <a:r>
              <a:rPr lang="en-NZ" u="sng" dirty="0">
                <a:latin typeface="Arial" pitchFamily="34" charset="0"/>
                <a:cs typeface="Arial" pitchFamily="34" charset="0"/>
              </a:rPr>
              <a:t>2</a:t>
            </a:r>
            <a:r>
              <a:rPr lang="en-NZ" dirty="0">
                <a:latin typeface="Arial" pitchFamily="34" charset="0"/>
                <a:cs typeface="Arial" pitchFamily="34" charset="0"/>
              </a:rPr>
              <a:t>  </a:t>
            </a:r>
            <a:r>
              <a:rPr lang="en-NZ" baseline="30000" dirty="0">
                <a:latin typeface="Arial" pitchFamily="34" charset="0"/>
                <a:cs typeface="Arial" pitchFamily="34" charset="0"/>
              </a:rPr>
              <a:t>-2</a:t>
            </a:r>
            <a:r>
              <a:rPr lang="en-NZ" dirty="0">
                <a:latin typeface="Arial" pitchFamily="34" charset="0"/>
                <a:cs typeface="Arial" pitchFamily="34" charset="0"/>
              </a:rPr>
              <a:t>  with a positive index and then evaluate</a:t>
            </a:r>
          </a:p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i="1" dirty="0">
                <a:latin typeface="Arial" pitchFamily="34" charset="0"/>
                <a:cs typeface="Arial" pitchFamily="34" charset="0"/>
              </a:rPr>
              <a:t>                   </a:t>
            </a:r>
            <a:r>
              <a:rPr lang="en-NZ" dirty="0">
                <a:latin typeface="Arial" pitchFamily="34" charset="0"/>
                <a:cs typeface="Arial" pitchFamily="34" charset="0"/>
              </a:rPr>
              <a:t>5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Left Bracket 62"/>
          <p:cNvSpPr/>
          <p:nvPr/>
        </p:nvSpPr>
        <p:spPr>
          <a:xfrm>
            <a:off x="1524000" y="4419600"/>
            <a:ext cx="76200" cy="685800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NZ"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Right Bracket 63"/>
          <p:cNvSpPr/>
          <p:nvPr/>
        </p:nvSpPr>
        <p:spPr>
          <a:xfrm>
            <a:off x="1752600" y="4419600"/>
            <a:ext cx="76200" cy="685800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NZ"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Rectangle 64"/>
          <p:cNvSpPr>
            <a:spLocks noChangeArrowheads="1"/>
          </p:cNvSpPr>
          <p:nvPr/>
        </p:nvSpPr>
        <p:spPr bwMode="auto">
          <a:xfrm>
            <a:off x="2209800" y="4876800"/>
            <a:ext cx="609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NZ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NZ" u="sng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66" name="Left Bracket 65"/>
          <p:cNvSpPr/>
          <p:nvPr/>
        </p:nvSpPr>
        <p:spPr>
          <a:xfrm>
            <a:off x="2209800" y="4876800"/>
            <a:ext cx="76200" cy="609600"/>
          </a:xfrm>
          <a:prstGeom prst="leftBracket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NZ"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Right Bracket 66"/>
          <p:cNvSpPr/>
          <p:nvPr/>
        </p:nvSpPr>
        <p:spPr>
          <a:xfrm>
            <a:off x="2438400" y="4876800"/>
            <a:ext cx="76200" cy="609600"/>
          </a:xfrm>
          <a:prstGeom prst="rightBracket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NZ"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2895600" y="4876800"/>
            <a:ext cx="76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  </a:t>
            </a:r>
            <a:r>
              <a:rPr lang="en-NZ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25</a:t>
            </a:r>
          </a:p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4</a:t>
            </a:r>
            <a:r>
              <a:rPr lang="en-NZ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   </a:t>
            </a: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Left Bracket 68"/>
          <p:cNvSpPr/>
          <p:nvPr/>
        </p:nvSpPr>
        <p:spPr>
          <a:xfrm>
            <a:off x="3200400" y="4876800"/>
            <a:ext cx="76200" cy="609600"/>
          </a:xfrm>
          <a:prstGeom prst="leftBracket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NZ"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Right Bracket 69"/>
          <p:cNvSpPr/>
          <p:nvPr/>
        </p:nvSpPr>
        <p:spPr>
          <a:xfrm>
            <a:off x="3581400" y="4876800"/>
            <a:ext cx="76200" cy="609600"/>
          </a:xfrm>
          <a:prstGeom prst="rightBracket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NZ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 animBg="1"/>
      <p:bldP spid="39" grpId="0" animBg="1"/>
      <p:bldP spid="40" grpId="0"/>
      <p:bldP spid="59" grpId="0" animBg="1"/>
      <p:bldP spid="60" grpId="0" animBg="1"/>
      <p:bldP spid="61" grpId="0"/>
      <p:bldP spid="62" grpId="0"/>
      <p:bldP spid="63" grpId="0" animBg="1"/>
      <p:bldP spid="64" grpId="0" animBg="1"/>
      <p:bldP spid="65" grpId="0"/>
      <p:bldP spid="66" grpId="0" animBg="1"/>
      <p:bldP spid="67" grpId="0" animBg="1"/>
      <p:bldP spid="68" grpId="0"/>
      <p:bldP spid="69" grpId="0" animBg="1"/>
      <p:bldP spid="7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"/>
          <p:cNvSpPr txBox="1">
            <a:spLocks noChangeArrowheads="1"/>
          </p:cNvSpPr>
          <p:nvPr/>
        </p:nvSpPr>
        <p:spPr>
          <a:xfrm>
            <a:off x="228600" y="152400"/>
            <a:ext cx="8610600" cy="762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40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NEGATIVE POWER LAWS</a:t>
            </a:r>
          </a:p>
        </p:txBody>
      </p:sp>
      <p:sp>
        <p:nvSpPr>
          <p:cNvPr id="26" name="Text Placeholder 2"/>
          <p:cNvSpPr txBox="1">
            <a:spLocks/>
          </p:cNvSpPr>
          <p:nvPr/>
        </p:nvSpPr>
        <p:spPr>
          <a:xfrm>
            <a:off x="228600" y="1066800"/>
            <a:ext cx="7315200" cy="3810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e.g.   Simplify the following and write with a positive index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 Placeholder 2"/>
          <p:cNvSpPr txBox="1">
            <a:spLocks/>
          </p:cNvSpPr>
          <p:nvPr/>
        </p:nvSpPr>
        <p:spPr>
          <a:xfrm>
            <a:off x="533400" y="1524000"/>
            <a:ext cx="2438400" cy="457200"/>
          </a:xfrm>
          <a:prstGeom prst="rect">
            <a:avLst/>
          </a:prstGeom>
        </p:spPr>
        <p:txBody>
          <a:bodyPr/>
          <a:lstStyle/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a) 3</a:t>
            </a:r>
            <a:r>
              <a:rPr lang="en-NZ" i="1" dirty="0">
                <a:latin typeface="Arial" pitchFamily="34" charset="0"/>
                <a:cs typeface="Arial" pitchFamily="34" charset="0"/>
              </a:rPr>
              <a:t>x</a:t>
            </a:r>
            <a:r>
              <a:rPr lang="en-NZ" baseline="30000" dirty="0">
                <a:latin typeface="Arial" pitchFamily="34" charset="0"/>
                <a:cs typeface="Arial" pitchFamily="34" charset="0"/>
              </a:rPr>
              <a:t>-2</a:t>
            </a:r>
            <a:r>
              <a:rPr lang="en-NZ" dirty="0">
                <a:latin typeface="Arial" pitchFamily="34" charset="0"/>
                <a:cs typeface="Arial" pitchFamily="34" charset="0"/>
              </a:rPr>
              <a:t> × 4</a:t>
            </a:r>
            <a:r>
              <a:rPr lang="en-NZ" i="1" dirty="0">
                <a:latin typeface="Arial" pitchFamily="34" charset="0"/>
                <a:cs typeface="Arial" pitchFamily="34" charset="0"/>
              </a:rPr>
              <a:t>x</a:t>
            </a:r>
            <a:r>
              <a:rPr lang="en-NZ" baseline="30000" dirty="0">
                <a:latin typeface="Arial" pitchFamily="34" charset="0"/>
                <a:cs typeface="Arial" pitchFamily="34" charset="0"/>
              </a:rPr>
              <a:t>-3 </a:t>
            </a:r>
            <a:r>
              <a:rPr lang="en-NZ" dirty="0">
                <a:latin typeface="Arial" pitchFamily="34" charset="0"/>
                <a:cs typeface="Arial" pitchFamily="34" charset="0"/>
              </a:rPr>
              <a:t>=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572000" y="1524000"/>
            <a:ext cx="1371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b) (</a:t>
            </a:r>
            <a:r>
              <a:rPr lang="en-NZ" i="1">
                <a:latin typeface="Arial" pitchFamily="34" charset="0"/>
                <a:cs typeface="Arial" pitchFamily="34" charset="0"/>
              </a:rPr>
              <a:t>xy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NZ">
                <a:latin typeface="Arial" pitchFamily="34" charset="0"/>
                <a:cs typeface="Arial" pitchFamily="34" charset="0"/>
              </a:rPr>
              <a:t>)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-4 </a:t>
            </a:r>
            <a:r>
              <a:rPr lang="en-NZ">
                <a:latin typeface="Arial" pitchFamily="34" charset="0"/>
                <a:cs typeface="Arial" pitchFamily="34" charset="0"/>
              </a:rPr>
              <a:t>=</a:t>
            </a:r>
          </a:p>
          <a:p>
            <a:r>
              <a:rPr lang="en-NZ">
                <a:latin typeface="Arial" pitchFamily="34" charset="0"/>
                <a:cs typeface="Arial" pitchFamily="34" charset="0"/>
              </a:rPr>
              <a:t>    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                 </a:t>
            </a:r>
            <a:r>
              <a:rPr lang="en-NZ" i="1">
                <a:latin typeface="Arial" pitchFamily="34" charset="0"/>
                <a:cs typeface="Arial" pitchFamily="34" charset="0"/>
              </a:rPr>
              <a:t> 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 Placeholder 2"/>
          <p:cNvSpPr txBox="1">
            <a:spLocks/>
          </p:cNvSpPr>
          <p:nvPr/>
        </p:nvSpPr>
        <p:spPr>
          <a:xfrm>
            <a:off x="228600" y="685800"/>
            <a:ext cx="7391400" cy="457200"/>
          </a:xfrm>
          <a:prstGeom prst="rect">
            <a:avLst/>
          </a:prstGeom>
        </p:spPr>
        <p:txBody>
          <a:bodyPr/>
          <a:lstStyle/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- Same laws learned previously apply to negative powers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2057400" y="15240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 × 4</a:t>
            </a:r>
            <a:r>
              <a:rPr lang="en-NZ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   </a:t>
            </a: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2590800" y="1524000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-2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NZ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 -3                 </a:t>
            </a:r>
            <a:r>
              <a:rPr lang="en-NZ" i="1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1828800" y="1828800"/>
            <a:ext cx="990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12</a:t>
            </a: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-5                 </a:t>
            </a: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1828800" y="2133600"/>
            <a:ext cx="990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en-NZ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</a:t>
            </a:r>
          </a:p>
          <a:p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x</a:t>
            </a:r>
            <a:r>
              <a:rPr lang="en-NZ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                 </a:t>
            </a: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5715000" y="1524000"/>
            <a:ext cx="6969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 × -4</a:t>
            </a:r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6248400" y="1524000"/>
            <a:ext cx="6969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NZ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 × -4</a:t>
            </a:r>
          </a:p>
        </p:txBody>
      </p:sp>
      <p:sp>
        <p:nvSpPr>
          <p:cNvPr id="48" name="Rectangle 47"/>
          <p:cNvSpPr>
            <a:spLocks noChangeArrowheads="1"/>
          </p:cNvSpPr>
          <p:nvPr/>
        </p:nvSpPr>
        <p:spPr bwMode="auto">
          <a:xfrm>
            <a:off x="5486400" y="1828800"/>
            <a:ext cx="8874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-4</a:t>
            </a: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NZ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-8</a:t>
            </a:r>
          </a:p>
        </p:txBody>
      </p:sp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5486400" y="2133600"/>
            <a:ext cx="8969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en-NZ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1  .</a:t>
            </a:r>
            <a:endParaRPr lang="en-NZ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x</a:t>
            </a:r>
            <a:r>
              <a:rPr lang="en-NZ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NZ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</a:p>
        </p:txBody>
      </p:sp>
      <p:sp>
        <p:nvSpPr>
          <p:cNvPr id="50" name="Rectangle 2"/>
          <p:cNvSpPr txBox="1">
            <a:spLocks noChangeArrowheads="1"/>
          </p:cNvSpPr>
          <p:nvPr/>
        </p:nvSpPr>
        <p:spPr>
          <a:xfrm>
            <a:off x="152400" y="3200400"/>
            <a:ext cx="8610600" cy="762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40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FRACTIONAL INDICES</a:t>
            </a:r>
          </a:p>
        </p:txBody>
      </p:sp>
      <p:sp>
        <p:nvSpPr>
          <p:cNvPr id="51" name="Text Placeholder 2"/>
          <p:cNvSpPr txBox="1">
            <a:spLocks/>
          </p:cNvSpPr>
          <p:nvPr/>
        </p:nvSpPr>
        <p:spPr>
          <a:xfrm>
            <a:off x="304800" y="3886200"/>
            <a:ext cx="7391400" cy="457200"/>
          </a:xfrm>
          <a:prstGeom prst="rect">
            <a:avLst/>
          </a:prstGeom>
        </p:spPr>
        <p:txBody>
          <a:bodyPr/>
          <a:lstStyle/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- Express roots of numbers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 Placeholder 2"/>
          <p:cNvSpPr txBox="1">
            <a:spLocks/>
          </p:cNvSpPr>
          <p:nvPr/>
        </p:nvSpPr>
        <p:spPr>
          <a:xfrm>
            <a:off x="228600" y="4267200"/>
            <a:ext cx="7315200" cy="3810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e.g.   The power of a ½ is the same as square root.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 Placeholder 2"/>
          <p:cNvSpPr txBox="1">
            <a:spLocks/>
          </p:cNvSpPr>
          <p:nvPr/>
        </p:nvSpPr>
        <p:spPr bwMode="auto">
          <a:xfrm>
            <a:off x="2743200" y="4876800"/>
            <a:ext cx="297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en-NZ" sz="2000">
                <a:latin typeface="Arial" pitchFamily="34" charset="0"/>
                <a:cs typeface="Arial" pitchFamily="34" charset="0"/>
              </a:rPr>
              <a:t>In General: </a:t>
            </a:r>
            <a:endParaRPr lang="en-NZ" sz="2000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4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NZ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246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0910173"/>
              </p:ext>
            </p:extLst>
          </p:nvPr>
        </p:nvGraphicFramePr>
        <p:xfrm>
          <a:off x="4191000" y="4572000"/>
          <a:ext cx="118903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FXEquation_2_32" r:id="rId3" imgW="809625" imgH="466725" progId="">
                  <p:embed/>
                </p:oleObj>
              </mc:Choice>
              <mc:Fallback>
                <p:oleObj name="FXEquation_2_32" r:id="rId3" imgW="809625" imgH="466725" progId="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4572000"/>
                        <a:ext cx="1189038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" name="Text Placeholder 2"/>
          <p:cNvSpPr txBox="1">
            <a:spLocks/>
          </p:cNvSpPr>
          <p:nvPr/>
        </p:nvSpPr>
        <p:spPr>
          <a:xfrm>
            <a:off x="3048000" y="5715000"/>
            <a:ext cx="1371600" cy="457200"/>
          </a:xfrm>
          <a:prstGeom prst="rect">
            <a:avLst/>
          </a:prstGeom>
        </p:spPr>
        <p:txBody>
          <a:bodyPr/>
          <a:lstStyle/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Index form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 Placeholder 2"/>
          <p:cNvSpPr txBox="1">
            <a:spLocks/>
          </p:cNvSpPr>
          <p:nvPr/>
        </p:nvSpPr>
        <p:spPr>
          <a:xfrm>
            <a:off x="5105400" y="5715000"/>
            <a:ext cx="1371600" cy="457200"/>
          </a:xfrm>
          <a:prstGeom prst="rect">
            <a:avLst/>
          </a:prstGeom>
        </p:spPr>
        <p:txBody>
          <a:bodyPr/>
          <a:lstStyle/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Surd form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7" name="Straight Arrow Connector 56"/>
          <p:cNvCxnSpPr>
            <a:stCxn id="54" idx="0"/>
          </p:cNvCxnSpPr>
          <p:nvPr/>
        </p:nvCxnSpPr>
        <p:spPr>
          <a:xfrm rot="5400000" flipH="1" flipV="1">
            <a:off x="3733800" y="5257800"/>
            <a:ext cx="457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55" idx="0"/>
          </p:cNvCxnSpPr>
          <p:nvPr/>
        </p:nvCxnSpPr>
        <p:spPr>
          <a:xfrm rot="16200000" flipV="1">
            <a:off x="5334000" y="5257800"/>
            <a:ext cx="457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62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/>
      <p:bldP spid="27" grpId="0"/>
      <p:bldP spid="28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 txBox="1">
            <a:spLocks/>
          </p:cNvSpPr>
          <p:nvPr/>
        </p:nvSpPr>
        <p:spPr>
          <a:xfrm>
            <a:off x="228600" y="304800"/>
            <a:ext cx="7315200" cy="3810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e.g.   Write </a:t>
            </a:r>
            <a:r>
              <a:rPr lang="en-NZ" i="1" dirty="0">
                <a:latin typeface="Arial" pitchFamily="34" charset="0"/>
                <a:cs typeface="Arial" pitchFamily="34" charset="0"/>
              </a:rPr>
              <a:t>x</a:t>
            </a:r>
            <a:r>
              <a:rPr lang="en-NZ" baseline="30000" dirty="0">
                <a:latin typeface="Arial" pitchFamily="34" charset="0"/>
                <a:cs typeface="Arial" pitchFamily="34" charset="0"/>
              </a:rPr>
              <a:t>1/4</a:t>
            </a:r>
            <a:r>
              <a:rPr lang="en-NZ" dirty="0">
                <a:latin typeface="Arial" pitchFamily="34" charset="0"/>
                <a:cs typeface="Arial" pitchFamily="34" charset="0"/>
              </a:rPr>
              <a:t> in surd form 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6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NZ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50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3002205"/>
              </p:ext>
            </p:extLst>
          </p:nvPr>
        </p:nvGraphicFramePr>
        <p:xfrm>
          <a:off x="3084513" y="304800"/>
          <a:ext cx="742950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FXEquation_2_32" r:id="rId3" imgW="429120" imgH="224280" progId="">
                  <p:embed/>
                </p:oleObj>
              </mc:Choice>
              <mc:Fallback>
                <p:oleObj name="FXEquation_2_32" r:id="rId3" imgW="429120" imgH="224280" progId="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4513" y="304800"/>
                        <a:ext cx="742950" cy="395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Placeholder 2"/>
          <p:cNvSpPr txBox="1">
            <a:spLocks/>
          </p:cNvSpPr>
          <p:nvPr/>
        </p:nvSpPr>
        <p:spPr>
          <a:xfrm>
            <a:off x="228600" y="914400"/>
            <a:ext cx="7315200" cy="3810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e.g.   Evaluate 64</a:t>
            </a:r>
            <a:r>
              <a:rPr lang="en-NZ" baseline="30000" dirty="0">
                <a:latin typeface="Arial" pitchFamily="34" charset="0"/>
                <a:cs typeface="Arial" pitchFamily="34" charset="0"/>
              </a:rPr>
              <a:t>1/3</a:t>
            </a:r>
            <a:r>
              <a:rPr lang="en-NZ" dirty="0">
                <a:latin typeface="Arial" pitchFamily="34" charset="0"/>
                <a:cs typeface="Arial" pitchFamily="34" charset="0"/>
              </a:rPr>
              <a:t> 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5407199"/>
              </p:ext>
            </p:extLst>
          </p:nvPr>
        </p:nvGraphicFramePr>
        <p:xfrm>
          <a:off x="2362200" y="914400"/>
          <a:ext cx="904875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FXEquation_2_32" r:id="rId5" imgW="522000" imgH="224280" progId="">
                  <p:embed/>
                </p:oleObj>
              </mc:Choice>
              <mc:Fallback>
                <p:oleObj name="FXEquation_2_32" r:id="rId5" imgW="522000" imgH="22428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914400"/>
                        <a:ext cx="904875" cy="395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7665678"/>
              </p:ext>
            </p:extLst>
          </p:nvPr>
        </p:nvGraphicFramePr>
        <p:xfrm>
          <a:off x="2362200" y="1295400"/>
          <a:ext cx="454025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FXEquation_2_32" r:id="rId7" imgW="262440" imgH="175680" progId="">
                  <p:embed/>
                </p:oleObj>
              </mc:Choice>
              <mc:Fallback>
                <p:oleObj name="FXEquation_2_32" r:id="rId7" imgW="262440" imgH="17568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295400"/>
                        <a:ext cx="454025" cy="311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Placeholder 2"/>
          <p:cNvSpPr txBox="1">
            <a:spLocks/>
          </p:cNvSpPr>
          <p:nvPr/>
        </p:nvSpPr>
        <p:spPr>
          <a:xfrm>
            <a:off x="228600" y="1600200"/>
            <a:ext cx="7315200" cy="3810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e.g.   Write </a:t>
            </a:r>
            <a:r>
              <a:rPr lang="en-NZ" i="1" dirty="0">
                <a:latin typeface="Arial" pitchFamily="34" charset="0"/>
                <a:cs typeface="Arial" pitchFamily="34" charset="0"/>
              </a:rPr>
              <a:t>        </a:t>
            </a:r>
            <a:r>
              <a:rPr lang="en-NZ" dirty="0">
                <a:latin typeface="Arial" pitchFamily="34" charset="0"/>
                <a:cs typeface="Arial" pitchFamily="34" charset="0"/>
              </a:rPr>
              <a:t> in index form 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349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5269247"/>
              </p:ext>
            </p:extLst>
          </p:nvPr>
        </p:nvGraphicFramePr>
        <p:xfrm>
          <a:off x="1485900" y="1600200"/>
          <a:ext cx="512763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FXEquation_2_32" r:id="rId9" imgW="295920" imgH="224280" progId="">
                  <p:embed/>
                </p:oleObj>
              </mc:Choice>
              <mc:Fallback>
                <p:oleObj name="FXEquation_2_32" r:id="rId9" imgW="295920" imgH="224280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5900" y="1600200"/>
                        <a:ext cx="512763" cy="395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276600" y="1600200"/>
            <a:ext cx="7254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x</a:t>
            </a:r>
            <a:r>
              <a:rPr lang="en-NZ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1/5</a:t>
            </a:r>
            <a:endParaRPr lang="en-NZ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 Placeholder 2"/>
          <p:cNvSpPr txBox="1">
            <a:spLocks/>
          </p:cNvSpPr>
          <p:nvPr/>
        </p:nvSpPr>
        <p:spPr>
          <a:xfrm>
            <a:off x="228600" y="2133600"/>
            <a:ext cx="7315200" cy="3810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e.g.   Simplify (64</a:t>
            </a:r>
            <a:r>
              <a:rPr lang="en-NZ" i="1" dirty="0">
                <a:latin typeface="Arial" pitchFamily="34" charset="0"/>
                <a:cs typeface="Arial" pitchFamily="34" charset="0"/>
              </a:rPr>
              <a:t>x</a:t>
            </a:r>
            <a:r>
              <a:rPr lang="en-NZ" baseline="30000" dirty="0">
                <a:latin typeface="Arial" pitchFamily="34" charset="0"/>
                <a:cs typeface="Arial" pitchFamily="34" charset="0"/>
              </a:rPr>
              <a:t>6</a:t>
            </a:r>
            <a:r>
              <a:rPr lang="en-NZ" dirty="0">
                <a:latin typeface="Arial" pitchFamily="34" charset="0"/>
                <a:cs typeface="Arial" pitchFamily="34" charset="0"/>
              </a:rPr>
              <a:t>)</a:t>
            </a:r>
            <a:r>
              <a:rPr lang="en-NZ" baseline="30000" dirty="0">
                <a:latin typeface="Arial" pitchFamily="34" charset="0"/>
                <a:cs typeface="Arial" pitchFamily="34" charset="0"/>
              </a:rPr>
              <a:t>1/2 </a:t>
            </a:r>
            <a:r>
              <a:rPr lang="en-NZ" dirty="0">
                <a:latin typeface="Arial" pitchFamily="34" charset="0"/>
                <a:cs typeface="Arial" pitchFamily="34" charset="0"/>
              </a:rPr>
              <a:t> 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3276600" y="21336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 x 1/2</a:t>
            </a:r>
            <a:endParaRPr lang="en-NZ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2667000" y="2133600"/>
            <a:ext cx="7667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√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64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667000" y="2438400"/>
            <a:ext cx="7127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>
          <a:xfrm>
            <a:off x="152400" y="2895600"/>
            <a:ext cx="8610600" cy="762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40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COMBINING POWERS &amp; ROOTS</a:t>
            </a:r>
          </a:p>
        </p:txBody>
      </p:sp>
      <p:sp>
        <p:nvSpPr>
          <p:cNvPr id="20" name="Text Placeholder 2"/>
          <p:cNvSpPr txBox="1">
            <a:spLocks/>
          </p:cNvSpPr>
          <p:nvPr/>
        </p:nvSpPr>
        <p:spPr bwMode="auto">
          <a:xfrm>
            <a:off x="2743200" y="3733800"/>
            <a:ext cx="297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en-NZ" sz="2000">
                <a:latin typeface="Arial" pitchFamily="34" charset="0"/>
                <a:cs typeface="Arial" pitchFamily="34" charset="0"/>
              </a:rPr>
              <a:t>In General: </a:t>
            </a:r>
            <a:endParaRPr lang="en-NZ" sz="2000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2072" name="Rectangle 10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NZ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349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5993204"/>
              </p:ext>
            </p:extLst>
          </p:nvPr>
        </p:nvGraphicFramePr>
        <p:xfrm>
          <a:off x="4191000" y="3581400"/>
          <a:ext cx="1600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FXEquation_2_32" r:id="rId11" imgW="800100" imgH="381000" progId="">
                  <p:embed/>
                </p:oleObj>
              </mc:Choice>
              <mc:Fallback>
                <p:oleObj name="FXEquation_2_32" r:id="rId11" imgW="800100" imgH="381000" progId="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3581400"/>
                        <a:ext cx="16002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 Placeholder 2"/>
          <p:cNvSpPr txBox="1">
            <a:spLocks/>
          </p:cNvSpPr>
          <p:nvPr/>
        </p:nvSpPr>
        <p:spPr>
          <a:xfrm>
            <a:off x="304800" y="4419600"/>
            <a:ext cx="2514600" cy="3810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e.g.   Evaluate 64</a:t>
            </a:r>
            <a:r>
              <a:rPr lang="en-NZ" baseline="30000" dirty="0">
                <a:latin typeface="Arial" pitchFamily="34" charset="0"/>
                <a:cs typeface="Arial" pitchFamily="34" charset="0"/>
              </a:rPr>
              <a:t>2/3</a:t>
            </a:r>
            <a:r>
              <a:rPr lang="en-NZ" dirty="0">
                <a:latin typeface="Arial" pitchFamily="34" charset="0"/>
                <a:cs typeface="Arial" pitchFamily="34" charset="0"/>
              </a:rPr>
              <a:t> 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349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7249493"/>
              </p:ext>
            </p:extLst>
          </p:nvPr>
        </p:nvGraphicFramePr>
        <p:xfrm>
          <a:off x="2366963" y="4376738"/>
          <a:ext cx="104775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" name="FXEquation_2_32" r:id="rId13" imgW="604080" imgH="272880" progId="">
                  <p:embed/>
                </p:oleObj>
              </mc:Choice>
              <mc:Fallback>
                <p:oleObj name="FXEquation_2_32" r:id="rId13" imgW="604080" imgH="272880" progId="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6963" y="4376738"/>
                        <a:ext cx="104775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0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8395328"/>
              </p:ext>
            </p:extLst>
          </p:nvPr>
        </p:nvGraphicFramePr>
        <p:xfrm>
          <a:off x="2362200" y="4876800"/>
          <a:ext cx="1195388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" name="FXEquation_2_32" r:id="rId15" imgW="691200" imgH="224280" progId="">
                  <p:embed/>
                </p:oleObj>
              </mc:Choice>
              <mc:Fallback>
                <p:oleObj name="FXEquation_2_32" r:id="rId15" imgW="691200" imgH="224280" progId="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876800"/>
                        <a:ext cx="1195388" cy="395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01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2205136"/>
              </p:ext>
            </p:extLst>
          </p:nvPr>
        </p:nvGraphicFramePr>
        <p:xfrm>
          <a:off x="2362200" y="5334000"/>
          <a:ext cx="603250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" name="FXEquation_2_32" r:id="rId17" imgW="347040" imgH="175680" progId="">
                  <p:embed/>
                </p:oleObj>
              </mc:Choice>
              <mc:Fallback>
                <p:oleObj name="FXEquation_2_32" r:id="rId17" imgW="347040" imgH="175680" progId="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5334000"/>
                        <a:ext cx="603250" cy="311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 Placeholder 2"/>
          <p:cNvSpPr txBox="1">
            <a:spLocks/>
          </p:cNvSpPr>
          <p:nvPr/>
        </p:nvSpPr>
        <p:spPr>
          <a:xfrm>
            <a:off x="4572000" y="4419600"/>
            <a:ext cx="3810000" cy="3810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e.g.   Write </a:t>
            </a:r>
            <a:r>
              <a:rPr lang="en-NZ" i="1" dirty="0">
                <a:latin typeface="Arial" pitchFamily="34" charset="0"/>
                <a:cs typeface="Arial" pitchFamily="34" charset="0"/>
              </a:rPr>
              <a:t>        </a:t>
            </a:r>
            <a:r>
              <a:rPr lang="en-NZ" dirty="0">
                <a:latin typeface="Arial" pitchFamily="34" charset="0"/>
                <a:cs typeface="Arial" pitchFamily="34" charset="0"/>
              </a:rPr>
              <a:t> in index form 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3502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484027"/>
              </p:ext>
            </p:extLst>
          </p:nvPr>
        </p:nvGraphicFramePr>
        <p:xfrm>
          <a:off x="5791200" y="4267200"/>
          <a:ext cx="554038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" name="FXEquation_2_32" r:id="rId19" imgW="318600" imgH="272880" progId="">
                  <p:embed/>
                </p:oleObj>
              </mc:Choice>
              <mc:Fallback>
                <p:oleObj name="FXEquation_2_32" r:id="rId19" imgW="318600" imgH="272880" progId="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4267200"/>
                        <a:ext cx="554038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03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166333"/>
              </p:ext>
            </p:extLst>
          </p:nvPr>
        </p:nvGraphicFramePr>
        <p:xfrm>
          <a:off x="6100763" y="4800600"/>
          <a:ext cx="885825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" name="FXEquation_2_32" r:id="rId21" imgW="511200" imgH="272880" progId="">
                  <p:embed/>
                </p:oleObj>
              </mc:Choice>
              <mc:Fallback>
                <p:oleObj name="FXEquation_2_32" r:id="rId21" imgW="511200" imgH="272880" progId="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0763" y="4800600"/>
                        <a:ext cx="885825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04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9787034"/>
              </p:ext>
            </p:extLst>
          </p:nvPr>
        </p:nvGraphicFramePr>
        <p:xfrm>
          <a:off x="6096000" y="5257800"/>
          <a:ext cx="544513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3" name="FXEquation_2_32" r:id="rId23" imgW="313560" imgH="343440" progId="">
                  <p:embed/>
                </p:oleObj>
              </mc:Choice>
              <mc:Fallback>
                <p:oleObj name="FXEquation_2_32" r:id="rId23" imgW="313560" imgH="343440" progId="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5257800"/>
                        <a:ext cx="544513" cy="604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3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3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6" grpId="0" autoUpdateAnimBg="0"/>
      <p:bldP spid="9" grpId="0" autoUpdateAnimBg="0"/>
      <p:bldP spid="12" grpId="0" autoUpdateAnimBg="0"/>
      <p:bldP spid="13" grpId="0" autoUpdateAnimBg="0"/>
      <p:bldP spid="16" grpId="0" autoUpdateAnimBg="0"/>
      <p:bldP spid="17" grpId="0" autoUpdateAnimBg="0"/>
      <p:bldP spid="18" grpId="0" autoUpdateAnimBg="0"/>
      <p:bldP spid="19" grpId="0" autoUpdateAnimBg="0"/>
      <p:bldP spid="20" grpId="0" autoUpdateAnimBg="0"/>
      <p:bldP spid="23" grpId="0" autoUpdateAnimBg="0"/>
      <p:bldP spid="27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0" y="0"/>
            <a:ext cx="9144000" cy="762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40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FRACTIONAL &amp; NEGATIVE POWERS </a:t>
            </a:r>
          </a:p>
        </p:txBody>
      </p:sp>
      <p:sp>
        <p:nvSpPr>
          <p:cNvPr id="3" name="Text Placeholder 2"/>
          <p:cNvSpPr txBox="1">
            <a:spLocks/>
          </p:cNvSpPr>
          <p:nvPr/>
        </p:nvSpPr>
        <p:spPr>
          <a:xfrm>
            <a:off x="152400" y="1524000"/>
            <a:ext cx="3276600" cy="3810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e.g.   Write </a:t>
            </a:r>
            <a:r>
              <a:rPr lang="en-NZ" i="1" dirty="0">
                <a:latin typeface="Arial" pitchFamily="34" charset="0"/>
                <a:cs typeface="Arial" pitchFamily="34" charset="0"/>
              </a:rPr>
              <a:t>x</a:t>
            </a:r>
            <a:r>
              <a:rPr lang="en-NZ" baseline="30000" dirty="0">
                <a:latin typeface="Arial" pitchFamily="34" charset="0"/>
                <a:cs typeface="Arial" pitchFamily="34" charset="0"/>
              </a:rPr>
              <a:t>-2/3</a:t>
            </a:r>
            <a:r>
              <a:rPr lang="en-NZ" dirty="0">
                <a:latin typeface="Arial" pitchFamily="34" charset="0"/>
                <a:cs typeface="Arial" pitchFamily="34" charset="0"/>
              </a:rPr>
              <a:t> in surd form 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074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3731307"/>
              </p:ext>
            </p:extLst>
          </p:nvPr>
        </p:nvGraphicFramePr>
        <p:xfrm>
          <a:off x="3222625" y="1250950"/>
          <a:ext cx="544513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FXEquation_2_32" r:id="rId3" imgW="313560" imgH="533160" progId="">
                  <p:embed/>
                </p:oleObj>
              </mc:Choice>
              <mc:Fallback>
                <p:oleObj name="FXEquation_2_32" r:id="rId3" imgW="313560" imgH="533160" progId="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2625" y="1250950"/>
                        <a:ext cx="544513" cy="941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3747469"/>
              </p:ext>
            </p:extLst>
          </p:nvPr>
        </p:nvGraphicFramePr>
        <p:xfrm>
          <a:off x="3200400" y="2133600"/>
          <a:ext cx="884238" cy="80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FXEquation_2_32" r:id="rId5" imgW="511200" imgH="454680" progId="">
                  <p:embed/>
                </p:oleObj>
              </mc:Choice>
              <mc:Fallback>
                <p:oleObj name="FXEquation_2_32" r:id="rId5" imgW="511200" imgH="45468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133600"/>
                        <a:ext cx="884238" cy="801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Placeholder 2"/>
          <p:cNvSpPr txBox="1">
            <a:spLocks/>
          </p:cNvSpPr>
          <p:nvPr/>
        </p:nvSpPr>
        <p:spPr>
          <a:xfrm>
            <a:off x="152400" y="3124200"/>
            <a:ext cx="4191000" cy="3810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e.g.   Evaluate  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88" name="Rectangle 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NZ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451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514328"/>
              </p:ext>
            </p:extLst>
          </p:nvPr>
        </p:nvGraphicFramePr>
        <p:xfrm>
          <a:off x="304800" y="3505200"/>
          <a:ext cx="1428750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FXEquation_2_32" r:id="rId7" imgW="874800" imgH="355320" progId="">
                  <p:embed/>
                </p:oleObj>
              </mc:Choice>
              <mc:Fallback>
                <p:oleObj name="FXEquation_2_32" r:id="rId7" imgW="874800" imgH="355320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505200"/>
                        <a:ext cx="1428750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9" name="Rectangle 8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NZ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451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4429797"/>
              </p:ext>
            </p:extLst>
          </p:nvPr>
        </p:nvGraphicFramePr>
        <p:xfrm>
          <a:off x="4500563" y="3436938"/>
          <a:ext cx="1519237" cy="78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FXEquation_2_32" r:id="rId9" imgW="921600" imgH="479880" progId="">
                  <p:embed/>
                </p:oleObj>
              </mc:Choice>
              <mc:Fallback>
                <p:oleObj name="FXEquation_2_32" r:id="rId9" imgW="921600" imgH="479880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3436938"/>
                        <a:ext cx="1519237" cy="788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2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6824699"/>
              </p:ext>
            </p:extLst>
          </p:nvPr>
        </p:nvGraphicFramePr>
        <p:xfrm>
          <a:off x="1676400" y="3505200"/>
          <a:ext cx="619125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FXEquation_2_32" r:id="rId11" imgW="357840" imgH="533160" progId="">
                  <p:embed/>
                </p:oleObj>
              </mc:Choice>
              <mc:Fallback>
                <p:oleObj name="FXEquation_2_32" r:id="rId11" imgW="357840" imgH="53316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505200"/>
                        <a:ext cx="619125" cy="941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2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0488695"/>
              </p:ext>
            </p:extLst>
          </p:nvPr>
        </p:nvGraphicFramePr>
        <p:xfrm>
          <a:off x="1447800" y="4419600"/>
          <a:ext cx="1050925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FXEquation_2_32" r:id="rId13" imgW="606600" imgH="391680" progId="">
                  <p:embed/>
                </p:oleObj>
              </mc:Choice>
              <mc:Fallback>
                <p:oleObj name="FXEquation_2_32" r:id="rId13" imgW="606600" imgH="39168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419600"/>
                        <a:ext cx="1050925" cy="69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2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0255865"/>
              </p:ext>
            </p:extLst>
          </p:nvPr>
        </p:nvGraphicFramePr>
        <p:xfrm>
          <a:off x="1447800" y="5257800"/>
          <a:ext cx="454025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FXEquation_2_32" r:id="rId15" imgW="262440" imgH="344160" progId="">
                  <p:embed/>
                </p:oleObj>
              </mc:Choice>
              <mc:Fallback>
                <p:oleObj name="FXEquation_2_32" r:id="rId15" imgW="262440" imgH="344160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5257800"/>
                        <a:ext cx="454025" cy="608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24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5906477"/>
              </p:ext>
            </p:extLst>
          </p:nvPr>
        </p:nvGraphicFramePr>
        <p:xfrm>
          <a:off x="5943600" y="3429000"/>
          <a:ext cx="627063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FXEquation_2_32" r:id="rId17" imgW="362160" imgH="467280" progId="">
                  <p:embed/>
                </p:oleObj>
              </mc:Choice>
              <mc:Fallback>
                <p:oleObj name="FXEquation_2_32" r:id="rId17" imgW="362160" imgH="467280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3429000"/>
                        <a:ext cx="627063" cy="823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2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3822987"/>
              </p:ext>
            </p:extLst>
          </p:nvPr>
        </p:nvGraphicFramePr>
        <p:xfrm>
          <a:off x="5715000" y="4267200"/>
          <a:ext cx="1096963" cy="1049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FXEquation_2_32" r:id="rId19" imgW="632880" imgH="593280" progId="">
                  <p:embed/>
                </p:oleObj>
              </mc:Choice>
              <mc:Fallback>
                <p:oleObj name="FXEquation_2_32" r:id="rId19" imgW="632880" imgH="593280" progId="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4267200"/>
                        <a:ext cx="1096963" cy="1049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2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6466732"/>
              </p:ext>
            </p:extLst>
          </p:nvPr>
        </p:nvGraphicFramePr>
        <p:xfrm>
          <a:off x="5715000" y="5410200"/>
          <a:ext cx="601663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FXEquation_2_32" r:id="rId21" imgW="347040" imgH="344160" progId="">
                  <p:embed/>
                </p:oleObj>
              </mc:Choice>
              <mc:Fallback>
                <p:oleObj name="FXEquation_2_32" r:id="rId21" imgW="347040" imgH="344160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5410200"/>
                        <a:ext cx="601663" cy="608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4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4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autoUpdateAnimBg="0"/>
      <p:bldP spid="7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228600" y="152400"/>
            <a:ext cx="8610600" cy="762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40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ALGEBRAIC FRACTIONS</a:t>
            </a:r>
          </a:p>
        </p:txBody>
      </p:sp>
      <p:sp>
        <p:nvSpPr>
          <p:cNvPr id="19" name="Text Placeholder 2"/>
          <p:cNvSpPr txBox="1">
            <a:spLocks/>
          </p:cNvSpPr>
          <p:nvPr/>
        </p:nvSpPr>
        <p:spPr>
          <a:xfrm>
            <a:off x="152400" y="3124200"/>
            <a:ext cx="7391400" cy="457200"/>
          </a:xfrm>
          <a:prstGeom prst="rect">
            <a:avLst/>
          </a:prstGeom>
        </p:spPr>
        <p:txBody>
          <a:bodyPr/>
          <a:lstStyle/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2. Multiplying Fractions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 Placeholder 2"/>
          <p:cNvSpPr txBox="1">
            <a:spLocks/>
          </p:cNvSpPr>
          <p:nvPr/>
        </p:nvSpPr>
        <p:spPr>
          <a:xfrm>
            <a:off x="152400" y="3429000"/>
            <a:ext cx="7924800" cy="4572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- Multiply top and bottom terms separately then simplify. 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457200" y="4267200"/>
            <a:ext cx="2209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NZ" sz="2000">
                <a:latin typeface="Arial" pitchFamily="34" charset="0"/>
                <a:cs typeface="Arial" pitchFamily="34" charset="0"/>
              </a:rPr>
              <a:t>a)   </a:t>
            </a:r>
            <a:r>
              <a:rPr lang="en-NZ" sz="2000" u="sng">
                <a:latin typeface="Arial" pitchFamily="34" charset="0"/>
                <a:cs typeface="Arial" pitchFamily="34" charset="0"/>
              </a:rPr>
              <a:t>4</a:t>
            </a:r>
            <a:r>
              <a:rPr lang="en-NZ" sz="2000" i="1" u="sng">
                <a:latin typeface="Arial" pitchFamily="34" charset="0"/>
                <a:cs typeface="Arial" pitchFamily="34" charset="0"/>
              </a:rPr>
              <a:t>a</a:t>
            </a:r>
            <a:r>
              <a:rPr lang="en-NZ" sz="2000">
                <a:latin typeface="Arial" pitchFamily="34" charset="0"/>
                <a:cs typeface="Arial" pitchFamily="34" charset="0"/>
              </a:rPr>
              <a:t> × </a:t>
            </a:r>
            <a:r>
              <a:rPr lang="en-NZ" sz="2000" u="sng">
                <a:latin typeface="Arial" pitchFamily="34" charset="0"/>
                <a:cs typeface="Arial" pitchFamily="34" charset="0"/>
              </a:rPr>
              <a:t>3</a:t>
            </a:r>
            <a:r>
              <a:rPr lang="en-NZ" sz="2000" i="1" u="sng">
                <a:latin typeface="Arial" pitchFamily="34" charset="0"/>
                <a:cs typeface="Arial" pitchFamily="34" charset="0"/>
              </a:rPr>
              <a:t>e</a:t>
            </a:r>
            <a:endParaRPr lang="en-NZ" sz="2000" i="1" u="sng" baseline="30000"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en-NZ" sz="2000" i="1">
                <a:latin typeface="Arial" pitchFamily="34" charset="0"/>
                <a:cs typeface="Arial" pitchFamily="34" charset="0"/>
              </a:rPr>
              <a:t>      </a:t>
            </a:r>
            <a:r>
              <a:rPr lang="en-NZ" sz="2000">
                <a:latin typeface="Arial" pitchFamily="34" charset="0"/>
                <a:cs typeface="Arial" pitchFamily="34" charset="0"/>
              </a:rPr>
              <a:t>5</a:t>
            </a:r>
            <a:r>
              <a:rPr lang="en-NZ" sz="2000" i="1">
                <a:latin typeface="Arial" pitchFamily="34" charset="0"/>
                <a:cs typeface="Arial" pitchFamily="34" charset="0"/>
              </a:rPr>
              <a:t>e</a:t>
            </a:r>
            <a:r>
              <a:rPr lang="en-NZ" sz="2000">
                <a:latin typeface="Arial" pitchFamily="34" charset="0"/>
                <a:cs typeface="Arial" pitchFamily="34" charset="0"/>
              </a:rPr>
              <a:t>    2</a:t>
            </a:r>
            <a:r>
              <a:rPr lang="en-NZ" sz="2000" i="1">
                <a:latin typeface="Arial" pitchFamily="34" charset="0"/>
                <a:cs typeface="Arial" pitchFamily="34" charset="0"/>
              </a:rPr>
              <a:t>a</a:t>
            </a:r>
          </a:p>
        </p:txBody>
      </p:sp>
      <p:sp>
        <p:nvSpPr>
          <p:cNvPr id="22" name="Text Placeholder 2"/>
          <p:cNvSpPr txBox="1">
            <a:spLocks/>
          </p:cNvSpPr>
          <p:nvPr/>
        </p:nvSpPr>
        <p:spPr>
          <a:xfrm>
            <a:off x="152400" y="3810000"/>
            <a:ext cx="7315200" cy="381000"/>
          </a:xfrm>
          <a:prstGeom prst="rect">
            <a:avLst/>
          </a:prstGeom>
        </p:spPr>
        <p:txBody>
          <a:bodyPr/>
          <a:lstStyle/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e.g.  Simplify: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981200" y="4953000"/>
            <a:ext cx="152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  </a:t>
            </a:r>
            <a:r>
              <a:rPr lang="en-NZ" sz="2000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</a:t>
            </a:r>
            <a:r>
              <a:rPr lang="en-NZ" sz="2000" i="1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ae</a:t>
            </a:r>
            <a:endParaRPr lang="en-NZ" sz="2000" i="1" u="sng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ae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191000" y="4267200"/>
            <a:ext cx="2209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NZ" sz="2000">
                <a:latin typeface="Arial" pitchFamily="34" charset="0"/>
                <a:cs typeface="Arial" pitchFamily="34" charset="0"/>
              </a:rPr>
              <a:t>b)   </a:t>
            </a:r>
            <a:r>
              <a:rPr lang="en-NZ" sz="2000" u="sng">
                <a:latin typeface="Arial" pitchFamily="34" charset="0"/>
                <a:cs typeface="Arial" pitchFamily="34" charset="0"/>
              </a:rPr>
              <a:t>5</a:t>
            </a:r>
            <a:r>
              <a:rPr lang="en-NZ" sz="2000" i="1" u="sng">
                <a:latin typeface="Arial" pitchFamily="34" charset="0"/>
                <a:cs typeface="Arial" pitchFamily="34" charset="0"/>
              </a:rPr>
              <a:t>x</a:t>
            </a:r>
            <a:r>
              <a:rPr lang="en-NZ" sz="2000" u="sng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NZ" sz="2000" i="1" u="sng">
                <a:latin typeface="Arial" pitchFamily="34" charset="0"/>
                <a:cs typeface="Arial" pitchFamily="34" charset="0"/>
              </a:rPr>
              <a:t>y</a:t>
            </a:r>
            <a:r>
              <a:rPr lang="en-NZ" sz="2000">
                <a:latin typeface="Arial" pitchFamily="34" charset="0"/>
                <a:cs typeface="Arial" pitchFamily="34" charset="0"/>
              </a:rPr>
              <a:t> × </a:t>
            </a:r>
            <a:r>
              <a:rPr lang="en-NZ" sz="2000" u="sng">
                <a:latin typeface="Arial" pitchFamily="34" charset="0"/>
                <a:cs typeface="Arial" pitchFamily="34" charset="0"/>
              </a:rPr>
              <a:t> 6</a:t>
            </a:r>
            <a:r>
              <a:rPr lang="en-NZ" sz="2000" i="1" u="sng">
                <a:latin typeface="Arial" pitchFamily="34" charset="0"/>
                <a:cs typeface="Arial" pitchFamily="34" charset="0"/>
              </a:rPr>
              <a:t>y</a:t>
            </a:r>
            <a:r>
              <a:rPr lang="en-NZ" sz="2000" u="sng" baseline="30000">
                <a:latin typeface="Arial" pitchFamily="34" charset="0"/>
                <a:cs typeface="Arial" pitchFamily="34" charset="0"/>
              </a:rPr>
              <a:t>2</a:t>
            </a:r>
            <a:endParaRPr lang="en-NZ" sz="2000" i="1" u="sng" baseline="30000"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en-NZ" sz="2000" i="1">
                <a:latin typeface="Arial" pitchFamily="34" charset="0"/>
                <a:cs typeface="Arial" pitchFamily="34" charset="0"/>
              </a:rPr>
              <a:t>       </a:t>
            </a:r>
            <a:r>
              <a:rPr lang="en-NZ" sz="2000">
                <a:latin typeface="Arial" pitchFamily="34" charset="0"/>
                <a:cs typeface="Arial" pitchFamily="34" charset="0"/>
              </a:rPr>
              <a:t>4</a:t>
            </a:r>
            <a:r>
              <a:rPr lang="en-NZ" sz="2000" i="1">
                <a:latin typeface="Arial" pitchFamily="34" charset="0"/>
                <a:cs typeface="Arial" pitchFamily="34" charset="0"/>
              </a:rPr>
              <a:t>x</a:t>
            </a:r>
            <a:r>
              <a:rPr lang="en-NZ" sz="2000">
                <a:latin typeface="Arial" pitchFamily="34" charset="0"/>
                <a:cs typeface="Arial" pitchFamily="34" charset="0"/>
              </a:rPr>
              <a:t>     </a:t>
            </a:r>
            <a:r>
              <a:rPr lang="en-NZ" sz="2000" i="1">
                <a:latin typeface="Arial" pitchFamily="34" charset="0"/>
                <a:cs typeface="Arial" pitchFamily="34" charset="0"/>
              </a:rPr>
              <a:t> </a:t>
            </a:r>
            <a:r>
              <a:rPr lang="en-NZ" sz="2000">
                <a:latin typeface="Arial" pitchFamily="34" charset="0"/>
                <a:cs typeface="Arial" pitchFamily="34" charset="0"/>
              </a:rPr>
              <a:t>5</a:t>
            </a:r>
            <a:r>
              <a:rPr lang="en-NZ" sz="2000" i="1">
                <a:latin typeface="Arial" pitchFamily="34" charset="0"/>
                <a:cs typeface="Arial" pitchFamily="34" charset="0"/>
              </a:rPr>
              <a:t>x</a:t>
            </a:r>
            <a:r>
              <a:rPr lang="en-NZ" sz="2000" baseline="30000">
                <a:latin typeface="Arial" pitchFamily="34" charset="0"/>
                <a:cs typeface="Arial" pitchFamily="34" charset="0"/>
              </a:rPr>
              <a:t>3</a:t>
            </a:r>
            <a:r>
              <a:rPr lang="en-NZ" sz="2000" i="1">
                <a:latin typeface="Arial" pitchFamily="34" charset="0"/>
                <a:cs typeface="Arial" pitchFamily="34" charset="0"/>
              </a:rPr>
              <a:t>y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6096000" y="4876800"/>
            <a:ext cx="152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  </a:t>
            </a:r>
            <a:r>
              <a:rPr lang="en-NZ" sz="2000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30</a:t>
            </a:r>
            <a:r>
              <a:rPr lang="en-NZ" sz="2000" i="1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 sz="2000" u="sng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NZ" sz="2000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NZ" sz="2000" u="sng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</a:p>
          <a:p>
            <a:pPr marL="342900" indent="-342900"/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</a:t>
            </a:r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 sz="2000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6096000" y="5486400"/>
            <a:ext cx="152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  </a:t>
            </a:r>
            <a:r>
              <a:rPr lang="en-NZ" sz="2000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NZ" sz="2000" i="1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NZ" sz="2000" u="sng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</a:p>
          <a:p>
            <a:pPr marL="342900" indent="-342900"/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 sz="2000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1257300" y="4497388"/>
            <a:ext cx="304800" cy="1588"/>
          </a:xfrm>
          <a:prstGeom prst="straightConnector1">
            <a:avLst/>
          </a:prstGeom>
          <a:ln w="127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1981200" y="4267200"/>
            <a:ext cx="1406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  </a:t>
            </a:r>
            <a:r>
              <a:rPr lang="en-NZ" sz="2000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NZ" sz="2000" i="1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NZ" sz="2000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× 3</a:t>
            </a:r>
            <a:r>
              <a:rPr lang="en-NZ" sz="2000" i="1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</a:t>
            </a:r>
            <a:endParaRPr lang="en-NZ" sz="2000" i="1" u="sng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2362200" y="4572000"/>
            <a:ext cx="10461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× 2</a:t>
            </a:r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  <a:endParaRPr lang="en-NZ" sz="200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1219200" y="4722812"/>
            <a:ext cx="304800" cy="1588"/>
          </a:xfrm>
          <a:prstGeom prst="straightConnector1">
            <a:avLst/>
          </a:prstGeom>
          <a:ln w="127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5067300" y="4485121"/>
            <a:ext cx="457200" cy="1588"/>
          </a:xfrm>
          <a:prstGeom prst="straightConnector1">
            <a:avLst/>
          </a:prstGeom>
          <a:ln w="127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6019800" y="4267200"/>
            <a:ext cx="16954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  </a:t>
            </a:r>
            <a:r>
              <a:rPr lang="en-NZ" sz="2000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5x</a:t>
            </a:r>
            <a:r>
              <a:rPr lang="en-NZ" sz="2000" u="sng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NZ" sz="2000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 × 6</a:t>
            </a:r>
            <a:r>
              <a:rPr lang="en-NZ" sz="2000" i="1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NZ" sz="2000" u="sng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NZ" sz="2000" i="1" u="sng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4932040" y="4772025"/>
            <a:ext cx="457200" cy="1588"/>
          </a:xfrm>
          <a:prstGeom prst="straightConnector1">
            <a:avLst/>
          </a:prstGeom>
          <a:ln w="127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6400800" y="4572000"/>
            <a:ext cx="13573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× 5 </a:t>
            </a:r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 sz="2000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</a:t>
            </a:r>
            <a:endParaRPr lang="en-NZ" sz="2000" i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Placeholder 2"/>
          <p:cNvSpPr txBox="1">
            <a:spLocks/>
          </p:cNvSpPr>
          <p:nvPr/>
        </p:nvSpPr>
        <p:spPr>
          <a:xfrm>
            <a:off x="152400" y="838200"/>
            <a:ext cx="7391400" cy="457200"/>
          </a:xfrm>
          <a:prstGeom prst="rect">
            <a:avLst/>
          </a:prstGeom>
        </p:spPr>
        <p:txBody>
          <a:bodyPr/>
          <a:lstStyle/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1. Simplifying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 Placeholder 2"/>
          <p:cNvSpPr txBox="1">
            <a:spLocks/>
          </p:cNvSpPr>
          <p:nvPr/>
        </p:nvSpPr>
        <p:spPr>
          <a:xfrm>
            <a:off x="152400" y="1143000"/>
            <a:ext cx="7924800" cy="4572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- Always take out any common factors. 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457200" y="1524000"/>
            <a:ext cx="152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NZ" sz="2000">
                <a:latin typeface="Arial" pitchFamily="34" charset="0"/>
                <a:cs typeface="Arial" pitchFamily="34" charset="0"/>
              </a:rPr>
              <a:t>a)   </a:t>
            </a:r>
            <a:r>
              <a:rPr lang="en-NZ" sz="2000" u="sng">
                <a:latin typeface="Arial" pitchFamily="34" charset="0"/>
                <a:cs typeface="Arial" pitchFamily="34" charset="0"/>
              </a:rPr>
              <a:t>3</a:t>
            </a:r>
            <a:r>
              <a:rPr lang="en-NZ" sz="2000" i="1" u="sng">
                <a:latin typeface="Arial" pitchFamily="34" charset="0"/>
                <a:cs typeface="Arial" pitchFamily="34" charset="0"/>
              </a:rPr>
              <a:t>ab</a:t>
            </a:r>
            <a:endParaRPr lang="en-NZ" sz="2000" i="1" u="sng" baseline="30000"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en-NZ" sz="2000" i="1">
                <a:latin typeface="Arial" pitchFamily="34" charset="0"/>
                <a:cs typeface="Arial" pitchFamily="34" charset="0"/>
              </a:rPr>
              <a:t>      </a:t>
            </a:r>
            <a:r>
              <a:rPr lang="en-NZ" sz="2000">
                <a:latin typeface="Arial" pitchFamily="34" charset="0"/>
                <a:cs typeface="Arial" pitchFamily="34" charset="0"/>
              </a:rPr>
              <a:t>9</a:t>
            </a:r>
            <a:r>
              <a:rPr lang="en-NZ" sz="2000" i="1">
                <a:latin typeface="Arial" pitchFamily="34" charset="0"/>
                <a:cs typeface="Arial" pitchFamily="34" charset="0"/>
              </a:rPr>
              <a:t>bd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4191000" y="1524000"/>
            <a:ext cx="1752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NZ" sz="2000">
                <a:latin typeface="Arial" pitchFamily="34" charset="0"/>
                <a:cs typeface="Arial" pitchFamily="34" charset="0"/>
              </a:rPr>
              <a:t>b)   </a:t>
            </a:r>
            <a:r>
              <a:rPr lang="en-NZ" sz="2000" u="sng">
                <a:latin typeface="Arial" pitchFamily="34" charset="0"/>
                <a:cs typeface="Arial" pitchFamily="34" charset="0"/>
              </a:rPr>
              <a:t>12</a:t>
            </a:r>
            <a:r>
              <a:rPr lang="en-NZ" sz="2000" i="1" u="sng">
                <a:latin typeface="Arial" pitchFamily="34" charset="0"/>
                <a:cs typeface="Arial" pitchFamily="34" charset="0"/>
              </a:rPr>
              <a:t>x</a:t>
            </a:r>
            <a:r>
              <a:rPr lang="en-NZ" sz="2000" u="sng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NZ" sz="2000" i="1" u="sng">
                <a:latin typeface="Arial" pitchFamily="34" charset="0"/>
                <a:cs typeface="Arial" pitchFamily="34" charset="0"/>
              </a:rPr>
              <a:t>y</a:t>
            </a:r>
            <a:r>
              <a:rPr lang="en-NZ" sz="2000" u="sng" baseline="30000">
                <a:latin typeface="Arial" pitchFamily="34" charset="0"/>
                <a:cs typeface="Arial" pitchFamily="34" charset="0"/>
              </a:rPr>
              <a:t>3</a:t>
            </a:r>
            <a:r>
              <a:rPr lang="en-NZ" sz="2000" i="1" u="sng">
                <a:latin typeface="Arial" pitchFamily="34" charset="0"/>
                <a:cs typeface="Arial" pitchFamily="34" charset="0"/>
              </a:rPr>
              <a:t>z</a:t>
            </a:r>
            <a:endParaRPr lang="en-NZ" sz="2000" i="1" u="sng" baseline="30000"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en-NZ" sz="2000" i="1">
                <a:latin typeface="Arial" pitchFamily="34" charset="0"/>
                <a:cs typeface="Arial" pitchFamily="34" charset="0"/>
              </a:rPr>
              <a:t>        </a:t>
            </a:r>
            <a:r>
              <a:rPr lang="en-NZ" sz="2000">
                <a:latin typeface="Arial" pitchFamily="34" charset="0"/>
                <a:cs typeface="Arial" pitchFamily="34" charset="0"/>
              </a:rPr>
              <a:t>27</a:t>
            </a:r>
            <a:r>
              <a:rPr lang="en-NZ" sz="2000" i="1">
                <a:latin typeface="Arial" pitchFamily="34" charset="0"/>
                <a:cs typeface="Arial" pitchFamily="34" charset="0"/>
              </a:rPr>
              <a:t>xz</a:t>
            </a:r>
            <a:r>
              <a:rPr lang="en-NZ" sz="2000" baseline="30000">
                <a:latin typeface="Arial" pitchFamily="34" charset="0"/>
                <a:cs typeface="Arial" pitchFamily="34" charset="0"/>
              </a:rPr>
              <a:t>2</a:t>
            </a:r>
            <a:endParaRPr lang="en-NZ" sz="2000" i="1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1524000" y="1524000"/>
            <a:ext cx="152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  </a:t>
            </a:r>
            <a:r>
              <a:rPr lang="en-NZ" sz="2000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NZ" sz="2000" i="1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  <a:endParaRPr lang="en-NZ" sz="2000" i="1" u="sng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1524000" y="2133600"/>
            <a:ext cx="152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  </a:t>
            </a:r>
            <a:r>
              <a:rPr lang="en-NZ" sz="2000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NZ" sz="2000" i="1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  <a:endParaRPr lang="en-NZ" sz="2000" i="1" u="sng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5638800" y="1524000"/>
            <a:ext cx="152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  </a:t>
            </a:r>
            <a:r>
              <a:rPr lang="en-NZ" sz="2000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NZ" sz="2000" i="1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xy</a:t>
            </a:r>
            <a:r>
              <a:rPr lang="en-NZ" sz="2000" u="sng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NZ" sz="2000" i="1" u="sng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</a:t>
            </a: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1981200" y="5562600"/>
            <a:ext cx="152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  </a:t>
            </a:r>
            <a:r>
              <a:rPr lang="en-NZ" sz="2000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en-NZ" sz="2000" i="1" u="sng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en-NZ" sz="2000" i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8" grpId="0"/>
      <p:bldP spid="29" grpId="0"/>
      <p:bldP spid="32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 txBox="1">
            <a:spLocks/>
          </p:cNvSpPr>
          <p:nvPr/>
        </p:nvSpPr>
        <p:spPr>
          <a:xfrm>
            <a:off x="228600" y="609600"/>
            <a:ext cx="7391400" cy="457200"/>
          </a:xfrm>
          <a:prstGeom prst="rect">
            <a:avLst/>
          </a:prstGeom>
        </p:spPr>
        <p:txBody>
          <a:bodyPr/>
          <a:lstStyle/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2. Dividing Fractions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Placeholder 2"/>
          <p:cNvSpPr txBox="1">
            <a:spLocks/>
          </p:cNvSpPr>
          <p:nvPr/>
        </p:nvSpPr>
        <p:spPr>
          <a:xfrm>
            <a:off x="228600" y="914400"/>
            <a:ext cx="7924800" cy="4572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- Multiply the first fraction by the reciprocal of the second, then simplify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133600" y="1371600"/>
            <a:ext cx="3657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NZ">
                <a:latin typeface="Arial" pitchFamily="34" charset="0"/>
                <a:cs typeface="Arial" pitchFamily="34" charset="0"/>
              </a:rPr>
              <a:t>Note: </a:t>
            </a:r>
            <a:r>
              <a:rPr lang="en-NZ" i="1" u="sng">
                <a:latin typeface="Arial" pitchFamily="34" charset="0"/>
                <a:cs typeface="Arial" pitchFamily="34" charset="0"/>
              </a:rPr>
              <a:t>b</a:t>
            </a:r>
            <a:r>
              <a:rPr lang="en-NZ">
                <a:latin typeface="Arial" pitchFamily="34" charset="0"/>
                <a:cs typeface="Arial" pitchFamily="34" charset="0"/>
              </a:rPr>
              <a:t>  is the reciprocal of  </a:t>
            </a:r>
            <a:r>
              <a:rPr lang="en-NZ" u="sng">
                <a:latin typeface="Arial" pitchFamily="34" charset="0"/>
                <a:cs typeface="Arial" pitchFamily="34" charset="0"/>
              </a:rPr>
              <a:t>2</a:t>
            </a:r>
            <a:endParaRPr lang="en-NZ" i="1" u="sng" baseline="30000"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en-NZ" i="1">
                <a:latin typeface="Arial" pitchFamily="34" charset="0"/>
                <a:cs typeface="Arial" pitchFamily="34" charset="0"/>
              </a:rPr>
              <a:t>          </a:t>
            </a:r>
            <a:r>
              <a:rPr lang="en-NZ">
                <a:latin typeface="Arial" pitchFamily="34" charset="0"/>
                <a:cs typeface="Arial" pitchFamily="34" charset="0"/>
              </a:rPr>
              <a:t>2                                </a:t>
            </a:r>
            <a:r>
              <a:rPr lang="en-NZ" i="1">
                <a:latin typeface="Arial" pitchFamily="34" charset="0"/>
                <a:cs typeface="Arial" pitchFamily="34" charset="0"/>
              </a:rPr>
              <a:t>b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3400" y="2133600"/>
            <a:ext cx="152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NZ" sz="2000">
                <a:latin typeface="Arial" pitchFamily="34" charset="0"/>
                <a:cs typeface="Arial" pitchFamily="34" charset="0"/>
              </a:rPr>
              <a:t>a)   </a:t>
            </a:r>
            <a:r>
              <a:rPr lang="en-NZ" sz="2000" u="sng">
                <a:latin typeface="Arial" pitchFamily="34" charset="0"/>
                <a:cs typeface="Arial" pitchFamily="34" charset="0"/>
              </a:rPr>
              <a:t>2</a:t>
            </a:r>
            <a:r>
              <a:rPr lang="en-NZ" sz="2000" i="1" u="sng">
                <a:latin typeface="Arial" pitchFamily="34" charset="0"/>
                <a:cs typeface="Arial" pitchFamily="34" charset="0"/>
              </a:rPr>
              <a:t>a</a:t>
            </a:r>
            <a:r>
              <a:rPr lang="en-NZ" sz="2000">
                <a:latin typeface="Arial" pitchFamily="34" charset="0"/>
                <a:cs typeface="Arial" pitchFamily="34" charset="0"/>
              </a:rPr>
              <a:t> ÷ </a:t>
            </a:r>
            <a:r>
              <a:rPr lang="en-NZ" sz="2000" i="1" u="sng">
                <a:latin typeface="Arial" pitchFamily="34" charset="0"/>
                <a:cs typeface="Arial" pitchFamily="34" charset="0"/>
              </a:rPr>
              <a:t>a</a:t>
            </a:r>
            <a:r>
              <a:rPr lang="en-NZ" sz="2000" u="sng" baseline="30000">
                <a:latin typeface="Arial" pitchFamily="34" charset="0"/>
                <a:cs typeface="Arial" pitchFamily="34" charset="0"/>
              </a:rPr>
              <a:t>2</a:t>
            </a:r>
            <a:endParaRPr lang="en-NZ" sz="2000" i="1" u="sng" baseline="30000"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en-NZ" sz="2000" i="1">
                <a:latin typeface="Arial" pitchFamily="34" charset="0"/>
                <a:cs typeface="Arial" pitchFamily="34" charset="0"/>
              </a:rPr>
              <a:t>       </a:t>
            </a:r>
            <a:r>
              <a:rPr lang="en-NZ" sz="2000">
                <a:latin typeface="Arial" pitchFamily="34" charset="0"/>
                <a:cs typeface="Arial" pitchFamily="34" charset="0"/>
              </a:rPr>
              <a:t>5     3</a:t>
            </a:r>
            <a:endParaRPr lang="en-NZ" sz="2000" i="1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228600" y="1828800"/>
            <a:ext cx="7315200" cy="381000"/>
          </a:xfrm>
          <a:prstGeom prst="rect">
            <a:avLst/>
          </a:prstGeom>
        </p:spPr>
        <p:txBody>
          <a:bodyPr/>
          <a:lstStyle/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e.g.  Simplify: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828800" y="3276600"/>
            <a:ext cx="152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 </a:t>
            </a:r>
            <a:r>
              <a:rPr lang="en-NZ" sz="2000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NZ" sz="2000" i="1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  <a:endParaRPr lang="en-NZ" sz="2000" i="1" u="sng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NZ" sz="2000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NZ" sz="2000" i="1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828800" y="3849688"/>
            <a:ext cx="152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  </a:t>
            </a:r>
            <a:r>
              <a:rPr lang="en-NZ" sz="2000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en-NZ" sz="2000" i="1" u="sng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  <a:endParaRPr lang="en-NZ" sz="2000" i="1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828800" y="2133600"/>
            <a:ext cx="152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 </a:t>
            </a:r>
            <a:r>
              <a:rPr lang="en-NZ" sz="2000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NZ" sz="2000" i="1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  <a:endParaRPr lang="en-NZ" sz="2000" i="1" u="sng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    </a:t>
            </a:r>
            <a:endParaRPr lang="en-NZ" sz="2000" i="1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438400" y="2133600"/>
            <a:ext cx="3337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×</a:t>
            </a:r>
            <a:endParaRPr lang="en-NZ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743200" y="2133600"/>
            <a:ext cx="762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NZ" sz="2000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NZ" sz="2000" i="1" u="sng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NZ" sz="2000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NZ" sz="2000" i="1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514600" y="2362200"/>
            <a:ext cx="304800" cy="1588"/>
          </a:xfrm>
          <a:prstGeom prst="straightConnector1">
            <a:avLst/>
          </a:prstGeom>
          <a:ln w="127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828800" y="2667000"/>
            <a:ext cx="119295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 </a:t>
            </a:r>
            <a:r>
              <a:rPr lang="en-NZ" sz="2000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NZ" sz="2000" i="1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NZ" sz="2000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× 3</a:t>
            </a:r>
            <a:endParaRPr lang="en-NZ" sz="2000" i="1" u="sng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514600" y="2590800"/>
            <a:ext cx="304800" cy="1588"/>
          </a:xfrm>
          <a:prstGeom prst="straightConnector1">
            <a:avLst/>
          </a:prstGeom>
          <a:ln w="127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2133600" y="2971800"/>
            <a:ext cx="85472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 × </a:t>
            </a:r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NZ" sz="2000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NZ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419600" y="2133600"/>
            <a:ext cx="152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NZ" sz="2000">
                <a:latin typeface="Arial" pitchFamily="34" charset="0"/>
                <a:cs typeface="Arial" pitchFamily="34" charset="0"/>
              </a:rPr>
              <a:t>b)   </a:t>
            </a:r>
            <a:r>
              <a:rPr lang="en-NZ" sz="2000" u="sng">
                <a:latin typeface="Arial" pitchFamily="34" charset="0"/>
                <a:cs typeface="Arial" pitchFamily="34" charset="0"/>
              </a:rPr>
              <a:t>6</a:t>
            </a:r>
            <a:r>
              <a:rPr lang="en-NZ" sz="2000" i="1" u="sng">
                <a:latin typeface="Arial" pitchFamily="34" charset="0"/>
                <a:cs typeface="Arial" pitchFamily="34" charset="0"/>
              </a:rPr>
              <a:t>r</a:t>
            </a:r>
            <a:r>
              <a:rPr lang="en-NZ" sz="2000">
                <a:latin typeface="Arial" pitchFamily="34" charset="0"/>
                <a:cs typeface="Arial" pitchFamily="34" charset="0"/>
              </a:rPr>
              <a:t> ÷ 3</a:t>
            </a:r>
            <a:r>
              <a:rPr lang="en-NZ" sz="2000" i="1">
                <a:latin typeface="Arial" pitchFamily="34" charset="0"/>
                <a:cs typeface="Arial" pitchFamily="34" charset="0"/>
              </a:rPr>
              <a:t>r</a:t>
            </a:r>
            <a:r>
              <a:rPr lang="en-NZ" sz="2000" baseline="30000">
                <a:latin typeface="Arial" pitchFamily="34" charset="0"/>
                <a:cs typeface="Arial" pitchFamily="34" charset="0"/>
              </a:rPr>
              <a:t>2</a:t>
            </a:r>
            <a:endParaRPr lang="en-NZ" sz="2000" i="1" baseline="30000"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en-NZ" sz="2000" i="1">
                <a:latin typeface="Arial" pitchFamily="34" charset="0"/>
                <a:cs typeface="Arial" pitchFamily="34" charset="0"/>
              </a:rPr>
              <a:t>       </a:t>
            </a:r>
            <a:r>
              <a:rPr lang="en-NZ" sz="2000">
                <a:latin typeface="Arial" pitchFamily="34" charset="0"/>
                <a:cs typeface="Arial" pitchFamily="34" charset="0"/>
              </a:rPr>
              <a:t>5     </a:t>
            </a:r>
            <a:endParaRPr lang="en-NZ" sz="2000" i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791200" y="3352800"/>
            <a:ext cx="152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 </a:t>
            </a:r>
            <a:r>
              <a:rPr lang="en-NZ" sz="2000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NZ" sz="2000" i="1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</a:t>
            </a:r>
            <a:endParaRPr lang="en-NZ" sz="2000" i="1" u="sng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15</a:t>
            </a:r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NZ" sz="2000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NZ" sz="2000" i="1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791200" y="3886200"/>
            <a:ext cx="152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  </a:t>
            </a:r>
            <a:r>
              <a:rPr lang="en-NZ" sz="2000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NZ" sz="2000" i="1" u="sng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</a:t>
            </a:r>
            <a:endParaRPr lang="en-NZ" sz="2000" i="1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791200" y="2133600"/>
            <a:ext cx="152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 </a:t>
            </a:r>
            <a:r>
              <a:rPr lang="en-NZ" sz="2000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NZ" sz="2000" i="1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</a:t>
            </a:r>
            <a:endParaRPr lang="en-NZ" sz="2000" i="1" u="sng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    </a:t>
            </a:r>
            <a:endParaRPr lang="en-NZ" sz="2000" i="1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6477000" y="2133600"/>
            <a:ext cx="3337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×</a:t>
            </a:r>
            <a:endParaRPr lang="en-NZ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6705600" y="2133600"/>
            <a:ext cx="762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NZ" sz="2000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</a:p>
          <a:p>
            <a:pPr marL="342900" indent="-342900"/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NZ" sz="2000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NZ" sz="2000" i="1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6477000" y="2362200"/>
            <a:ext cx="304800" cy="1588"/>
          </a:xfrm>
          <a:prstGeom prst="straightConnector1">
            <a:avLst/>
          </a:prstGeom>
          <a:ln w="127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5791200" y="2743200"/>
            <a:ext cx="1135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 </a:t>
            </a:r>
            <a:r>
              <a:rPr lang="en-NZ" sz="2000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NZ" sz="2000" i="1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NZ" sz="2000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× 1</a:t>
            </a:r>
            <a:endParaRPr lang="en-NZ" sz="2000" i="1" u="sng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6477000" y="2667000"/>
            <a:ext cx="304800" cy="1588"/>
          </a:xfrm>
          <a:prstGeom prst="straightConnector1">
            <a:avLst/>
          </a:prstGeom>
          <a:ln w="127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6019800" y="3048000"/>
            <a:ext cx="939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 × 3</a:t>
            </a:r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NZ" sz="2000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NZ" sz="20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11" grpId="0"/>
      <p:bldP spid="12" grpId="0"/>
      <p:bldP spid="13" grpId="0"/>
      <p:bldP spid="15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5" grpId="0"/>
      <p:bldP spid="2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 txBox="1">
            <a:spLocks/>
          </p:cNvSpPr>
          <p:nvPr/>
        </p:nvSpPr>
        <p:spPr>
          <a:xfrm>
            <a:off x="0" y="152400"/>
            <a:ext cx="7391400" cy="457200"/>
          </a:xfrm>
          <a:prstGeom prst="rect">
            <a:avLst/>
          </a:prstGeom>
        </p:spPr>
        <p:txBody>
          <a:bodyPr/>
          <a:lstStyle/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4. Adding/Subtracting Fractions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Placeholder 2"/>
          <p:cNvSpPr txBox="1">
            <a:spLocks/>
          </p:cNvSpPr>
          <p:nvPr/>
        </p:nvSpPr>
        <p:spPr>
          <a:xfrm>
            <a:off x="0" y="457200"/>
            <a:ext cx="7924800" cy="4572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    a) With the same denominator: 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228600" y="762000"/>
            <a:ext cx="7924800" cy="4572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- Add/subtract the numerators and leave the denominator unchanged. Simplify if possible. 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52400" y="1676400"/>
            <a:ext cx="152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NZ" sz="2000">
                <a:latin typeface="Arial" pitchFamily="34" charset="0"/>
                <a:cs typeface="Arial" pitchFamily="34" charset="0"/>
              </a:rPr>
              <a:t>a)   </a:t>
            </a:r>
            <a:r>
              <a:rPr lang="en-NZ" sz="2000" u="sng">
                <a:latin typeface="Arial" pitchFamily="34" charset="0"/>
                <a:cs typeface="Arial" pitchFamily="34" charset="0"/>
              </a:rPr>
              <a:t>3</a:t>
            </a:r>
            <a:r>
              <a:rPr lang="en-NZ" sz="2000" i="1" u="sng">
                <a:latin typeface="Arial" pitchFamily="34" charset="0"/>
                <a:cs typeface="Arial" pitchFamily="34" charset="0"/>
              </a:rPr>
              <a:t>x</a:t>
            </a:r>
            <a:r>
              <a:rPr lang="en-NZ" sz="2000">
                <a:latin typeface="Arial" pitchFamily="34" charset="0"/>
                <a:cs typeface="Arial" pitchFamily="34" charset="0"/>
              </a:rPr>
              <a:t> + </a:t>
            </a:r>
            <a:r>
              <a:rPr lang="en-NZ" sz="2000" u="sng">
                <a:latin typeface="Arial" pitchFamily="34" charset="0"/>
                <a:cs typeface="Arial" pitchFamily="34" charset="0"/>
              </a:rPr>
              <a:t>3</a:t>
            </a:r>
            <a:r>
              <a:rPr lang="en-NZ" sz="2000" i="1" u="sng">
                <a:latin typeface="Arial" pitchFamily="34" charset="0"/>
                <a:cs typeface="Arial" pitchFamily="34" charset="0"/>
              </a:rPr>
              <a:t>x</a:t>
            </a:r>
            <a:endParaRPr lang="en-NZ" sz="2000" i="1" u="sng" baseline="30000"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en-NZ" sz="2000" i="1">
                <a:latin typeface="Arial" pitchFamily="34" charset="0"/>
                <a:cs typeface="Arial" pitchFamily="34" charset="0"/>
              </a:rPr>
              <a:t>      </a:t>
            </a:r>
            <a:r>
              <a:rPr lang="en-NZ" sz="2000">
                <a:latin typeface="Arial" pitchFamily="34" charset="0"/>
                <a:cs typeface="Arial" pitchFamily="34" charset="0"/>
              </a:rPr>
              <a:t>10    10</a:t>
            </a:r>
            <a:endParaRPr lang="en-NZ" sz="2000" i="1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0" y="1371600"/>
            <a:ext cx="7315200" cy="381000"/>
          </a:xfrm>
          <a:prstGeom prst="rect">
            <a:avLst/>
          </a:prstGeom>
        </p:spPr>
        <p:txBody>
          <a:bodyPr/>
          <a:lstStyle/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e.g.  Simplify: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524000" y="1676400"/>
            <a:ext cx="152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  </a:t>
            </a:r>
            <a:r>
              <a:rPr lang="en-NZ" sz="2000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NZ" sz="2000" i="1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 sz="2000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+ 3</a:t>
            </a:r>
            <a:r>
              <a:rPr lang="en-NZ" sz="2000" i="1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endParaRPr lang="en-NZ" sz="2000" i="1" u="sng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en-NZ" sz="2000" i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524000" y="2209800"/>
            <a:ext cx="152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     </a:t>
            </a:r>
            <a:r>
              <a:rPr lang="en-NZ" sz="2000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NZ" sz="2000" i="1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endParaRPr lang="en-NZ" sz="2000" i="1" u="sng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en-NZ" sz="2000" i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rot="5400000" flipH="1" flipV="1">
            <a:off x="2247900" y="2628900"/>
            <a:ext cx="228600" cy="152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 flipH="1" flipV="1">
            <a:off x="2171700" y="2324100"/>
            <a:ext cx="228600" cy="152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676400" y="2209800"/>
            <a:ext cx="609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÷ 2</a:t>
            </a:r>
            <a:endParaRPr lang="en-NZ" sz="2000" i="1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÷ 2   </a:t>
            </a:r>
            <a:r>
              <a:rPr lang="en-NZ" sz="2000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   </a:t>
            </a:r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NZ" sz="2000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524000" y="2743200"/>
            <a:ext cx="1828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     </a:t>
            </a:r>
            <a:r>
              <a:rPr lang="en-NZ" sz="2000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NZ" sz="2000" i="1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endParaRPr lang="en-NZ" sz="2000" i="1" u="sng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en-NZ" sz="2000" i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191000" y="1676400"/>
            <a:ext cx="152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NZ" sz="2000">
                <a:latin typeface="Arial" pitchFamily="34" charset="0"/>
                <a:cs typeface="Arial" pitchFamily="34" charset="0"/>
              </a:rPr>
              <a:t>b)   </a:t>
            </a:r>
            <a:r>
              <a:rPr lang="en-NZ" sz="2000" u="sng">
                <a:latin typeface="Arial" pitchFamily="34" charset="0"/>
                <a:cs typeface="Arial" pitchFamily="34" charset="0"/>
              </a:rPr>
              <a:t>6</a:t>
            </a:r>
            <a:r>
              <a:rPr lang="en-NZ" sz="2000" i="1" u="sng">
                <a:latin typeface="Arial" pitchFamily="34" charset="0"/>
                <a:cs typeface="Arial" pitchFamily="34" charset="0"/>
              </a:rPr>
              <a:t>a</a:t>
            </a:r>
            <a:r>
              <a:rPr lang="en-NZ" sz="2000">
                <a:latin typeface="Arial" pitchFamily="34" charset="0"/>
                <a:cs typeface="Arial" pitchFamily="34" charset="0"/>
              </a:rPr>
              <a:t> - </a:t>
            </a:r>
            <a:r>
              <a:rPr lang="en-NZ" sz="2000" i="1" u="sng">
                <a:latin typeface="Arial" pitchFamily="34" charset="0"/>
                <a:cs typeface="Arial" pitchFamily="34" charset="0"/>
              </a:rPr>
              <a:t>b</a:t>
            </a:r>
            <a:endParaRPr lang="en-NZ" sz="2000" i="1" u="sng" baseline="30000"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en-NZ" sz="2000" i="1">
                <a:latin typeface="Arial" pitchFamily="34" charset="0"/>
                <a:cs typeface="Arial" pitchFamily="34" charset="0"/>
              </a:rPr>
              <a:t>       </a:t>
            </a:r>
            <a:r>
              <a:rPr lang="en-NZ" sz="2000">
                <a:latin typeface="Arial" pitchFamily="34" charset="0"/>
                <a:cs typeface="Arial" pitchFamily="34" charset="0"/>
              </a:rPr>
              <a:t>5    5</a:t>
            </a:r>
            <a:endParaRPr lang="en-NZ" sz="2000" i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334000" y="1676400"/>
            <a:ext cx="152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  </a:t>
            </a:r>
            <a:r>
              <a:rPr lang="en-NZ" sz="2000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NZ" sz="2000" i="1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NZ" sz="2000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- </a:t>
            </a:r>
            <a:r>
              <a:rPr lang="en-NZ" sz="2000" i="1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</a:t>
            </a:r>
            <a:endParaRPr lang="en-NZ" sz="2000" i="1" u="sng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en-NZ" sz="2000" i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 Placeholder 2"/>
          <p:cNvSpPr txBox="1">
            <a:spLocks/>
          </p:cNvSpPr>
          <p:nvPr/>
        </p:nvSpPr>
        <p:spPr>
          <a:xfrm>
            <a:off x="0" y="3276600"/>
            <a:ext cx="7924800" cy="4572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    b) With different denominators: 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 Placeholder 2"/>
          <p:cNvSpPr txBox="1">
            <a:spLocks/>
          </p:cNvSpPr>
          <p:nvPr/>
        </p:nvSpPr>
        <p:spPr>
          <a:xfrm>
            <a:off x="228600" y="3581400"/>
            <a:ext cx="5257800" cy="4572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- Multiply denominators to find a common term. 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 Placeholder 2"/>
          <p:cNvSpPr txBox="1">
            <a:spLocks/>
          </p:cNvSpPr>
          <p:nvPr/>
        </p:nvSpPr>
        <p:spPr>
          <a:xfrm>
            <a:off x="228600" y="3886200"/>
            <a:ext cx="5562600" cy="4572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- Cross multiply to find equivalent numerators. 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 Placeholder 2"/>
          <p:cNvSpPr txBox="1">
            <a:spLocks/>
          </p:cNvSpPr>
          <p:nvPr/>
        </p:nvSpPr>
        <p:spPr>
          <a:xfrm>
            <a:off x="228600" y="4191000"/>
            <a:ext cx="5029200" cy="4572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- Add/subtract fractions then simplify. 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Placeholder 2"/>
          <p:cNvSpPr txBox="1">
            <a:spLocks/>
          </p:cNvSpPr>
          <p:nvPr/>
        </p:nvSpPr>
        <p:spPr>
          <a:xfrm>
            <a:off x="0" y="4648200"/>
            <a:ext cx="7315200" cy="381000"/>
          </a:xfrm>
          <a:prstGeom prst="rect">
            <a:avLst/>
          </a:prstGeom>
        </p:spPr>
        <p:txBody>
          <a:bodyPr/>
          <a:lstStyle/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defRPr/>
            </a:pPr>
            <a:r>
              <a:rPr lang="en-NZ" sz="2000" dirty="0">
                <a:latin typeface="Arial" pitchFamily="34" charset="0"/>
                <a:cs typeface="Arial" pitchFamily="34" charset="0"/>
              </a:rPr>
              <a:t>e.g.  Simplify:</a:t>
            </a:r>
            <a:endParaRPr lang="en-NZ" sz="2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228600" y="4953000"/>
            <a:ext cx="152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NZ" sz="2000">
                <a:latin typeface="Arial" pitchFamily="34" charset="0"/>
                <a:cs typeface="Arial" pitchFamily="34" charset="0"/>
              </a:rPr>
              <a:t>a)   </a:t>
            </a:r>
            <a:r>
              <a:rPr lang="en-NZ" sz="2000" i="1" u="sng">
                <a:latin typeface="Arial" pitchFamily="34" charset="0"/>
                <a:cs typeface="Arial" pitchFamily="34" charset="0"/>
              </a:rPr>
              <a:t>a</a:t>
            </a:r>
            <a:r>
              <a:rPr lang="en-NZ" sz="2000">
                <a:latin typeface="Arial" pitchFamily="34" charset="0"/>
                <a:cs typeface="Arial" pitchFamily="34" charset="0"/>
              </a:rPr>
              <a:t> + </a:t>
            </a:r>
            <a:r>
              <a:rPr lang="en-NZ" sz="2000" u="sng">
                <a:latin typeface="Arial" pitchFamily="34" charset="0"/>
                <a:cs typeface="Arial" pitchFamily="34" charset="0"/>
              </a:rPr>
              <a:t>2</a:t>
            </a:r>
            <a:r>
              <a:rPr lang="en-NZ" sz="2000" i="1" u="sng">
                <a:latin typeface="Arial" pitchFamily="34" charset="0"/>
                <a:cs typeface="Arial" pitchFamily="34" charset="0"/>
              </a:rPr>
              <a:t>a</a:t>
            </a:r>
            <a:endParaRPr lang="en-NZ" sz="2000" i="1" u="sng" baseline="30000"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en-NZ" sz="2000" i="1">
                <a:latin typeface="Arial" pitchFamily="34" charset="0"/>
                <a:cs typeface="Arial" pitchFamily="34" charset="0"/>
              </a:rPr>
              <a:t>      </a:t>
            </a:r>
            <a:r>
              <a:rPr lang="en-NZ" sz="2000">
                <a:latin typeface="Arial" pitchFamily="34" charset="0"/>
                <a:cs typeface="Arial" pitchFamily="34" charset="0"/>
              </a:rPr>
              <a:t>2     3</a:t>
            </a:r>
            <a:endParaRPr lang="en-NZ" sz="2000" i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1447800" y="5486400"/>
            <a:ext cx="2286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  </a:t>
            </a:r>
            <a:r>
              <a:rPr lang="en-NZ" sz="2000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NZ" sz="2000" i="1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 + </a:t>
            </a:r>
            <a:r>
              <a:rPr lang="en-NZ" sz="2000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NZ" sz="2000" i="1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  <a:endParaRPr lang="en-NZ" sz="2000" i="1" u="sng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en-NZ" sz="2000" i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1447800" y="6019800"/>
            <a:ext cx="1219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  </a:t>
            </a:r>
            <a:r>
              <a:rPr lang="en-NZ" sz="2000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n-NZ" sz="2000" i="1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  <a:endParaRPr lang="en-NZ" sz="2000" i="1" u="sng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en-NZ" sz="2000" i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4267200" y="4876800"/>
            <a:ext cx="152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NZ" sz="2000">
                <a:latin typeface="Arial" pitchFamily="34" charset="0"/>
                <a:cs typeface="Arial" pitchFamily="34" charset="0"/>
              </a:rPr>
              <a:t>b)   </a:t>
            </a:r>
            <a:r>
              <a:rPr lang="en-NZ" sz="2000" u="sng">
                <a:latin typeface="Arial" pitchFamily="34" charset="0"/>
                <a:cs typeface="Arial" pitchFamily="34" charset="0"/>
              </a:rPr>
              <a:t>3</a:t>
            </a:r>
            <a:r>
              <a:rPr lang="en-NZ" sz="2000">
                <a:latin typeface="Arial" pitchFamily="34" charset="0"/>
                <a:cs typeface="Arial" pitchFamily="34" charset="0"/>
              </a:rPr>
              <a:t> – </a:t>
            </a:r>
            <a:r>
              <a:rPr lang="en-NZ" sz="2000" u="sng">
                <a:latin typeface="Arial" pitchFamily="34" charset="0"/>
                <a:cs typeface="Arial" pitchFamily="34" charset="0"/>
              </a:rPr>
              <a:t>2</a:t>
            </a:r>
            <a:endParaRPr lang="en-NZ" sz="2000" i="1" u="sng" baseline="30000"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en-NZ" sz="2000" i="1">
                <a:latin typeface="Arial" pitchFamily="34" charset="0"/>
                <a:cs typeface="Arial" pitchFamily="34" charset="0"/>
              </a:rPr>
              <a:t>      a</a:t>
            </a:r>
            <a:r>
              <a:rPr lang="en-NZ" sz="2000">
                <a:latin typeface="Arial" pitchFamily="34" charset="0"/>
                <a:cs typeface="Arial" pitchFamily="34" charset="0"/>
              </a:rPr>
              <a:t>    </a:t>
            </a:r>
            <a:r>
              <a:rPr lang="en-NZ" sz="2000" i="1">
                <a:latin typeface="Arial" pitchFamily="34" charset="0"/>
                <a:cs typeface="Arial" pitchFamily="34" charset="0"/>
              </a:rPr>
              <a:t>b</a:t>
            </a: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5486400" y="5486400"/>
            <a:ext cx="2286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  </a:t>
            </a:r>
            <a:r>
              <a:rPr lang="en-NZ" sz="2000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NZ" sz="2000" i="1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 – </a:t>
            </a:r>
            <a:r>
              <a:rPr lang="en-NZ" sz="2000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NZ" sz="2000" i="1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  <a:endParaRPr lang="en-NZ" sz="2000" i="1" u="sng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ab</a:t>
            </a:r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1447800" y="4953000"/>
            <a:ext cx="1752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</a:p>
          <a:p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2×3</a:t>
            </a:r>
            <a:endParaRPr lang="en-NZ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1524000" y="4953000"/>
            <a:ext cx="9715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NZ" sz="2000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NZ" sz="2000" i="1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×a  </a:t>
            </a:r>
            <a:endParaRPr lang="en-NZ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2209800" y="4953000"/>
            <a:ext cx="9813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sz="2000" i="1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en-NZ" sz="2000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NZ" sz="2000" i="1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×</a:t>
            </a:r>
            <a:r>
              <a:rPr lang="en-NZ" sz="2000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NZ" sz="2000" i="1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  <a:endParaRPr lang="en-NZ" sz="200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914400" y="5410200"/>
            <a:ext cx="304800" cy="1588"/>
          </a:xfrm>
          <a:prstGeom prst="straightConnector1">
            <a:avLst/>
          </a:prstGeom>
          <a:ln w="127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914400" y="5181600"/>
            <a:ext cx="304800" cy="228600"/>
          </a:xfrm>
          <a:prstGeom prst="straightConnector1">
            <a:avLst/>
          </a:prstGeom>
          <a:ln w="127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V="1">
            <a:off x="914400" y="5181600"/>
            <a:ext cx="304800" cy="228600"/>
          </a:xfrm>
          <a:prstGeom prst="straightConnector1">
            <a:avLst/>
          </a:prstGeom>
          <a:ln w="127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>
            <a:spLocks noChangeArrowheads="1"/>
          </p:cNvSpPr>
          <p:nvPr/>
        </p:nvSpPr>
        <p:spPr bwMode="auto">
          <a:xfrm>
            <a:off x="5486400" y="4876800"/>
            <a:ext cx="1752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</a:p>
          <a:p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</a:t>
            </a:r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×</a:t>
            </a:r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</a:t>
            </a:r>
            <a:endParaRPr lang="en-NZ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Rectangle 58"/>
          <p:cNvSpPr>
            <a:spLocks noChangeArrowheads="1"/>
          </p:cNvSpPr>
          <p:nvPr/>
        </p:nvSpPr>
        <p:spPr bwMode="auto">
          <a:xfrm>
            <a:off x="5410200" y="4876800"/>
            <a:ext cx="11826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en-NZ" sz="2000" i="1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b×</a:t>
            </a:r>
            <a:r>
              <a:rPr lang="en-NZ" sz="2000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NZ" sz="2000" i="1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NZ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Rectangle 59"/>
          <p:cNvSpPr>
            <a:spLocks noChangeArrowheads="1"/>
          </p:cNvSpPr>
          <p:nvPr/>
        </p:nvSpPr>
        <p:spPr bwMode="auto">
          <a:xfrm>
            <a:off x="6248400" y="4876800"/>
            <a:ext cx="7747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sz="2000" i="1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a</a:t>
            </a:r>
            <a:r>
              <a:rPr lang="en-NZ" sz="2000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×2</a:t>
            </a:r>
            <a:endParaRPr lang="en-NZ" sz="200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4876800" y="5334000"/>
            <a:ext cx="304800" cy="1588"/>
          </a:xfrm>
          <a:prstGeom prst="straightConnector1">
            <a:avLst/>
          </a:prstGeom>
          <a:ln w="127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4876800" y="5105400"/>
            <a:ext cx="304800" cy="228600"/>
          </a:xfrm>
          <a:prstGeom prst="straightConnector1">
            <a:avLst/>
          </a:prstGeom>
          <a:ln w="127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V="1">
            <a:off x="4876800" y="5105400"/>
            <a:ext cx="304800" cy="228600"/>
          </a:xfrm>
          <a:prstGeom prst="straightConnector1">
            <a:avLst/>
          </a:prstGeom>
          <a:ln w="127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15" grpId="0"/>
      <p:bldP spid="16" grpId="0"/>
      <p:bldP spid="17" grpId="0"/>
      <p:bldP spid="18" grpId="0"/>
      <p:bldP spid="31" grpId="0"/>
      <p:bldP spid="32" grpId="0"/>
      <p:bldP spid="33" grpId="0"/>
      <p:bldP spid="34" grpId="0"/>
      <p:bldP spid="35" grpId="0"/>
      <p:bldP spid="36" grpId="0"/>
      <p:bldP spid="38" grpId="0"/>
      <p:bldP spid="39" grpId="0"/>
      <p:bldP spid="40" grpId="0"/>
      <p:bldP spid="42" grpId="0"/>
      <p:bldP spid="44" grpId="0"/>
      <p:bldP spid="45" grpId="0"/>
      <p:bldP spid="46" grpId="0"/>
      <p:bldP spid="58" grpId="0"/>
      <p:bldP spid="59" grpId="0"/>
      <p:bldP spid="6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 txBox="1">
            <a:spLocks/>
          </p:cNvSpPr>
          <p:nvPr/>
        </p:nvSpPr>
        <p:spPr>
          <a:xfrm>
            <a:off x="0" y="304800"/>
            <a:ext cx="7924800" cy="4572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    Harder examples: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762000"/>
            <a:ext cx="2590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NZ" sz="2000">
                <a:latin typeface="Arial" pitchFamily="34" charset="0"/>
                <a:cs typeface="Arial" pitchFamily="34" charset="0"/>
              </a:rPr>
              <a:t>a)   </a:t>
            </a:r>
            <a:r>
              <a:rPr lang="en-NZ" sz="2000" u="sng">
                <a:latin typeface="Arial" pitchFamily="34" charset="0"/>
                <a:cs typeface="Arial" pitchFamily="34" charset="0"/>
              </a:rPr>
              <a:t>3</a:t>
            </a:r>
            <a:r>
              <a:rPr lang="en-NZ" sz="2000" i="1" u="sng">
                <a:latin typeface="Arial" pitchFamily="34" charset="0"/>
                <a:cs typeface="Arial" pitchFamily="34" charset="0"/>
              </a:rPr>
              <a:t>x</a:t>
            </a:r>
            <a:r>
              <a:rPr lang="en-NZ" sz="2000" u="sng">
                <a:latin typeface="Arial" pitchFamily="34" charset="0"/>
                <a:cs typeface="Arial" pitchFamily="34" charset="0"/>
              </a:rPr>
              <a:t> + 2</a:t>
            </a:r>
            <a:r>
              <a:rPr lang="en-NZ" sz="2000">
                <a:latin typeface="Arial" pitchFamily="34" charset="0"/>
                <a:cs typeface="Arial" pitchFamily="34" charset="0"/>
              </a:rPr>
              <a:t> + </a:t>
            </a:r>
            <a:r>
              <a:rPr lang="en-NZ" sz="2000" u="sng">
                <a:latin typeface="Arial" pitchFamily="34" charset="0"/>
                <a:cs typeface="Arial" pitchFamily="34" charset="0"/>
              </a:rPr>
              <a:t> 2</a:t>
            </a:r>
            <a:endParaRPr lang="en-NZ" sz="2000" i="1" u="sng" baseline="30000"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en-NZ" sz="2000" i="1">
                <a:latin typeface="Arial" pitchFamily="34" charset="0"/>
                <a:cs typeface="Arial" pitchFamily="34" charset="0"/>
              </a:rPr>
              <a:t>         </a:t>
            </a:r>
            <a:r>
              <a:rPr lang="en-NZ" sz="2000">
                <a:latin typeface="Arial" pitchFamily="34" charset="0"/>
                <a:cs typeface="Arial" pitchFamily="34" charset="0"/>
              </a:rPr>
              <a:t>4</a:t>
            </a:r>
            <a:r>
              <a:rPr lang="en-NZ" sz="2000" i="1">
                <a:latin typeface="Arial" pitchFamily="34" charset="0"/>
                <a:cs typeface="Arial" pitchFamily="34" charset="0"/>
              </a:rPr>
              <a:t>x</a:t>
            </a:r>
            <a:r>
              <a:rPr lang="en-NZ" sz="2000">
                <a:latin typeface="Arial" pitchFamily="34" charset="0"/>
                <a:cs typeface="Arial" pitchFamily="34" charset="0"/>
              </a:rPr>
              <a:t>       6</a:t>
            </a:r>
            <a:r>
              <a:rPr lang="en-NZ" sz="2000" i="1">
                <a:latin typeface="Arial" pitchFamily="34" charset="0"/>
                <a:cs typeface="Arial" pitchFamily="34" charset="0"/>
              </a:rPr>
              <a:t>x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267200" y="762000"/>
            <a:ext cx="2438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NZ" sz="2000">
                <a:latin typeface="Arial" pitchFamily="34" charset="0"/>
                <a:cs typeface="Arial" pitchFamily="34" charset="0"/>
              </a:rPr>
              <a:t>b)   </a:t>
            </a:r>
            <a:r>
              <a:rPr lang="en-NZ" sz="2000" u="sng">
                <a:latin typeface="Arial" pitchFamily="34" charset="0"/>
                <a:cs typeface="Arial" pitchFamily="34" charset="0"/>
              </a:rPr>
              <a:t>   5  .</a:t>
            </a:r>
            <a:r>
              <a:rPr lang="en-NZ" sz="2000">
                <a:latin typeface="Arial" pitchFamily="34" charset="0"/>
                <a:cs typeface="Arial" pitchFamily="34" charset="0"/>
              </a:rPr>
              <a:t> – </a:t>
            </a:r>
            <a:r>
              <a:rPr lang="en-NZ" sz="2000" u="sng">
                <a:latin typeface="Arial" pitchFamily="34" charset="0"/>
                <a:cs typeface="Arial" pitchFamily="34" charset="0"/>
              </a:rPr>
              <a:t>   2   .</a:t>
            </a:r>
            <a:endParaRPr lang="en-NZ" sz="2000" i="1" u="sng" baseline="30000"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en-NZ" sz="2000" i="1">
                <a:latin typeface="Arial" pitchFamily="34" charset="0"/>
                <a:cs typeface="Arial" pitchFamily="34" charset="0"/>
              </a:rPr>
              <a:t>      x – </a:t>
            </a:r>
            <a:r>
              <a:rPr lang="en-NZ" sz="2000">
                <a:latin typeface="Arial" pitchFamily="34" charset="0"/>
                <a:cs typeface="Arial" pitchFamily="34" charset="0"/>
              </a:rPr>
              <a:t>1     </a:t>
            </a:r>
            <a:r>
              <a:rPr lang="en-NZ" sz="2000" i="1">
                <a:latin typeface="Arial" pitchFamily="34" charset="0"/>
                <a:cs typeface="Arial" pitchFamily="34" charset="0"/>
              </a:rPr>
              <a:t>x</a:t>
            </a:r>
            <a:r>
              <a:rPr lang="en-NZ" sz="2000">
                <a:latin typeface="Arial" pitchFamily="34" charset="0"/>
                <a:cs typeface="Arial" pitchFamily="34" charset="0"/>
              </a:rPr>
              <a:t> + 6</a:t>
            </a:r>
            <a:endParaRPr lang="en-NZ" sz="2000" i="1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752600" y="762000"/>
            <a:ext cx="18224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en-NZ" sz="2000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NZ" sz="2000" i="1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 sz="2000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(3</a:t>
            </a:r>
            <a:r>
              <a:rPr lang="en-NZ" sz="2000" i="1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 sz="2000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+ 2)</a:t>
            </a:r>
            <a:r>
              <a:rPr lang="en-NZ" sz="2000" i="1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NZ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276600" y="762000"/>
            <a:ext cx="9667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sz="2000" i="1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en-NZ" sz="2000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NZ" sz="2000" i="1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 sz="2000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×2</a:t>
            </a:r>
            <a:endParaRPr lang="en-NZ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752600" y="762000"/>
            <a:ext cx="3048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</a:p>
          <a:p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 4</a:t>
            </a:r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×6</a:t>
            </a:r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endParaRPr lang="en-NZ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752600" y="1447800"/>
            <a:ext cx="2667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  </a:t>
            </a:r>
            <a:r>
              <a:rPr lang="en-NZ" sz="2000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18</a:t>
            </a:r>
            <a:r>
              <a:rPr lang="en-NZ" sz="2000" i="1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 sz="2000" u="sng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NZ" sz="2000" i="1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+ </a:t>
            </a:r>
            <a:r>
              <a:rPr lang="en-NZ" sz="2000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</a:t>
            </a:r>
            <a:r>
              <a:rPr lang="en-NZ" sz="2000" i="1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 + </a:t>
            </a:r>
            <a:r>
              <a:rPr lang="en-NZ" sz="2000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en-NZ" sz="2000" i="1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endParaRPr lang="en-NZ" sz="2000" i="1" u="sng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</a:t>
            </a:r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24</a:t>
            </a:r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 sz="2000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NZ" sz="2000" i="1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752600" y="2057400"/>
            <a:ext cx="2667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  </a:t>
            </a:r>
            <a:r>
              <a:rPr lang="en-NZ" sz="2000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18</a:t>
            </a:r>
            <a:r>
              <a:rPr lang="en-NZ" sz="2000" i="1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 sz="2000" u="sng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NZ" sz="2000" i="1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+ </a:t>
            </a:r>
            <a:r>
              <a:rPr lang="en-NZ" sz="2000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</a:t>
            </a:r>
            <a:r>
              <a:rPr lang="en-NZ" sz="2000" i="1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endParaRPr lang="en-NZ" sz="2000" i="1" u="sng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</a:t>
            </a:r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24</a:t>
            </a:r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 sz="2000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NZ" sz="2000" i="1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752600" y="2667000"/>
            <a:ext cx="2667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  </a:t>
            </a:r>
            <a:r>
              <a:rPr lang="en-NZ" sz="2000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NZ" sz="2000" i="1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 sz="2000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(9</a:t>
            </a:r>
            <a:r>
              <a:rPr lang="en-NZ" sz="2000" i="1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 + </a:t>
            </a:r>
            <a:r>
              <a:rPr lang="en-NZ" sz="2000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10)</a:t>
            </a:r>
            <a:endParaRPr lang="en-NZ" sz="2000" i="1" u="sng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×12</a:t>
            </a:r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endParaRPr lang="en-NZ" sz="2000" i="1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752600" y="3276600"/>
            <a:ext cx="2667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  </a:t>
            </a:r>
            <a:r>
              <a:rPr lang="en-NZ" sz="2000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en-NZ" sz="2000" i="1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 + </a:t>
            </a:r>
            <a:r>
              <a:rPr lang="en-NZ" sz="2000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en-NZ" sz="2000" i="1" u="sng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</a:t>
            </a:r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endParaRPr lang="en-NZ" sz="2000" i="1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09600" y="4114800"/>
            <a:ext cx="2971800" cy="6461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Always look for common factors to simplify answer!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6248400" y="762000"/>
            <a:ext cx="3048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</a:p>
          <a:p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(</a:t>
            </a:r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 </a:t>
            </a:r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 1)(</a:t>
            </a:r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 </a:t>
            </a:r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+ 6)</a:t>
            </a:r>
            <a:endParaRPr lang="en-NZ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6324600" y="762000"/>
            <a:ext cx="15525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en-NZ" sz="2000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5(</a:t>
            </a:r>
            <a:r>
              <a:rPr lang="en-NZ" sz="2000" i="1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 sz="2000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+ 6)</a:t>
            </a:r>
            <a:r>
              <a:rPr lang="en-NZ" sz="2000" i="1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NZ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7620000" y="762000"/>
            <a:ext cx="12080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sz="2000" i="1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NZ" sz="2000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2(</a:t>
            </a:r>
            <a:r>
              <a:rPr lang="en-NZ" sz="2000" i="1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 sz="2000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– 1)</a:t>
            </a:r>
            <a:endParaRPr lang="en-NZ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248400" y="1447800"/>
            <a:ext cx="2667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  </a:t>
            </a:r>
            <a:r>
              <a:rPr lang="en-NZ" sz="2000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NZ" sz="2000" i="1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 sz="2000" i="1" u="sng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NZ" sz="2000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+ 30</a:t>
            </a:r>
            <a:r>
              <a:rPr lang="en-NZ" sz="2000" i="1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- </a:t>
            </a:r>
            <a:r>
              <a:rPr lang="en-NZ" sz="2000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NZ" sz="2000" i="1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 + </a:t>
            </a:r>
            <a:r>
              <a:rPr lang="en-NZ" sz="2000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NZ" sz="2000" i="1" u="sng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x</a:t>
            </a:r>
            <a:r>
              <a:rPr lang="en-NZ" sz="2000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+ 5</a:t>
            </a:r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- 6</a:t>
            </a:r>
            <a:endParaRPr lang="en-NZ" sz="2000" i="1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248400" y="2057400"/>
            <a:ext cx="2667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  </a:t>
            </a:r>
            <a:r>
              <a:rPr lang="en-NZ" sz="2000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3</a:t>
            </a:r>
            <a:r>
              <a:rPr lang="en-NZ" sz="2000" i="1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 sz="2000" i="1" u="sng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NZ" sz="2000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+ 32 .</a:t>
            </a:r>
            <a:endParaRPr lang="en-NZ" sz="2000" i="1" u="sng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x</a:t>
            </a:r>
            <a:r>
              <a:rPr lang="en-NZ" sz="2000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+ 5</a:t>
            </a:r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- 6</a:t>
            </a:r>
            <a:endParaRPr lang="en-NZ" sz="2000" i="1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 animBg="1"/>
      <p:bldP spid="13" grpId="0"/>
      <p:bldP spid="14" grpId="0"/>
      <p:bldP spid="15" grpId="0"/>
      <p:bldP spid="16" grpId="0"/>
      <p:bldP spid="1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152400"/>
            <a:ext cx="8686800" cy="685800"/>
          </a:xfrm>
          <a:prstGeom prst="rect">
            <a:avLst/>
          </a:prstGeom>
        </p:spPr>
        <p:txBody>
          <a:bodyPr anchor="b"/>
          <a:lstStyle/>
          <a:p>
            <a:pPr algn="ctr" fontAlgn="auto">
              <a:spcAft>
                <a:spcPts val="0"/>
              </a:spcAft>
              <a:defRPr/>
            </a:pPr>
            <a:r>
              <a:rPr lang="en-NZ"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LOGARITHMS</a:t>
            </a:r>
          </a:p>
        </p:txBody>
      </p:sp>
      <p:sp>
        <p:nvSpPr>
          <p:cNvPr id="3" name="Text Placeholder 2"/>
          <p:cNvSpPr txBox="1">
            <a:spLocks/>
          </p:cNvSpPr>
          <p:nvPr/>
        </p:nvSpPr>
        <p:spPr bwMode="auto">
          <a:xfrm>
            <a:off x="1981200" y="914400"/>
            <a:ext cx="2667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en-NZ" sz="2000">
                <a:latin typeface="Arial" pitchFamily="34" charset="0"/>
                <a:cs typeface="Arial" pitchFamily="34" charset="0"/>
              </a:rPr>
              <a:t>1.  Formal definition: </a:t>
            </a:r>
            <a:endParaRPr lang="en-NZ" sz="2000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Placeholder 2"/>
          <p:cNvSpPr txBox="1">
            <a:spLocks/>
          </p:cNvSpPr>
          <p:nvPr/>
        </p:nvSpPr>
        <p:spPr bwMode="auto">
          <a:xfrm>
            <a:off x="4343400" y="914400"/>
            <a:ext cx="3429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en-NZ" sz="2000">
                <a:latin typeface="Arial" pitchFamily="34" charset="0"/>
                <a:cs typeface="Arial" pitchFamily="34" charset="0"/>
              </a:rPr>
              <a:t>If </a:t>
            </a:r>
            <a:r>
              <a:rPr lang="en-NZ" sz="2000" i="1">
                <a:latin typeface="Arial" pitchFamily="34" charset="0"/>
                <a:cs typeface="Arial" pitchFamily="34" charset="0"/>
              </a:rPr>
              <a:t>b</a:t>
            </a:r>
            <a:r>
              <a:rPr lang="en-NZ" sz="2000" i="1" baseline="30000">
                <a:latin typeface="Arial" pitchFamily="34" charset="0"/>
                <a:cs typeface="Arial" pitchFamily="34" charset="0"/>
              </a:rPr>
              <a:t>p</a:t>
            </a:r>
            <a:r>
              <a:rPr lang="en-NZ" sz="2000" i="1">
                <a:latin typeface="Arial" pitchFamily="34" charset="0"/>
                <a:cs typeface="Arial" pitchFamily="34" charset="0"/>
              </a:rPr>
              <a:t> = q</a:t>
            </a:r>
            <a:r>
              <a:rPr lang="en-NZ" sz="2000">
                <a:latin typeface="Arial" pitchFamily="34" charset="0"/>
                <a:cs typeface="Arial" pitchFamily="34" charset="0"/>
              </a:rPr>
              <a:t> then log</a:t>
            </a:r>
            <a:r>
              <a:rPr lang="en-NZ" sz="2000" i="1" baseline="-25000">
                <a:latin typeface="Arial" pitchFamily="34" charset="0"/>
                <a:cs typeface="Arial" pitchFamily="34" charset="0"/>
              </a:rPr>
              <a:t>b</a:t>
            </a:r>
            <a:r>
              <a:rPr lang="en-NZ" sz="2000">
                <a:latin typeface="Arial" pitchFamily="34" charset="0"/>
                <a:cs typeface="Arial" pitchFamily="34" charset="0"/>
              </a:rPr>
              <a:t>(</a:t>
            </a:r>
            <a:r>
              <a:rPr lang="en-NZ" sz="2000" i="1">
                <a:latin typeface="Arial" pitchFamily="34" charset="0"/>
                <a:cs typeface="Arial" pitchFamily="34" charset="0"/>
              </a:rPr>
              <a:t>q</a:t>
            </a:r>
            <a:r>
              <a:rPr lang="en-NZ" sz="2000">
                <a:latin typeface="Arial" pitchFamily="34" charset="0"/>
                <a:cs typeface="Arial" pitchFamily="34" charset="0"/>
              </a:rPr>
              <a:t>) = </a:t>
            </a:r>
            <a:r>
              <a:rPr lang="en-NZ" sz="2000" i="1">
                <a:latin typeface="Arial" pitchFamily="34" charset="0"/>
                <a:cs typeface="Arial" pitchFamily="34" charset="0"/>
              </a:rPr>
              <a:t>p</a:t>
            </a:r>
            <a:r>
              <a:rPr lang="en-NZ" sz="2000">
                <a:latin typeface="Arial" pitchFamily="34" charset="0"/>
                <a:cs typeface="Arial" pitchFamily="34" charset="0"/>
              </a:rPr>
              <a:t> </a:t>
            </a:r>
            <a:endParaRPr lang="en-NZ" sz="2000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1905000" y="1295400"/>
            <a:ext cx="5943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en-NZ" sz="2000">
                <a:latin typeface="Arial" pitchFamily="34" charset="0"/>
                <a:cs typeface="Arial" pitchFamily="34" charset="0"/>
              </a:rPr>
              <a:t>Where </a:t>
            </a:r>
            <a:r>
              <a:rPr lang="en-NZ" sz="2000" i="1">
                <a:latin typeface="Arial" pitchFamily="34" charset="0"/>
                <a:cs typeface="Arial" pitchFamily="34" charset="0"/>
              </a:rPr>
              <a:t>b</a:t>
            </a:r>
            <a:r>
              <a:rPr lang="en-NZ" sz="2000">
                <a:latin typeface="Arial" pitchFamily="34" charset="0"/>
                <a:cs typeface="Arial" pitchFamily="34" charset="0"/>
              </a:rPr>
              <a:t> = base, </a:t>
            </a:r>
            <a:r>
              <a:rPr lang="en-NZ" sz="2000" i="1">
                <a:latin typeface="Arial" pitchFamily="34" charset="0"/>
                <a:cs typeface="Arial" pitchFamily="34" charset="0"/>
              </a:rPr>
              <a:t>p</a:t>
            </a:r>
            <a:r>
              <a:rPr lang="en-NZ" sz="2000">
                <a:latin typeface="Arial" pitchFamily="34" charset="0"/>
                <a:cs typeface="Arial" pitchFamily="34" charset="0"/>
              </a:rPr>
              <a:t> = logarithm and </a:t>
            </a:r>
            <a:r>
              <a:rPr lang="en-NZ" sz="2000" i="1">
                <a:latin typeface="Arial" pitchFamily="34" charset="0"/>
                <a:cs typeface="Arial" pitchFamily="34" charset="0"/>
              </a:rPr>
              <a:t>q</a:t>
            </a:r>
            <a:r>
              <a:rPr lang="en-NZ" sz="2000">
                <a:latin typeface="Arial" pitchFamily="34" charset="0"/>
                <a:cs typeface="Arial" pitchFamily="34" charset="0"/>
              </a:rPr>
              <a:t> = number </a:t>
            </a:r>
            <a:endParaRPr lang="en-NZ" sz="2000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228600" y="1752600"/>
            <a:ext cx="7315200" cy="3810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e.g.   a)  Write 2</a:t>
            </a:r>
            <a:r>
              <a:rPr lang="en-NZ" baseline="30000" dirty="0">
                <a:latin typeface="Arial" pitchFamily="34" charset="0"/>
                <a:cs typeface="Arial" pitchFamily="34" charset="0"/>
              </a:rPr>
              <a:t>5</a:t>
            </a:r>
            <a:r>
              <a:rPr lang="en-NZ" dirty="0">
                <a:latin typeface="Arial" pitchFamily="34" charset="0"/>
                <a:cs typeface="Arial" pitchFamily="34" charset="0"/>
              </a:rPr>
              <a:t> = 32 in log form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762000" y="2362200"/>
            <a:ext cx="7315200" cy="3810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b)  Write log</a:t>
            </a:r>
            <a:r>
              <a:rPr lang="en-NZ" baseline="-25000" dirty="0">
                <a:latin typeface="Arial" pitchFamily="34" charset="0"/>
                <a:cs typeface="Arial" pitchFamily="34" charset="0"/>
              </a:rPr>
              <a:t>5</a:t>
            </a:r>
            <a:r>
              <a:rPr lang="en-NZ" dirty="0">
                <a:latin typeface="Arial" pitchFamily="34" charset="0"/>
                <a:cs typeface="Arial" pitchFamily="34" charset="0"/>
              </a:rPr>
              <a:t>(125) = 3 in index form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962400" y="1752600"/>
            <a:ext cx="1443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73050" indent="-27305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log</a:t>
            </a:r>
            <a:r>
              <a:rPr lang="en-NZ" baseline="-25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(32) = 5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572000" y="2362200"/>
            <a:ext cx="1152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73050" indent="-27305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NZ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125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Placeholder 2"/>
          <p:cNvSpPr txBox="1">
            <a:spLocks/>
          </p:cNvSpPr>
          <p:nvPr/>
        </p:nvSpPr>
        <p:spPr>
          <a:xfrm>
            <a:off x="228600" y="2895600"/>
            <a:ext cx="1905000" cy="3810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e.g.   Calculate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762000" y="3276600"/>
            <a:ext cx="2514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a)  log</a:t>
            </a:r>
            <a:r>
              <a:rPr lang="en-NZ" baseline="-25000">
                <a:latin typeface="Arial" pitchFamily="34" charset="0"/>
                <a:cs typeface="Arial" pitchFamily="34" charset="0"/>
              </a:rPr>
              <a:t>4</a:t>
            </a:r>
            <a:r>
              <a:rPr lang="en-NZ">
                <a:latin typeface="Arial" pitchFamily="34" charset="0"/>
                <a:cs typeface="Arial" pitchFamily="34" charset="0"/>
              </a:rPr>
              <a:t>(1024) 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495800" y="3276600"/>
            <a:ext cx="2514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b)  log</a:t>
            </a:r>
            <a:r>
              <a:rPr lang="en-NZ" baseline="-25000">
                <a:latin typeface="Arial" pitchFamily="34" charset="0"/>
                <a:cs typeface="Arial" pitchFamily="34" charset="0"/>
              </a:rPr>
              <a:t>10</a:t>
            </a:r>
            <a:r>
              <a:rPr lang="en-NZ">
                <a:latin typeface="Arial" pitchFamily="34" charset="0"/>
                <a:cs typeface="Arial" pitchFamily="34" charset="0"/>
              </a:rPr>
              <a:t>(0.01)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762000" y="4648200"/>
            <a:ext cx="2514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a)  log</a:t>
            </a:r>
            <a:r>
              <a:rPr lang="en-NZ" baseline="-25000">
                <a:latin typeface="Arial" pitchFamily="34" charset="0"/>
                <a:cs typeface="Arial" pitchFamily="34" charset="0"/>
              </a:rPr>
              <a:t>6</a:t>
            </a:r>
            <a:r>
              <a:rPr lang="en-NZ" i="1">
                <a:latin typeface="Arial" pitchFamily="34" charset="0"/>
                <a:cs typeface="Arial" pitchFamily="34" charset="0"/>
              </a:rPr>
              <a:t>(x)</a:t>
            </a:r>
            <a:r>
              <a:rPr lang="en-NZ">
                <a:latin typeface="Arial" pitchFamily="34" charset="0"/>
                <a:cs typeface="Arial" pitchFamily="34" charset="0"/>
              </a:rPr>
              <a:t> = 3 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781800" y="1676400"/>
            <a:ext cx="2133600" cy="9239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For simple questions use guess and check.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438400" y="3276600"/>
            <a:ext cx="1101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73050" indent="-27305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NZ" i="1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125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2514600" y="3581400"/>
            <a:ext cx="7556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73050" indent="-27305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5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6172200" y="3276600"/>
            <a:ext cx="1293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73050" indent="-27305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en-NZ" i="1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0.01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781800" y="2667000"/>
            <a:ext cx="2133600" cy="6461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As less than 1, power is negative.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6400800" y="3581400"/>
            <a:ext cx="8318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73050" indent="-27305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-2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 Placeholder 2"/>
          <p:cNvSpPr txBox="1">
            <a:spLocks/>
          </p:cNvSpPr>
          <p:nvPr/>
        </p:nvSpPr>
        <p:spPr>
          <a:xfrm>
            <a:off x="228600" y="4191000"/>
            <a:ext cx="1905000" cy="3810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e.g.   Solve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4495800" y="4648200"/>
            <a:ext cx="2514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b)  log</a:t>
            </a:r>
            <a:r>
              <a:rPr lang="en-NZ" i="1" baseline="-25000">
                <a:latin typeface="Arial" pitchFamily="34" charset="0"/>
                <a:cs typeface="Arial" pitchFamily="34" charset="0"/>
              </a:rPr>
              <a:t>x</a:t>
            </a:r>
            <a:r>
              <a:rPr lang="en-NZ" i="1">
                <a:latin typeface="Arial" pitchFamily="34" charset="0"/>
                <a:cs typeface="Arial" pitchFamily="34" charset="0"/>
              </a:rPr>
              <a:t>(</a:t>
            </a:r>
            <a:r>
              <a:rPr lang="en-NZ">
                <a:latin typeface="Arial" pitchFamily="34" charset="0"/>
                <a:cs typeface="Arial" pitchFamily="34" charset="0"/>
              </a:rPr>
              <a:t>243) = 5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2438400" y="4648200"/>
            <a:ext cx="8397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73050" indent="-27305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NZ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2514600" y="4953000"/>
            <a:ext cx="990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73050" indent="-27305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216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6400800" y="4648200"/>
            <a:ext cx="10969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73050" indent="-27305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243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6477000" y="4953000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73050" indent="-27305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en-NZ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√243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6477000" y="5257800"/>
            <a:ext cx="990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73050" indent="-27305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3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utoUpdateAnimBg="0"/>
      <p:bldP spid="4" grpId="0" autoUpdateAnimBg="0"/>
      <p:bldP spid="5" grpId="0" autoUpdateAnimBg="0"/>
      <p:bldP spid="6" grpId="0" autoUpdateAnimBg="0"/>
      <p:bldP spid="7" grpId="0" autoUpdateAnimBg="0"/>
      <p:bldP spid="8" grpId="0"/>
      <p:bldP spid="9" grpId="0"/>
      <p:bldP spid="10" grpId="0" autoUpdateAnimBg="0"/>
      <p:bldP spid="11" grpId="0"/>
      <p:bldP spid="12" grpId="0"/>
      <p:bldP spid="13" grpId="0"/>
      <p:bldP spid="14" grpId="0" animBg="1"/>
      <p:bldP spid="15" grpId="0"/>
      <p:bldP spid="16" grpId="0"/>
      <p:bldP spid="17" grpId="0"/>
      <p:bldP spid="18" grpId="0" animBg="1"/>
      <p:bldP spid="19" grpId="0"/>
      <p:bldP spid="20" grpId="0" autoUpdateAnimBg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 txBox="1">
            <a:spLocks/>
          </p:cNvSpPr>
          <p:nvPr/>
        </p:nvSpPr>
        <p:spPr bwMode="auto">
          <a:xfrm>
            <a:off x="2667000" y="381000"/>
            <a:ext cx="3810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en-NZ" sz="2000">
                <a:latin typeface="Arial" pitchFamily="34" charset="0"/>
                <a:cs typeface="Arial" pitchFamily="34" charset="0"/>
              </a:rPr>
              <a:t>2.  Properties of Logarithms: </a:t>
            </a:r>
            <a:endParaRPr lang="en-NZ" sz="2000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Placeholder 2"/>
          <p:cNvSpPr txBox="1">
            <a:spLocks/>
          </p:cNvSpPr>
          <p:nvPr/>
        </p:nvSpPr>
        <p:spPr>
          <a:xfrm>
            <a:off x="2895600" y="838200"/>
            <a:ext cx="2971800" cy="4572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- log (</a:t>
            </a:r>
            <a:r>
              <a:rPr lang="en-NZ" i="1" dirty="0" err="1">
                <a:latin typeface="Arial" pitchFamily="34" charset="0"/>
                <a:cs typeface="Arial" pitchFamily="34" charset="0"/>
              </a:rPr>
              <a:t>ab</a:t>
            </a:r>
            <a:r>
              <a:rPr lang="en-NZ" dirty="0">
                <a:latin typeface="Arial" pitchFamily="34" charset="0"/>
                <a:cs typeface="Arial" pitchFamily="34" charset="0"/>
              </a:rPr>
              <a:t>) = log(</a:t>
            </a:r>
            <a:r>
              <a:rPr lang="en-NZ" i="1" dirty="0">
                <a:latin typeface="Arial" pitchFamily="34" charset="0"/>
                <a:cs typeface="Arial" pitchFamily="34" charset="0"/>
              </a:rPr>
              <a:t>a</a:t>
            </a:r>
            <a:r>
              <a:rPr lang="en-NZ" dirty="0">
                <a:latin typeface="Arial" pitchFamily="34" charset="0"/>
                <a:cs typeface="Arial" pitchFamily="34" charset="0"/>
              </a:rPr>
              <a:t>) + log (</a:t>
            </a:r>
            <a:r>
              <a:rPr lang="en-NZ" i="1" dirty="0">
                <a:latin typeface="Arial" pitchFamily="34" charset="0"/>
                <a:cs typeface="Arial" pitchFamily="34" charset="0"/>
              </a:rPr>
              <a:t>b</a:t>
            </a:r>
            <a:r>
              <a:rPr lang="en-NZ" dirty="0">
                <a:latin typeface="Arial" pitchFamily="34" charset="0"/>
                <a:cs typeface="Arial" pitchFamily="34" charset="0"/>
              </a:rPr>
              <a:t>)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2895600" y="1143000"/>
            <a:ext cx="2971800" cy="4572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- log (</a:t>
            </a:r>
            <a:r>
              <a:rPr lang="en-NZ" i="1" dirty="0">
                <a:latin typeface="Arial" pitchFamily="34" charset="0"/>
                <a:cs typeface="Arial" pitchFamily="34" charset="0"/>
              </a:rPr>
              <a:t>a/b</a:t>
            </a:r>
            <a:r>
              <a:rPr lang="en-NZ" dirty="0">
                <a:latin typeface="Arial" pitchFamily="34" charset="0"/>
                <a:cs typeface="Arial" pitchFamily="34" charset="0"/>
              </a:rPr>
              <a:t>) = log(</a:t>
            </a:r>
            <a:r>
              <a:rPr lang="en-NZ" i="1" dirty="0">
                <a:latin typeface="Arial" pitchFamily="34" charset="0"/>
                <a:cs typeface="Arial" pitchFamily="34" charset="0"/>
              </a:rPr>
              <a:t>a</a:t>
            </a:r>
            <a:r>
              <a:rPr lang="en-NZ" dirty="0">
                <a:latin typeface="Arial" pitchFamily="34" charset="0"/>
                <a:cs typeface="Arial" pitchFamily="34" charset="0"/>
              </a:rPr>
              <a:t>) – log (</a:t>
            </a:r>
            <a:r>
              <a:rPr lang="en-NZ" i="1" dirty="0">
                <a:latin typeface="Arial" pitchFamily="34" charset="0"/>
                <a:cs typeface="Arial" pitchFamily="34" charset="0"/>
              </a:rPr>
              <a:t>b</a:t>
            </a:r>
            <a:r>
              <a:rPr lang="en-NZ" dirty="0">
                <a:latin typeface="Arial" pitchFamily="34" charset="0"/>
                <a:cs typeface="Arial" pitchFamily="34" charset="0"/>
              </a:rPr>
              <a:t>)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2895600" y="1447800"/>
            <a:ext cx="2971800" cy="4572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- log (</a:t>
            </a:r>
            <a:r>
              <a:rPr lang="en-NZ" i="1" dirty="0">
                <a:latin typeface="Arial" pitchFamily="34" charset="0"/>
                <a:cs typeface="Arial" pitchFamily="34" charset="0"/>
              </a:rPr>
              <a:t>a</a:t>
            </a:r>
            <a:r>
              <a:rPr lang="en-NZ" i="1" baseline="30000" dirty="0">
                <a:latin typeface="Arial" pitchFamily="34" charset="0"/>
                <a:cs typeface="Arial" pitchFamily="34" charset="0"/>
              </a:rPr>
              <a:t>n</a:t>
            </a:r>
            <a:r>
              <a:rPr lang="en-NZ" dirty="0">
                <a:latin typeface="Arial" pitchFamily="34" charset="0"/>
                <a:cs typeface="Arial" pitchFamily="34" charset="0"/>
              </a:rPr>
              <a:t>) =  </a:t>
            </a:r>
            <a:r>
              <a:rPr lang="en-NZ" i="1" dirty="0" err="1">
                <a:latin typeface="Arial" pitchFamily="34" charset="0"/>
                <a:cs typeface="Arial" pitchFamily="34" charset="0"/>
              </a:rPr>
              <a:t>n</a:t>
            </a:r>
            <a:r>
              <a:rPr lang="en-NZ" dirty="0" err="1">
                <a:latin typeface="Arial" pitchFamily="34" charset="0"/>
                <a:cs typeface="Arial" pitchFamily="34" charset="0"/>
              </a:rPr>
              <a:t>log</a:t>
            </a:r>
            <a:r>
              <a:rPr lang="en-NZ" dirty="0">
                <a:latin typeface="Arial" pitchFamily="34" charset="0"/>
                <a:cs typeface="Arial" pitchFamily="34" charset="0"/>
              </a:rPr>
              <a:t>(</a:t>
            </a:r>
            <a:r>
              <a:rPr lang="en-NZ" i="1" dirty="0">
                <a:latin typeface="Arial" pitchFamily="34" charset="0"/>
                <a:cs typeface="Arial" pitchFamily="34" charset="0"/>
              </a:rPr>
              <a:t>a</a:t>
            </a:r>
            <a:r>
              <a:rPr lang="en-NZ" dirty="0">
                <a:latin typeface="Arial" pitchFamily="34" charset="0"/>
                <a:cs typeface="Arial" pitchFamily="34" charset="0"/>
              </a:rPr>
              <a:t>) 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228600" y="1981200"/>
            <a:ext cx="1905000" cy="3810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e.g.   Simplify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62000" y="2438400"/>
            <a:ext cx="2514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a)  log(4) + log(6)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648200" y="2438400"/>
            <a:ext cx="2514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b)  log(27) – log(9)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62000" y="3505200"/>
            <a:ext cx="5562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c)  Write 4log(2) as the log of a single number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743200" y="2438400"/>
            <a:ext cx="1428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73050" indent="-27305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log(4 × 6)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743200" y="2743200"/>
            <a:ext cx="11652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73050" indent="-27305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log(24)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6629400" y="2438400"/>
            <a:ext cx="1549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73050" indent="-27305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log(27 ÷ 9)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6629400" y="2743200"/>
            <a:ext cx="10382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73050" indent="-27305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log(3)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5486400" y="3505200"/>
            <a:ext cx="10588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73050" indent="-27305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log(2</a:t>
            </a:r>
            <a:r>
              <a:rPr lang="en-NZ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5486400" y="3810000"/>
            <a:ext cx="11652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73050" indent="-27305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log(16)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 Placeholder 2"/>
          <p:cNvSpPr txBox="1">
            <a:spLocks/>
          </p:cNvSpPr>
          <p:nvPr/>
        </p:nvSpPr>
        <p:spPr>
          <a:xfrm>
            <a:off x="228600" y="4267200"/>
            <a:ext cx="1905000" cy="3810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e.g.   Simplify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762000" y="4724400"/>
            <a:ext cx="3048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a)  3log(2) + log(4) – log(8) 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4648200" y="4724400"/>
            <a:ext cx="2514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lphaLcParenR" startAt="2"/>
            </a:pPr>
            <a:r>
              <a:rPr lang="en-NZ" u="sng">
                <a:latin typeface="Arial" pitchFamily="34" charset="0"/>
                <a:cs typeface="Arial" pitchFamily="34" charset="0"/>
              </a:rPr>
              <a:t>log(27)</a:t>
            </a:r>
          </a:p>
          <a:p>
            <a:pPr marL="342900" indent="-342900"/>
            <a:r>
              <a:rPr lang="en-NZ">
                <a:latin typeface="Arial" pitchFamily="34" charset="0"/>
                <a:cs typeface="Arial" pitchFamily="34" charset="0"/>
              </a:rPr>
              <a:t>       log(3) 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705600" y="3962400"/>
            <a:ext cx="2133600" cy="6461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Remember your BEDMAS!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143000" y="5029200"/>
            <a:ext cx="3352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73050" indent="-27305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log(2</a:t>
            </a:r>
            <a:r>
              <a:rPr lang="en-NZ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 + log(4) – log(8)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143000" y="5334000"/>
            <a:ext cx="3352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73050" indent="-27305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log(8) + log(4) – log(8)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1143000" y="5638800"/>
            <a:ext cx="3352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73050" indent="-27305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log(32) – log(8)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1143000" y="5943600"/>
            <a:ext cx="3352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73050" indent="-27305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log(4)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5867400" y="4724400"/>
            <a:ext cx="1676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en-NZ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log(3</a:t>
            </a:r>
            <a:r>
              <a:rPr lang="en-NZ" u="sng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NZ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342900" indent="-342900"/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log(3) 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5867400" y="5257800"/>
            <a:ext cx="1676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en-NZ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3log(3)</a:t>
            </a:r>
          </a:p>
          <a:p>
            <a:pPr marL="342900" indent="-342900"/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log(3) </a:t>
            </a: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5867400" y="5791200"/>
            <a:ext cx="1676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3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/>
      <p:bldP spid="3" grpId="1"/>
      <p:bldP spid="4" grpId="0"/>
      <p:bldP spid="4" grpId="1"/>
      <p:bldP spid="5" grpId="0"/>
      <p:bldP spid="5" grpId="1"/>
      <p:bldP spid="6" grpId="0" autoUpdateAnimBg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7" grpId="0" autoUpdateAnimBg="0"/>
      <p:bldP spid="18" grpId="0"/>
      <p:bldP spid="19" grpId="0"/>
      <p:bldP spid="20" grpId="0" animBg="1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 txBox="1">
            <a:spLocks/>
          </p:cNvSpPr>
          <p:nvPr/>
        </p:nvSpPr>
        <p:spPr>
          <a:xfrm>
            <a:off x="0" y="457200"/>
            <a:ext cx="7924800" cy="6858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- If there is more than one set of brackets, expand them all then collect any like terms.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Placeholder 2"/>
          <p:cNvSpPr txBox="1">
            <a:spLocks/>
          </p:cNvSpPr>
          <p:nvPr/>
        </p:nvSpPr>
        <p:spPr>
          <a:xfrm>
            <a:off x="0" y="1295400"/>
            <a:ext cx="7315200" cy="3810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e.g. Expand and simplify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304800" y="2133600"/>
            <a:ext cx="3200400" cy="457200"/>
          </a:xfrm>
          <a:prstGeom prst="rect">
            <a:avLst/>
          </a:prstGeom>
        </p:spPr>
        <p:txBody>
          <a:bodyPr/>
          <a:lstStyle/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a) 2(4</a:t>
            </a:r>
            <a:r>
              <a:rPr lang="en-NZ" i="1" dirty="0">
                <a:latin typeface="Arial" pitchFamily="34" charset="0"/>
                <a:cs typeface="Arial" pitchFamily="34" charset="0"/>
              </a:rPr>
              <a:t>x</a:t>
            </a:r>
            <a:r>
              <a:rPr lang="en-NZ" dirty="0">
                <a:latin typeface="Arial" pitchFamily="34" charset="0"/>
                <a:cs typeface="Arial" pitchFamily="34" charset="0"/>
              </a:rPr>
              <a:t> + </a:t>
            </a:r>
            <a:r>
              <a:rPr lang="en-NZ" i="1" dirty="0">
                <a:latin typeface="Arial" pitchFamily="34" charset="0"/>
                <a:cs typeface="Arial" pitchFamily="34" charset="0"/>
              </a:rPr>
              <a:t>y</a:t>
            </a:r>
            <a:r>
              <a:rPr lang="en-NZ" dirty="0">
                <a:latin typeface="Arial" pitchFamily="34" charset="0"/>
                <a:cs typeface="Arial" pitchFamily="34" charset="0"/>
              </a:rPr>
              <a:t>) + 8(3</a:t>
            </a:r>
            <a:r>
              <a:rPr lang="en-NZ" i="1" dirty="0">
                <a:latin typeface="Arial" pitchFamily="34" charset="0"/>
                <a:cs typeface="Arial" pitchFamily="34" charset="0"/>
              </a:rPr>
              <a:t>x</a:t>
            </a:r>
            <a:r>
              <a:rPr lang="en-NZ" dirty="0">
                <a:latin typeface="Arial" pitchFamily="34" charset="0"/>
                <a:cs typeface="Arial" pitchFamily="34" charset="0"/>
              </a:rPr>
              <a:t> – 2</a:t>
            </a:r>
            <a:r>
              <a:rPr lang="en-NZ" i="1" dirty="0">
                <a:latin typeface="Arial" pitchFamily="34" charset="0"/>
                <a:cs typeface="Arial" pitchFamily="34" charset="0"/>
              </a:rPr>
              <a:t>y</a:t>
            </a:r>
            <a:r>
              <a:rPr lang="en-NZ" dirty="0">
                <a:latin typeface="Arial" pitchFamily="34" charset="0"/>
                <a:cs typeface="Arial" pitchFamily="34" charset="0"/>
              </a:rPr>
              <a:t>) 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304800" y="3886200"/>
            <a:ext cx="3200400" cy="4572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b) -3(2</a:t>
            </a:r>
            <a:r>
              <a:rPr lang="en-NZ" i="1" dirty="0">
                <a:latin typeface="Arial" pitchFamily="34" charset="0"/>
                <a:cs typeface="Arial" pitchFamily="34" charset="0"/>
              </a:rPr>
              <a:t>a</a:t>
            </a:r>
            <a:r>
              <a:rPr lang="en-NZ" dirty="0">
                <a:latin typeface="Arial" pitchFamily="34" charset="0"/>
                <a:cs typeface="Arial" pitchFamily="34" charset="0"/>
              </a:rPr>
              <a:t> – 3</a:t>
            </a:r>
            <a:r>
              <a:rPr lang="en-NZ" i="1" dirty="0">
                <a:latin typeface="Arial" pitchFamily="34" charset="0"/>
                <a:cs typeface="Arial" pitchFamily="34" charset="0"/>
              </a:rPr>
              <a:t>b</a:t>
            </a:r>
            <a:r>
              <a:rPr lang="en-NZ" dirty="0">
                <a:latin typeface="Arial" pitchFamily="34" charset="0"/>
                <a:cs typeface="Arial" pitchFamily="34" charset="0"/>
              </a:rPr>
              <a:t>) – 4(5</a:t>
            </a:r>
            <a:r>
              <a:rPr lang="en-NZ" i="1" dirty="0">
                <a:latin typeface="Arial" pitchFamily="34" charset="0"/>
                <a:cs typeface="Arial" pitchFamily="34" charset="0"/>
              </a:rPr>
              <a:t>a</a:t>
            </a:r>
            <a:r>
              <a:rPr lang="en-NZ" dirty="0">
                <a:latin typeface="Arial" pitchFamily="34" charset="0"/>
                <a:cs typeface="Arial" pitchFamily="34" charset="0"/>
              </a:rPr>
              <a:t> + </a:t>
            </a:r>
            <a:r>
              <a:rPr lang="en-NZ" i="1" dirty="0">
                <a:latin typeface="Arial" pitchFamily="34" charset="0"/>
                <a:cs typeface="Arial" pitchFamily="34" charset="0"/>
              </a:rPr>
              <a:t>b</a:t>
            </a:r>
            <a:r>
              <a:rPr lang="en-NZ" dirty="0">
                <a:latin typeface="Arial" pitchFamily="34" charset="0"/>
                <a:cs typeface="Arial" pitchFamily="34" charset="0"/>
              </a:rPr>
              <a:t>)</a:t>
            </a:r>
            <a:endParaRPr lang="en-NZ" i="1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urved Down Arrow 5"/>
          <p:cNvSpPr/>
          <p:nvPr/>
        </p:nvSpPr>
        <p:spPr>
          <a:xfrm>
            <a:off x="685800" y="1981200"/>
            <a:ext cx="3048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urved Down Arrow 6"/>
          <p:cNvSpPr/>
          <p:nvPr/>
        </p:nvSpPr>
        <p:spPr>
          <a:xfrm>
            <a:off x="685800" y="1981200"/>
            <a:ext cx="7620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819400" y="2133600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2 × 4</a:t>
            </a: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657600" y="2133600"/>
            <a:ext cx="914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+ 2 × </a:t>
            </a: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urved Down Arrow 9"/>
          <p:cNvSpPr/>
          <p:nvPr/>
        </p:nvSpPr>
        <p:spPr>
          <a:xfrm>
            <a:off x="1828800" y="1981200"/>
            <a:ext cx="3048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419600" y="2133600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+ 8 × 3</a:t>
            </a: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Curved Down Arrow 11"/>
          <p:cNvSpPr/>
          <p:nvPr/>
        </p:nvSpPr>
        <p:spPr>
          <a:xfrm>
            <a:off x="1828800" y="1981200"/>
            <a:ext cx="7620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334000" y="2133600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- 8 × 2</a:t>
            </a: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819400" y="2438400"/>
            <a:ext cx="68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8</a:t>
            </a: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3352800" y="2438400"/>
            <a:ext cx="6912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+ 2</a:t>
            </a: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NZ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886200" y="2438400"/>
            <a:ext cx="83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+ 24</a:t>
            </a: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4495800" y="2438400"/>
            <a:ext cx="8334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- 16</a:t>
            </a: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NZ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3962400" y="2438400"/>
            <a:ext cx="6096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N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2819400" y="2438400"/>
            <a:ext cx="5334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N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3352800" y="2438400"/>
            <a:ext cx="609600" cy="3810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N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4495800" y="2438400"/>
            <a:ext cx="762000" cy="3810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N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2819400" y="2819400"/>
            <a:ext cx="914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32</a:t>
            </a: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3429000" y="2819400"/>
            <a:ext cx="914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- 14</a:t>
            </a:r>
            <a:r>
              <a:rPr lang="en-NZ" i="1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NZ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NZ" baseline="3000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Curved Down Arrow 23"/>
          <p:cNvSpPr/>
          <p:nvPr/>
        </p:nvSpPr>
        <p:spPr>
          <a:xfrm>
            <a:off x="762000" y="3657600"/>
            <a:ext cx="3048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Curved Down Arrow 24"/>
          <p:cNvSpPr/>
          <p:nvPr/>
        </p:nvSpPr>
        <p:spPr>
          <a:xfrm>
            <a:off x="762000" y="3657600"/>
            <a:ext cx="8382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2895600" y="3886200"/>
            <a:ext cx="1371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-3 × 2</a:t>
            </a: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3886200" y="3886200"/>
            <a:ext cx="1143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-3 × 3</a:t>
            </a: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Curved Down Arrow 27"/>
          <p:cNvSpPr/>
          <p:nvPr/>
        </p:nvSpPr>
        <p:spPr>
          <a:xfrm>
            <a:off x="1905000" y="3657600"/>
            <a:ext cx="3810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4800600" y="3886200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- 4 × 5</a:t>
            </a: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Curved Down Arrow 29"/>
          <p:cNvSpPr/>
          <p:nvPr/>
        </p:nvSpPr>
        <p:spPr>
          <a:xfrm>
            <a:off x="1905000" y="3657600"/>
            <a:ext cx="8382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5638800" y="3886200"/>
            <a:ext cx="1371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 -4 × 1</a:t>
            </a: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2895600" y="41910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-6</a:t>
            </a: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3505200" y="4191000"/>
            <a:ext cx="7040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+ 9</a:t>
            </a: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NZ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4038600" y="4191000"/>
            <a:ext cx="83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- 20</a:t>
            </a: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4724400" y="4191000"/>
            <a:ext cx="7270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- 4</a:t>
            </a: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NZ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4114800" y="4191000"/>
            <a:ext cx="6858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N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2971800" y="4191000"/>
            <a:ext cx="6096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N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3581400" y="4191000"/>
            <a:ext cx="533400" cy="3810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N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4800600" y="4191000"/>
            <a:ext cx="609600" cy="3810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N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2895600" y="4572000"/>
            <a:ext cx="914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-26</a:t>
            </a: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3657600" y="4572000"/>
            <a:ext cx="914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i="1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en-NZ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NZ" i="1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NZ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NZ" baseline="3000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 animBg="1"/>
      <p:bldP spid="7" grpId="0" animBg="1"/>
      <p:bldP spid="8" grpId="0"/>
      <p:bldP spid="9" grpId="0"/>
      <p:bldP spid="10" grpId="0" animBg="1"/>
      <p:bldP spid="11" grpId="0"/>
      <p:bldP spid="12" grpId="0" animBg="1"/>
      <p:bldP spid="13" grpId="0"/>
      <p:bldP spid="14" grpId="0"/>
      <p:bldP spid="15" grpId="0"/>
      <p:bldP spid="16" grpId="0"/>
      <p:bldP spid="17" grpId="0"/>
      <p:bldP spid="18" grpId="0" animBg="1"/>
      <p:bldP spid="19" grpId="0" animBg="1"/>
      <p:bldP spid="20" grpId="0" animBg="1"/>
      <p:bldP spid="21" grpId="0" animBg="1"/>
      <p:bldP spid="22" grpId="0"/>
      <p:bldP spid="23" grpId="0"/>
      <p:bldP spid="24" grpId="0" animBg="1"/>
      <p:bldP spid="25" grpId="0" animBg="1"/>
      <p:bldP spid="26" grpId="0"/>
      <p:bldP spid="27" grpId="0"/>
      <p:bldP spid="28" grpId="0" animBg="1"/>
      <p:bldP spid="29" grpId="0"/>
      <p:bldP spid="30" grpId="0" animBg="1"/>
      <p:bldP spid="31" grpId="0"/>
      <p:bldP spid="32" grpId="0"/>
      <p:bldP spid="33" grpId="0"/>
      <p:bldP spid="34" grpId="0"/>
      <p:bldP spid="35" grpId="0"/>
      <p:bldP spid="36" grpId="0" animBg="1"/>
      <p:bldP spid="37" grpId="0" animBg="1"/>
      <p:bldP spid="38" grpId="0" animBg="1"/>
      <p:bldP spid="39" grpId="0" animBg="1"/>
      <p:bldP spid="40" grpId="0"/>
      <p:bldP spid="4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 txBox="1">
            <a:spLocks/>
          </p:cNvSpPr>
          <p:nvPr/>
        </p:nvSpPr>
        <p:spPr bwMode="auto">
          <a:xfrm>
            <a:off x="3276600" y="381000"/>
            <a:ext cx="2667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en-NZ" sz="2000">
                <a:latin typeface="Arial" pitchFamily="34" charset="0"/>
                <a:cs typeface="Arial" pitchFamily="34" charset="0"/>
              </a:rPr>
              <a:t>3.  Index Equations: </a:t>
            </a:r>
            <a:endParaRPr lang="en-NZ" sz="2000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Placeholder 2"/>
          <p:cNvSpPr txBox="1">
            <a:spLocks/>
          </p:cNvSpPr>
          <p:nvPr/>
        </p:nvSpPr>
        <p:spPr>
          <a:xfrm>
            <a:off x="0" y="838200"/>
            <a:ext cx="7924800" cy="4572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- When </a:t>
            </a:r>
            <a:r>
              <a:rPr lang="en-NZ" i="1" dirty="0">
                <a:latin typeface="Arial" pitchFamily="34" charset="0"/>
                <a:cs typeface="Arial" pitchFamily="34" charset="0"/>
              </a:rPr>
              <a:t>x </a:t>
            </a:r>
            <a:r>
              <a:rPr lang="en-NZ" dirty="0">
                <a:latin typeface="Arial" pitchFamily="34" charset="0"/>
                <a:cs typeface="Arial" pitchFamily="34" charset="0"/>
              </a:rPr>
              <a:t>is the ‘power’ and it isn’t a simple whole number answer 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0" y="1143000"/>
            <a:ext cx="7924800" cy="4572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- Solved by taking the logs of both sides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228600" y="1524000"/>
            <a:ext cx="1905000" cy="3810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e.g.   Solve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09600" y="1905000"/>
            <a:ext cx="2514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a)  3</a:t>
            </a:r>
            <a:r>
              <a:rPr lang="en-NZ" i="1" baseline="30000">
                <a:latin typeface="Arial" pitchFamily="34" charset="0"/>
                <a:cs typeface="Arial" pitchFamily="34" charset="0"/>
              </a:rPr>
              <a:t>x</a:t>
            </a:r>
            <a:r>
              <a:rPr lang="en-NZ">
                <a:latin typeface="Arial" pitchFamily="34" charset="0"/>
                <a:cs typeface="Arial" pitchFamily="34" charset="0"/>
              </a:rPr>
              <a:t> = 21 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343400" y="1905000"/>
            <a:ext cx="2514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b)  2</a:t>
            </a:r>
            <a:r>
              <a:rPr lang="en-NZ" i="1" baseline="30000">
                <a:latin typeface="Arial" pitchFamily="34" charset="0"/>
                <a:cs typeface="Arial" pitchFamily="34" charset="0"/>
              </a:rPr>
              <a:t>x</a:t>
            </a:r>
            <a:r>
              <a:rPr lang="en-NZ">
                <a:latin typeface="Arial" pitchFamily="34" charset="0"/>
                <a:cs typeface="Arial" pitchFamily="34" charset="0"/>
              </a:rPr>
              <a:t> = 30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09600" y="3886200"/>
            <a:ext cx="2514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c)  13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4</a:t>
            </a:r>
            <a:r>
              <a:rPr lang="en-NZ" i="1" baseline="30000">
                <a:latin typeface="Arial" pitchFamily="34" charset="0"/>
                <a:cs typeface="Arial" pitchFamily="34" charset="0"/>
              </a:rPr>
              <a:t>x</a:t>
            </a:r>
            <a:r>
              <a:rPr lang="en-NZ">
                <a:latin typeface="Arial" pitchFamily="34" charset="0"/>
                <a:cs typeface="Arial" pitchFamily="34" charset="0"/>
              </a:rPr>
              <a:t> 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- 5</a:t>
            </a:r>
            <a:r>
              <a:rPr lang="en-NZ">
                <a:latin typeface="Arial" pitchFamily="34" charset="0"/>
                <a:cs typeface="Arial" pitchFamily="34" charset="0"/>
              </a:rPr>
              <a:t> = 6 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343400" y="3886200"/>
            <a:ext cx="2514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d)  Evaluate log</a:t>
            </a:r>
            <a:r>
              <a:rPr lang="en-NZ" baseline="-25000">
                <a:latin typeface="Arial" pitchFamily="34" charset="0"/>
                <a:cs typeface="Arial" pitchFamily="34" charset="0"/>
              </a:rPr>
              <a:t>4</a:t>
            </a:r>
            <a:r>
              <a:rPr lang="en-NZ">
                <a:latin typeface="Arial" pitchFamily="34" charset="0"/>
                <a:cs typeface="Arial" pitchFamily="34" charset="0"/>
              </a:rPr>
              <a:t>(128)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914400" y="2209800"/>
            <a:ext cx="1627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73050" indent="-27305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log3</a:t>
            </a:r>
            <a:r>
              <a:rPr lang="en-NZ" i="1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log21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858000" y="152400"/>
            <a:ext cx="2133600" cy="9239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Use the properties of logs to move the unknown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914400" y="2514600"/>
            <a:ext cx="1627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73050" indent="-27305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log3 = log21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371600" y="2819400"/>
            <a:ext cx="112712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73050" indent="-27305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en-NZ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log21</a:t>
            </a:r>
          </a:p>
          <a:p>
            <a:pPr marL="273050" indent="-27305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log3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371600" y="3505200"/>
            <a:ext cx="18065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73050" indent="-27305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2.77 (2 d.p.)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553200" y="1143000"/>
            <a:ext cx="2438400" cy="6461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Simply use log button to find answer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4724400" y="2209800"/>
            <a:ext cx="15890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73050" indent="-27305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log2</a:t>
            </a:r>
            <a:r>
              <a:rPr lang="en-NZ" i="1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log30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4724400" y="2514600"/>
            <a:ext cx="1627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73050" indent="-27305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log2 = log30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5181600" y="2819400"/>
            <a:ext cx="112712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73050" indent="-27305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en-NZ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log30</a:t>
            </a:r>
          </a:p>
          <a:p>
            <a:pPr marL="273050" indent="-27305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log2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5181600" y="3505200"/>
            <a:ext cx="18065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73050" indent="-27305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4.91 (2 d.p.)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990600" y="4191000"/>
            <a:ext cx="18526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73050" indent="-27305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log13</a:t>
            </a:r>
            <a:r>
              <a:rPr lang="en-NZ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NZ" i="1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NZ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- 5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log6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609600" y="4495800"/>
            <a:ext cx="2293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73050" indent="-27305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(4</a:t>
            </a: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 – 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5)log13 = log6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295400" y="4800600"/>
            <a:ext cx="1646238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73050" indent="-27305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 – 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 = </a:t>
            </a:r>
            <a:r>
              <a:rPr lang="en-NZ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log6</a:t>
            </a:r>
          </a:p>
          <a:p>
            <a:pPr marL="273050" indent="-27305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log13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1295400" y="5410200"/>
            <a:ext cx="16525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73050" indent="-27305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– 5 = 0.699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1676400" y="5715000"/>
            <a:ext cx="12684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73050" indent="-27305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5.699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1676400" y="6019800"/>
            <a:ext cx="19351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73050" indent="-27305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x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1.42 (2 d.p.)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143000" y="6488113"/>
            <a:ext cx="7162800" cy="36988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Make sure to use full, not rounded answers throughout question</a:t>
            </a: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4724400" y="4572000"/>
            <a:ext cx="1717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73050" indent="-27305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log4</a:t>
            </a:r>
            <a:r>
              <a:rPr lang="en-NZ" i="1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log128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4724400" y="4953000"/>
            <a:ext cx="17557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73050" indent="-27305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log4 = log128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5181600" y="5257800"/>
            <a:ext cx="1255713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73050" indent="-27305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en-NZ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log128</a:t>
            </a:r>
          </a:p>
          <a:p>
            <a:pPr marL="273050" indent="-27305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log4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5181600" y="5943600"/>
            <a:ext cx="8842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73050" indent="-27305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3.5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5029200" y="4267200"/>
            <a:ext cx="1101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73050" indent="-27305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NZ" i="1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128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/>
      <p:bldP spid="4" grpId="0"/>
      <p:bldP spid="5" grpId="0" autoUpdateAnimBg="0"/>
      <p:bldP spid="6" grpId="0"/>
      <p:bldP spid="7" grpId="0"/>
      <p:bldP spid="8" grpId="0"/>
      <p:bldP spid="9" grpId="0"/>
      <p:bldP spid="10" grpId="0"/>
      <p:bldP spid="11" grpId="0" animBg="1"/>
      <p:bldP spid="12" grpId="0"/>
      <p:bldP spid="13" grpId="0"/>
      <p:bldP spid="14" grpId="0"/>
      <p:bldP spid="15" grpId="0" animBg="1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 animBg="1"/>
      <p:bldP spid="27" grpId="0"/>
      <p:bldP spid="28" grpId="0"/>
      <p:bldP spid="29" grpId="0"/>
      <p:bldP spid="30" grpId="0"/>
      <p:bldP spid="3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 txBox="1">
            <a:spLocks/>
          </p:cNvSpPr>
          <p:nvPr/>
        </p:nvSpPr>
        <p:spPr>
          <a:xfrm>
            <a:off x="0" y="1066800"/>
            <a:ext cx="1524000" cy="3810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e.g. Solve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09600" y="1371600"/>
            <a:ext cx="2286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>
                <a:latin typeface="Arial" pitchFamily="34" charset="0"/>
                <a:cs typeface="Arial" pitchFamily="34" charset="0"/>
              </a:rPr>
              <a:t>a) 3</a:t>
            </a:r>
            <a:r>
              <a:rPr lang="en-NZ" sz="2000" i="1">
                <a:latin typeface="Arial" pitchFamily="34" charset="0"/>
                <a:cs typeface="Arial" pitchFamily="34" charset="0"/>
              </a:rPr>
              <a:t>x</a:t>
            </a:r>
            <a:r>
              <a:rPr lang="en-NZ" sz="2000">
                <a:latin typeface="Arial" pitchFamily="34" charset="0"/>
                <a:cs typeface="Arial" pitchFamily="34" charset="0"/>
              </a:rPr>
              <a:t> – 1 = 3 – </a:t>
            </a:r>
            <a:r>
              <a:rPr lang="en-NZ" sz="2000" i="1">
                <a:latin typeface="Arial" pitchFamily="34" charset="0"/>
                <a:cs typeface="Arial" pitchFamily="34" charset="0"/>
              </a:rPr>
              <a:t>x </a:t>
            </a:r>
            <a:endParaRPr lang="en-NZ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495800" y="1371600"/>
            <a:ext cx="2895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>
                <a:latin typeface="Arial" pitchFamily="34" charset="0"/>
                <a:cs typeface="Arial" pitchFamily="34" charset="0"/>
              </a:rPr>
              <a:t>b) 3(</a:t>
            </a:r>
            <a:r>
              <a:rPr lang="en-NZ" sz="2000" i="1">
                <a:latin typeface="Arial" pitchFamily="34" charset="0"/>
                <a:cs typeface="Arial" pitchFamily="34" charset="0"/>
              </a:rPr>
              <a:t>x</a:t>
            </a:r>
            <a:r>
              <a:rPr lang="en-NZ" sz="2000">
                <a:latin typeface="Arial" pitchFamily="34" charset="0"/>
                <a:cs typeface="Arial" pitchFamily="34" charset="0"/>
              </a:rPr>
              <a:t> – 1) = 5</a:t>
            </a:r>
            <a:r>
              <a:rPr lang="en-NZ" sz="2000" i="1">
                <a:latin typeface="Arial" pitchFamily="34" charset="0"/>
                <a:cs typeface="Arial" pitchFamily="34" charset="0"/>
              </a:rPr>
              <a:t>x</a:t>
            </a:r>
            <a:r>
              <a:rPr lang="en-NZ" sz="2000">
                <a:latin typeface="Arial" pitchFamily="34" charset="0"/>
                <a:cs typeface="Arial" pitchFamily="34" charset="0"/>
              </a:rPr>
              <a:t> + 17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27584" y="1600200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+x</a:t>
            </a:r>
            <a:endParaRPr lang="en-NZ" sz="2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162200" y="1600200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+x</a:t>
            </a:r>
            <a:endParaRPr lang="en-NZ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09600" y="1828800"/>
            <a:ext cx="190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>
                <a:latin typeface="Arial" pitchFamily="34" charset="0"/>
                <a:cs typeface="Arial" pitchFamily="34" charset="0"/>
              </a:rPr>
              <a:t>    4</a:t>
            </a:r>
            <a:r>
              <a:rPr lang="en-NZ" sz="2000" i="1">
                <a:latin typeface="Arial" pitchFamily="34" charset="0"/>
                <a:cs typeface="Arial" pitchFamily="34" charset="0"/>
              </a:rPr>
              <a:t>x – </a:t>
            </a:r>
            <a:r>
              <a:rPr lang="en-NZ" sz="2000">
                <a:latin typeface="Arial" pitchFamily="34" charset="0"/>
                <a:cs typeface="Arial" pitchFamily="34" charset="0"/>
              </a:rPr>
              <a:t>1 = 3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691680" y="2057400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NZ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55576" y="2057400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NZ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914400" y="2286000"/>
            <a:ext cx="190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 dirty="0">
                <a:latin typeface="Arial" pitchFamily="34" charset="0"/>
                <a:cs typeface="Arial" pitchFamily="34" charset="0"/>
              </a:rPr>
              <a:t>      4</a:t>
            </a:r>
            <a:r>
              <a:rPr lang="en-NZ" sz="2000" i="1" dirty="0">
                <a:latin typeface="Arial" pitchFamily="34" charset="0"/>
                <a:cs typeface="Arial" pitchFamily="34" charset="0"/>
              </a:rPr>
              <a:t>x </a:t>
            </a:r>
            <a:r>
              <a:rPr lang="en-NZ" sz="2000" dirty="0">
                <a:latin typeface="Arial" pitchFamily="34" charset="0"/>
                <a:cs typeface="Arial" pitchFamily="34" charset="0"/>
              </a:rPr>
              <a:t>= 4</a:t>
            </a:r>
          </a:p>
        </p:txBody>
      </p:sp>
      <p:sp>
        <p:nvSpPr>
          <p:cNvPr id="47" name="Title 1"/>
          <p:cNvSpPr txBox="1">
            <a:spLocks/>
          </p:cNvSpPr>
          <p:nvPr/>
        </p:nvSpPr>
        <p:spPr>
          <a:xfrm>
            <a:off x="228600" y="152400"/>
            <a:ext cx="8686800" cy="685800"/>
          </a:xfrm>
          <a:prstGeom prst="rect">
            <a:avLst/>
          </a:prstGeom>
        </p:spPr>
        <p:txBody>
          <a:bodyPr anchor="b"/>
          <a:lstStyle/>
          <a:p>
            <a:pPr algn="ctr" fontAlgn="auto">
              <a:spcAft>
                <a:spcPts val="0"/>
              </a:spcAft>
              <a:defRPr/>
            </a:pPr>
            <a:r>
              <a:rPr lang="en-NZ"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SOLVING LINEAR EQUATIONS</a:t>
            </a:r>
          </a:p>
        </p:txBody>
      </p:sp>
      <p:sp>
        <p:nvSpPr>
          <p:cNvPr id="48" name="Text Placeholder 2"/>
          <p:cNvSpPr txBox="1">
            <a:spLocks/>
          </p:cNvSpPr>
          <p:nvPr/>
        </p:nvSpPr>
        <p:spPr>
          <a:xfrm>
            <a:off x="0" y="762000"/>
            <a:ext cx="9144000" cy="4572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- Remember that addition/subtraction undo each other as do multiplication/division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1828800" y="2514600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÷</a:t>
            </a:r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1219200" y="2514600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÷4</a:t>
            </a: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1066800" y="2743200"/>
            <a:ext cx="190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>
                <a:latin typeface="Arial" pitchFamily="34" charset="0"/>
                <a:cs typeface="Arial" pitchFamily="34" charset="0"/>
              </a:rPr>
              <a:t>      </a:t>
            </a:r>
            <a:r>
              <a:rPr lang="en-NZ" sz="2000" i="1">
                <a:latin typeface="Arial" pitchFamily="34" charset="0"/>
                <a:cs typeface="Arial" pitchFamily="34" charset="0"/>
              </a:rPr>
              <a:t>x </a:t>
            </a:r>
            <a:r>
              <a:rPr lang="en-NZ" sz="2000">
                <a:latin typeface="Arial" pitchFamily="34" charset="0"/>
                <a:cs typeface="Arial" pitchFamily="34" charset="0"/>
              </a:rPr>
              <a:t>= 1</a:t>
            </a: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4648200" y="1676400"/>
            <a:ext cx="2438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>
                <a:latin typeface="Arial" pitchFamily="34" charset="0"/>
                <a:cs typeface="Arial" pitchFamily="34" charset="0"/>
              </a:rPr>
              <a:t>    3</a:t>
            </a:r>
            <a:r>
              <a:rPr lang="en-NZ" sz="2000" i="1">
                <a:latin typeface="Arial" pitchFamily="34" charset="0"/>
                <a:cs typeface="Arial" pitchFamily="34" charset="0"/>
              </a:rPr>
              <a:t>x – </a:t>
            </a:r>
            <a:r>
              <a:rPr lang="en-NZ" sz="2000">
                <a:latin typeface="Arial" pitchFamily="34" charset="0"/>
                <a:cs typeface="Arial" pitchFamily="34" charset="0"/>
              </a:rPr>
              <a:t>3 = 5</a:t>
            </a:r>
            <a:r>
              <a:rPr lang="en-NZ" sz="2000" i="1">
                <a:latin typeface="Arial" pitchFamily="34" charset="0"/>
                <a:cs typeface="Arial" pitchFamily="34" charset="0"/>
              </a:rPr>
              <a:t>x</a:t>
            </a:r>
            <a:r>
              <a:rPr lang="en-NZ" sz="2000">
                <a:latin typeface="Arial" pitchFamily="34" charset="0"/>
                <a:cs typeface="Arial" pitchFamily="34" charset="0"/>
              </a:rPr>
              <a:t> + 17</a:t>
            </a: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4788024" y="1905000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NZ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NZ" sz="20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endParaRPr lang="en-NZ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5868144" y="1905000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NZ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NZ" sz="20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endParaRPr lang="en-NZ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4648200" y="2133600"/>
            <a:ext cx="2438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>
                <a:latin typeface="Arial" pitchFamily="34" charset="0"/>
                <a:cs typeface="Arial" pitchFamily="34" charset="0"/>
              </a:rPr>
              <a:t>    -2</a:t>
            </a:r>
            <a:r>
              <a:rPr lang="en-NZ" sz="2000" i="1">
                <a:latin typeface="Arial" pitchFamily="34" charset="0"/>
                <a:cs typeface="Arial" pitchFamily="34" charset="0"/>
              </a:rPr>
              <a:t>x – </a:t>
            </a:r>
            <a:r>
              <a:rPr lang="en-NZ" sz="2000">
                <a:latin typeface="Arial" pitchFamily="34" charset="0"/>
                <a:cs typeface="Arial" pitchFamily="34" charset="0"/>
              </a:rPr>
              <a:t>3 = 17</a:t>
            </a: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6019800" y="2362200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5402560" y="2362200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5029200" y="2590800"/>
            <a:ext cx="2438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>
                <a:latin typeface="Arial" pitchFamily="34" charset="0"/>
                <a:cs typeface="Arial" pitchFamily="34" charset="0"/>
              </a:rPr>
              <a:t>    -2</a:t>
            </a:r>
            <a:r>
              <a:rPr lang="en-NZ" sz="2000" i="1">
                <a:latin typeface="Arial" pitchFamily="34" charset="0"/>
                <a:cs typeface="Arial" pitchFamily="34" charset="0"/>
              </a:rPr>
              <a:t>x</a:t>
            </a:r>
            <a:r>
              <a:rPr lang="en-NZ" sz="2000">
                <a:latin typeface="Arial" pitchFamily="34" charset="0"/>
                <a:cs typeface="Arial" pitchFamily="34" charset="0"/>
              </a:rPr>
              <a:t> = 20</a:t>
            </a:r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5867400" y="2819400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÷-</a:t>
            </a:r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5257800" y="2819400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÷-2</a:t>
            </a:r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5181600" y="3048000"/>
            <a:ext cx="190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>
                <a:latin typeface="Arial" pitchFamily="34" charset="0"/>
                <a:cs typeface="Arial" pitchFamily="34" charset="0"/>
              </a:rPr>
              <a:t>      </a:t>
            </a:r>
            <a:r>
              <a:rPr lang="en-NZ" sz="2000" i="1">
                <a:latin typeface="Arial" pitchFamily="34" charset="0"/>
                <a:cs typeface="Arial" pitchFamily="34" charset="0"/>
              </a:rPr>
              <a:t>x </a:t>
            </a:r>
            <a:r>
              <a:rPr lang="en-NZ" sz="2000">
                <a:latin typeface="Arial" pitchFamily="34" charset="0"/>
                <a:cs typeface="Arial" pitchFamily="34" charset="0"/>
              </a:rPr>
              <a:t>= -10</a:t>
            </a:r>
          </a:p>
        </p:txBody>
      </p:sp>
      <p:sp>
        <p:nvSpPr>
          <p:cNvPr id="62" name="Text Placeholder 2"/>
          <p:cNvSpPr txBox="1">
            <a:spLocks/>
          </p:cNvSpPr>
          <p:nvPr/>
        </p:nvSpPr>
        <p:spPr>
          <a:xfrm>
            <a:off x="0" y="3429000"/>
            <a:ext cx="9144000" cy="4572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- Not every linear equation has a unique solution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 Placeholder 2"/>
          <p:cNvSpPr txBox="1">
            <a:spLocks/>
          </p:cNvSpPr>
          <p:nvPr/>
        </p:nvSpPr>
        <p:spPr>
          <a:xfrm>
            <a:off x="0" y="3733800"/>
            <a:ext cx="9144000" cy="4572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1) Some have an infinite number of solutions (Solution set is R, the set of real numbers)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 Placeholder 2"/>
          <p:cNvSpPr txBox="1">
            <a:spLocks/>
          </p:cNvSpPr>
          <p:nvPr/>
        </p:nvSpPr>
        <p:spPr bwMode="auto">
          <a:xfrm>
            <a:off x="0" y="4114800"/>
            <a:ext cx="571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en-NZ">
                <a:latin typeface="Arial" pitchFamily="34" charset="0"/>
                <a:cs typeface="Arial" pitchFamily="34" charset="0"/>
              </a:rPr>
              <a:t>e.g. Solve    6</a:t>
            </a:r>
            <a:r>
              <a:rPr lang="en-NZ" i="1">
                <a:latin typeface="Arial" pitchFamily="34" charset="0"/>
                <a:cs typeface="Arial" pitchFamily="34" charset="0"/>
              </a:rPr>
              <a:t>x</a:t>
            </a:r>
            <a:r>
              <a:rPr lang="en-NZ">
                <a:latin typeface="Arial" pitchFamily="34" charset="0"/>
                <a:cs typeface="Arial" pitchFamily="34" charset="0"/>
              </a:rPr>
              <a:t> + 5 = 2(3</a:t>
            </a:r>
            <a:r>
              <a:rPr lang="en-NZ" i="1">
                <a:latin typeface="Arial" pitchFamily="34" charset="0"/>
                <a:cs typeface="Arial" pitchFamily="34" charset="0"/>
              </a:rPr>
              <a:t>x</a:t>
            </a:r>
            <a:r>
              <a:rPr lang="en-NZ">
                <a:latin typeface="Arial" pitchFamily="34" charset="0"/>
                <a:cs typeface="Arial" pitchFamily="34" charset="0"/>
              </a:rPr>
              <a:t> + 5) – 5 </a:t>
            </a:r>
            <a:endParaRPr lang="en-NZ" i="1"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Rectangle 64"/>
          <p:cNvSpPr>
            <a:spLocks noChangeArrowheads="1"/>
          </p:cNvSpPr>
          <p:nvPr/>
        </p:nvSpPr>
        <p:spPr bwMode="auto">
          <a:xfrm>
            <a:off x="1295400" y="4419600"/>
            <a:ext cx="2293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73050" indent="-27305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en-NZ">
                <a:latin typeface="Arial" pitchFamily="34" charset="0"/>
                <a:cs typeface="Arial" pitchFamily="34" charset="0"/>
              </a:rPr>
              <a:t>6</a:t>
            </a:r>
            <a:r>
              <a:rPr lang="en-NZ" i="1">
                <a:latin typeface="Arial" pitchFamily="34" charset="0"/>
                <a:cs typeface="Arial" pitchFamily="34" charset="0"/>
              </a:rPr>
              <a:t>x</a:t>
            </a:r>
            <a:r>
              <a:rPr lang="en-NZ">
                <a:latin typeface="Arial" pitchFamily="34" charset="0"/>
                <a:cs typeface="Arial" pitchFamily="34" charset="0"/>
              </a:rPr>
              <a:t> + 5 = 6</a:t>
            </a:r>
            <a:r>
              <a:rPr lang="en-NZ" i="1">
                <a:latin typeface="Arial" pitchFamily="34" charset="0"/>
                <a:cs typeface="Arial" pitchFamily="34" charset="0"/>
              </a:rPr>
              <a:t>x</a:t>
            </a:r>
            <a:r>
              <a:rPr lang="en-NZ">
                <a:latin typeface="Arial" pitchFamily="34" charset="0"/>
                <a:cs typeface="Arial" pitchFamily="34" charset="0"/>
              </a:rPr>
              <a:t> + 10 – 5 </a:t>
            </a:r>
            <a:endParaRPr lang="en-NZ" i="1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Rectangle 65"/>
          <p:cNvSpPr>
            <a:spLocks noChangeArrowheads="1"/>
          </p:cNvSpPr>
          <p:nvPr/>
        </p:nvSpPr>
        <p:spPr bwMode="auto">
          <a:xfrm>
            <a:off x="1295400" y="4724400"/>
            <a:ext cx="1844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73050" indent="-27305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en-NZ">
                <a:latin typeface="Arial" pitchFamily="34" charset="0"/>
                <a:cs typeface="Arial" pitchFamily="34" charset="0"/>
              </a:rPr>
              <a:t>6</a:t>
            </a:r>
            <a:r>
              <a:rPr lang="en-NZ" i="1">
                <a:latin typeface="Arial" pitchFamily="34" charset="0"/>
                <a:cs typeface="Arial" pitchFamily="34" charset="0"/>
              </a:rPr>
              <a:t>x</a:t>
            </a:r>
            <a:r>
              <a:rPr lang="en-NZ">
                <a:latin typeface="Arial" pitchFamily="34" charset="0"/>
                <a:cs typeface="Arial" pitchFamily="34" charset="0"/>
              </a:rPr>
              <a:t> + 5 = 6</a:t>
            </a:r>
            <a:r>
              <a:rPr lang="en-NZ" i="1">
                <a:latin typeface="Arial" pitchFamily="34" charset="0"/>
                <a:cs typeface="Arial" pitchFamily="34" charset="0"/>
              </a:rPr>
              <a:t>x</a:t>
            </a:r>
            <a:r>
              <a:rPr lang="en-NZ">
                <a:latin typeface="Arial" pitchFamily="34" charset="0"/>
                <a:cs typeface="Arial" pitchFamily="34" charset="0"/>
              </a:rPr>
              <a:t> + 5 </a:t>
            </a:r>
            <a:endParaRPr lang="en-NZ" i="1"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1187624" y="4953000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NZ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NZ" sz="20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endParaRPr lang="en-NZ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2123728" y="4953000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NZ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NZ" sz="20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endParaRPr lang="en-NZ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Rectangle 68"/>
          <p:cNvSpPr>
            <a:spLocks noChangeArrowheads="1"/>
          </p:cNvSpPr>
          <p:nvPr/>
        </p:nvSpPr>
        <p:spPr bwMode="auto">
          <a:xfrm>
            <a:off x="1371600" y="5181600"/>
            <a:ext cx="1158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73050" indent="-27305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en-NZ">
                <a:latin typeface="Arial" pitchFamily="34" charset="0"/>
                <a:cs typeface="Arial" pitchFamily="34" charset="0"/>
              </a:rPr>
              <a:t>0 + 5 = 5 </a:t>
            </a:r>
            <a:endParaRPr lang="en-NZ" i="1"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TextBox 69"/>
          <p:cNvSpPr txBox="1">
            <a:spLocks noChangeArrowheads="1"/>
          </p:cNvSpPr>
          <p:nvPr/>
        </p:nvSpPr>
        <p:spPr bwMode="auto">
          <a:xfrm>
            <a:off x="2051720" y="5410200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NZ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1658144" y="5410200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NZ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72" name="Rectangle 71"/>
          <p:cNvSpPr>
            <a:spLocks noChangeArrowheads="1"/>
          </p:cNvSpPr>
          <p:nvPr/>
        </p:nvSpPr>
        <p:spPr bwMode="auto">
          <a:xfrm>
            <a:off x="1752600" y="5638800"/>
            <a:ext cx="7683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73050" indent="-27305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en-NZ">
                <a:latin typeface="Arial" pitchFamily="34" charset="0"/>
                <a:cs typeface="Arial" pitchFamily="34" charset="0"/>
              </a:rPr>
              <a:t>0 = 0 </a:t>
            </a:r>
            <a:endParaRPr lang="en-NZ" i="1"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TextBox 72"/>
          <p:cNvSpPr txBox="1">
            <a:spLocks noChangeArrowheads="1"/>
          </p:cNvSpPr>
          <p:nvPr/>
        </p:nvSpPr>
        <p:spPr bwMode="auto">
          <a:xfrm>
            <a:off x="4724400" y="4495800"/>
            <a:ext cx="2743200" cy="12001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As the answer is considered a ‘true statement’, </a:t>
            </a: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can be any value possible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12" grpId="0"/>
      <p:bldP spid="13" grpId="0"/>
      <p:bldP spid="14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 txBox="1">
            <a:spLocks/>
          </p:cNvSpPr>
          <p:nvPr/>
        </p:nvSpPr>
        <p:spPr>
          <a:xfrm>
            <a:off x="0" y="228600"/>
            <a:ext cx="9144000" cy="4572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2) Some have no solutions (Solution set is an empty set)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Placeholder 2"/>
          <p:cNvSpPr txBox="1">
            <a:spLocks/>
          </p:cNvSpPr>
          <p:nvPr/>
        </p:nvSpPr>
        <p:spPr bwMode="auto">
          <a:xfrm>
            <a:off x="0" y="609600"/>
            <a:ext cx="571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en-NZ">
                <a:latin typeface="Arial" pitchFamily="34" charset="0"/>
                <a:cs typeface="Arial" pitchFamily="34" charset="0"/>
              </a:rPr>
              <a:t>e.g. Solve    2</a:t>
            </a:r>
            <a:r>
              <a:rPr lang="en-NZ" i="1">
                <a:latin typeface="Arial" pitchFamily="34" charset="0"/>
                <a:cs typeface="Arial" pitchFamily="34" charset="0"/>
              </a:rPr>
              <a:t>x</a:t>
            </a:r>
            <a:r>
              <a:rPr lang="en-NZ">
                <a:latin typeface="Arial" pitchFamily="34" charset="0"/>
                <a:cs typeface="Arial" pitchFamily="34" charset="0"/>
              </a:rPr>
              <a:t> – 3 = 2</a:t>
            </a:r>
            <a:r>
              <a:rPr lang="en-NZ" i="1">
                <a:latin typeface="Arial" pitchFamily="34" charset="0"/>
                <a:cs typeface="Arial" pitchFamily="34" charset="0"/>
              </a:rPr>
              <a:t>x</a:t>
            </a:r>
            <a:r>
              <a:rPr lang="en-NZ">
                <a:latin typeface="Arial" pitchFamily="34" charset="0"/>
                <a:cs typeface="Arial" pitchFamily="34" charset="0"/>
              </a:rPr>
              <a:t> + 7  </a:t>
            </a:r>
            <a:endParaRPr lang="en-NZ" i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154088" y="836712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NZ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NZ" sz="20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endParaRPr lang="en-NZ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090192" y="836712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NZ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NZ" sz="20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endParaRPr lang="en-NZ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371600" y="1066800"/>
            <a:ext cx="12176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73050" indent="-27305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en-NZ">
                <a:latin typeface="Arial" pitchFamily="34" charset="0"/>
                <a:cs typeface="Arial" pitchFamily="34" charset="0"/>
              </a:rPr>
              <a:t>0 – 3  = 7 </a:t>
            </a:r>
            <a:endParaRPr lang="en-NZ" i="1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051720" y="1295400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+3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586136" y="1295400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+3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828800" y="1524000"/>
            <a:ext cx="896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73050" indent="-27305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en-NZ">
                <a:latin typeface="Arial" pitchFamily="34" charset="0"/>
                <a:cs typeface="Arial" pitchFamily="34" charset="0"/>
              </a:rPr>
              <a:t>0 = 10 </a:t>
            </a:r>
            <a:endParaRPr lang="en-NZ" i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962400" y="609600"/>
            <a:ext cx="2743200" cy="12001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As the answer is NOT considered a ‘true statement’, there are NO possible values for </a:t>
            </a: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endParaRPr lang="en-NZ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Placeholder 2"/>
          <p:cNvSpPr txBox="1">
            <a:spLocks/>
          </p:cNvSpPr>
          <p:nvPr/>
        </p:nvSpPr>
        <p:spPr>
          <a:xfrm>
            <a:off x="2895600" y="2057400"/>
            <a:ext cx="3352800" cy="4572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u="sng" dirty="0">
                <a:latin typeface="Arial" pitchFamily="34" charset="0"/>
                <a:cs typeface="Arial" pitchFamily="34" charset="0"/>
              </a:rPr>
              <a:t>Equations in Fraction Form</a:t>
            </a:r>
            <a:endParaRPr lang="en-NZ" i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 Placeholder 2"/>
          <p:cNvSpPr txBox="1">
            <a:spLocks/>
          </p:cNvSpPr>
          <p:nvPr/>
        </p:nvSpPr>
        <p:spPr>
          <a:xfrm>
            <a:off x="0" y="2514600"/>
            <a:ext cx="8305800" cy="4572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- If equations are fraction only, cross multiply, then solve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 Placeholder 2"/>
          <p:cNvSpPr txBox="1">
            <a:spLocks/>
          </p:cNvSpPr>
          <p:nvPr/>
        </p:nvSpPr>
        <p:spPr>
          <a:xfrm>
            <a:off x="0" y="2895600"/>
            <a:ext cx="1524000" cy="3810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e.g. Solve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09600" y="3276600"/>
            <a:ext cx="1066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NZ" sz="2000">
                <a:latin typeface="Arial" pitchFamily="34" charset="0"/>
                <a:cs typeface="Arial" pitchFamily="34" charset="0"/>
              </a:rPr>
              <a:t>a) </a:t>
            </a:r>
            <a:r>
              <a:rPr lang="en-NZ" sz="2000" i="1" u="sng">
                <a:latin typeface="Arial" pitchFamily="34" charset="0"/>
                <a:cs typeface="Arial" pitchFamily="34" charset="0"/>
              </a:rPr>
              <a:t>x</a:t>
            </a:r>
            <a:r>
              <a:rPr lang="en-NZ" sz="2000">
                <a:latin typeface="Arial" pitchFamily="34" charset="0"/>
                <a:cs typeface="Arial" pitchFamily="34" charset="0"/>
              </a:rPr>
              <a:t> = </a:t>
            </a:r>
            <a:r>
              <a:rPr lang="en-NZ" sz="2000" u="sng">
                <a:latin typeface="Arial" pitchFamily="34" charset="0"/>
                <a:cs typeface="Arial" pitchFamily="34" charset="0"/>
              </a:rPr>
              <a:t>9</a:t>
            </a:r>
          </a:p>
          <a:p>
            <a:pPr marL="342900" indent="-342900"/>
            <a:r>
              <a:rPr lang="en-NZ" sz="2000">
                <a:latin typeface="Arial" pitchFamily="34" charset="0"/>
                <a:cs typeface="Arial" pitchFamily="34" charset="0"/>
              </a:rPr>
              <a:t>    4    2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066800" y="3505200"/>
            <a:ext cx="304800" cy="228600"/>
          </a:xfrm>
          <a:prstGeom prst="straightConnector1">
            <a:avLst/>
          </a:prstGeom>
          <a:ln w="127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1066800" y="3505200"/>
            <a:ext cx="304800" cy="228600"/>
          </a:xfrm>
          <a:prstGeom prst="straightConnector1">
            <a:avLst/>
          </a:prstGeom>
          <a:ln w="127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762000" y="3886200"/>
            <a:ext cx="45557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sz="2000">
                <a:latin typeface="Arial" pitchFamily="34" charset="0"/>
                <a:cs typeface="Arial" pitchFamily="34" charset="0"/>
              </a:rPr>
              <a:t>2</a:t>
            </a:r>
            <a:r>
              <a:rPr lang="en-NZ" sz="2000" i="1">
                <a:latin typeface="Arial" pitchFamily="34" charset="0"/>
                <a:cs typeface="Arial" pitchFamily="34" charset="0"/>
              </a:rPr>
              <a:t>x</a:t>
            </a:r>
            <a:endParaRPr lang="en-NZ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066800" y="3886200"/>
            <a:ext cx="83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>
                <a:latin typeface="Arial" pitchFamily="34" charset="0"/>
                <a:cs typeface="Arial" pitchFamily="34" charset="0"/>
              </a:rPr>
              <a:t>= 36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295400" y="4191000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÷</a:t>
            </a:r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85800" y="4191000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÷2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457200" y="4495800"/>
            <a:ext cx="152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>
                <a:latin typeface="Arial" pitchFamily="34" charset="0"/>
                <a:cs typeface="Arial" pitchFamily="34" charset="0"/>
              </a:rPr>
              <a:t>      </a:t>
            </a:r>
            <a:r>
              <a:rPr lang="en-NZ" sz="2000" i="1">
                <a:latin typeface="Arial" pitchFamily="34" charset="0"/>
                <a:cs typeface="Arial" pitchFamily="34" charset="0"/>
              </a:rPr>
              <a:t>x </a:t>
            </a:r>
            <a:r>
              <a:rPr lang="en-NZ" sz="2000">
                <a:latin typeface="Arial" pitchFamily="34" charset="0"/>
                <a:cs typeface="Arial" pitchFamily="34" charset="0"/>
              </a:rPr>
              <a:t>= 18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191000" y="3276600"/>
            <a:ext cx="2286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NZ" sz="2000">
                <a:latin typeface="Arial" pitchFamily="34" charset="0"/>
                <a:cs typeface="Arial" pitchFamily="34" charset="0"/>
              </a:rPr>
              <a:t>b)    </a:t>
            </a:r>
            <a:r>
              <a:rPr lang="en-NZ" sz="2000" u="sng">
                <a:latin typeface="Arial" pitchFamily="34" charset="0"/>
                <a:cs typeface="Arial" pitchFamily="34" charset="0"/>
              </a:rPr>
              <a:t>3</a:t>
            </a:r>
            <a:r>
              <a:rPr lang="en-NZ" sz="2000" i="1" u="sng">
                <a:latin typeface="Arial" pitchFamily="34" charset="0"/>
                <a:cs typeface="Arial" pitchFamily="34" charset="0"/>
              </a:rPr>
              <a:t>x - </a:t>
            </a:r>
            <a:r>
              <a:rPr lang="en-NZ" sz="2000" u="sng">
                <a:latin typeface="Arial" pitchFamily="34" charset="0"/>
                <a:cs typeface="Arial" pitchFamily="34" charset="0"/>
              </a:rPr>
              <a:t>1</a:t>
            </a:r>
            <a:r>
              <a:rPr lang="en-NZ" sz="2000">
                <a:latin typeface="Arial" pitchFamily="34" charset="0"/>
                <a:cs typeface="Arial" pitchFamily="34" charset="0"/>
              </a:rPr>
              <a:t> = </a:t>
            </a:r>
            <a:r>
              <a:rPr lang="en-NZ" sz="2000" i="1" u="sng">
                <a:latin typeface="Arial" pitchFamily="34" charset="0"/>
                <a:cs typeface="Arial" pitchFamily="34" charset="0"/>
              </a:rPr>
              <a:t>x</a:t>
            </a:r>
            <a:r>
              <a:rPr lang="en-NZ" sz="2000" u="sng">
                <a:latin typeface="Arial" pitchFamily="34" charset="0"/>
                <a:cs typeface="Arial" pitchFamily="34" charset="0"/>
              </a:rPr>
              <a:t> + 3</a:t>
            </a:r>
          </a:p>
          <a:p>
            <a:pPr marL="342900" indent="-342900"/>
            <a:r>
              <a:rPr lang="en-NZ" sz="2000">
                <a:latin typeface="Arial" pitchFamily="34" charset="0"/>
                <a:cs typeface="Arial" pitchFamily="34" charset="0"/>
              </a:rPr>
              <a:t>           5         2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5410200" y="3505200"/>
            <a:ext cx="304800" cy="228600"/>
          </a:xfrm>
          <a:prstGeom prst="straightConnector1">
            <a:avLst/>
          </a:prstGeom>
          <a:ln w="127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4419600" y="4114800"/>
            <a:ext cx="1447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>
                <a:latin typeface="Arial" pitchFamily="34" charset="0"/>
                <a:cs typeface="Arial" pitchFamily="34" charset="0"/>
              </a:rPr>
              <a:t>2(3</a:t>
            </a:r>
            <a:r>
              <a:rPr lang="en-NZ" sz="2000" i="1">
                <a:latin typeface="Arial" pitchFamily="34" charset="0"/>
                <a:cs typeface="Arial" pitchFamily="34" charset="0"/>
              </a:rPr>
              <a:t>x - </a:t>
            </a:r>
            <a:r>
              <a:rPr lang="en-NZ" sz="2000">
                <a:latin typeface="Arial" pitchFamily="34" charset="0"/>
                <a:cs typeface="Arial" pitchFamily="34" charset="0"/>
              </a:rPr>
              <a:t>1)</a:t>
            </a: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5334000" y="4114800"/>
            <a:ext cx="1447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>
                <a:latin typeface="Arial" pitchFamily="34" charset="0"/>
                <a:cs typeface="Arial" pitchFamily="34" charset="0"/>
              </a:rPr>
              <a:t>= 5(</a:t>
            </a:r>
            <a:r>
              <a:rPr lang="en-NZ" sz="2000" i="1">
                <a:latin typeface="Arial" pitchFamily="34" charset="0"/>
                <a:cs typeface="Arial" pitchFamily="34" charset="0"/>
              </a:rPr>
              <a:t>x + </a:t>
            </a:r>
            <a:r>
              <a:rPr lang="en-NZ" sz="2000">
                <a:latin typeface="Arial" pitchFamily="34" charset="0"/>
                <a:cs typeface="Arial" pitchFamily="34" charset="0"/>
              </a:rPr>
              <a:t>3)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5410200" y="3505200"/>
            <a:ext cx="304800" cy="228600"/>
          </a:xfrm>
          <a:prstGeom prst="straightConnector1">
            <a:avLst/>
          </a:prstGeom>
          <a:ln w="127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urved Down Arrow 26"/>
          <p:cNvSpPr/>
          <p:nvPr/>
        </p:nvSpPr>
        <p:spPr>
          <a:xfrm>
            <a:off x="4572000" y="3886200"/>
            <a:ext cx="3048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4648200" y="4495800"/>
            <a:ext cx="45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>
                <a:latin typeface="Arial" pitchFamily="34" charset="0"/>
                <a:cs typeface="Arial" pitchFamily="34" charset="0"/>
              </a:rPr>
              <a:t>6</a:t>
            </a:r>
            <a:r>
              <a:rPr lang="en-NZ" sz="2000" i="1">
                <a:latin typeface="Arial" pitchFamily="34" charset="0"/>
                <a:cs typeface="Arial" pitchFamily="34" charset="0"/>
              </a:rPr>
              <a:t>x</a:t>
            </a:r>
            <a:endParaRPr lang="en-NZ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4953000" y="4495800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>
                <a:latin typeface="Arial" pitchFamily="34" charset="0"/>
                <a:cs typeface="Arial" pitchFamily="34" charset="0"/>
              </a:rPr>
              <a:t>- 2</a:t>
            </a:r>
          </a:p>
        </p:txBody>
      </p:sp>
      <p:sp>
        <p:nvSpPr>
          <p:cNvPr id="30" name="Curved Down Arrow 29"/>
          <p:cNvSpPr/>
          <p:nvPr/>
        </p:nvSpPr>
        <p:spPr>
          <a:xfrm>
            <a:off x="4572000" y="3886200"/>
            <a:ext cx="6096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Curved Down Arrow 30"/>
          <p:cNvSpPr/>
          <p:nvPr/>
        </p:nvSpPr>
        <p:spPr>
          <a:xfrm>
            <a:off x="5638800" y="3886200"/>
            <a:ext cx="3048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5334000" y="4495800"/>
            <a:ext cx="91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>
                <a:latin typeface="Arial" pitchFamily="34" charset="0"/>
                <a:cs typeface="Arial" pitchFamily="34" charset="0"/>
              </a:rPr>
              <a:t>= 5</a:t>
            </a:r>
            <a:r>
              <a:rPr lang="en-NZ" sz="2000" i="1">
                <a:latin typeface="Arial" pitchFamily="34" charset="0"/>
                <a:cs typeface="Arial" pitchFamily="34" charset="0"/>
              </a:rPr>
              <a:t>x</a:t>
            </a:r>
            <a:endParaRPr lang="en-NZ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Curved Down Arrow 32"/>
          <p:cNvSpPr/>
          <p:nvPr/>
        </p:nvSpPr>
        <p:spPr>
          <a:xfrm>
            <a:off x="5638800" y="3886200"/>
            <a:ext cx="6096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5867400" y="4495800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>
                <a:latin typeface="Arial" pitchFamily="34" charset="0"/>
                <a:cs typeface="Arial" pitchFamily="34" charset="0"/>
              </a:rPr>
              <a:t>+ 15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5508104" y="4800600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NZ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NZ" sz="20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endParaRPr lang="en-NZ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4572000" y="4800600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endParaRPr lang="en-NZ" sz="2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4419600" y="5105400"/>
            <a:ext cx="190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>
                <a:latin typeface="Arial" pitchFamily="34" charset="0"/>
                <a:cs typeface="Arial" pitchFamily="34" charset="0"/>
              </a:rPr>
              <a:t>      </a:t>
            </a:r>
            <a:r>
              <a:rPr lang="en-NZ" sz="2000" i="1">
                <a:latin typeface="Arial" pitchFamily="34" charset="0"/>
                <a:cs typeface="Arial" pitchFamily="34" charset="0"/>
              </a:rPr>
              <a:t>x - </a:t>
            </a:r>
            <a:r>
              <a:rPr lang="en-NZ" sz="2000">
                <a:latin typeface="Arial" pitchFamily="34" charset="0"/>
                <a:cs typeface="Arial" pitchFamily="34" charset="0"/>
              </a:rPr>
              <a:t>2</a:t>
            </a:r>
            <a:r>
              <a:rPr lang="en-NZ" sz="2000" i="1">
                <a:latin typeface="Arial" pitchFamily="34" charset="0"/>
                <a:cs typeface="Arial" pitchFamily="34" charset="0"/>
              </a:rPr>
              <a:t> </a:t>
            </a:r>
            <a:r>
              <a:rPr lang="en-NZ" sz="2000">
                <a:latin typeface="Arial" pitchFamily="34" charset="0"/>
                <a:cs typeface="Arial" pitchFamily="34" charset="0"/>
              </a:rPr>
              <a:t>= 15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5546576" y="5410200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+2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5029200" y="5410200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+2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4800600" y="5715000"/>
            <a:ext cx="190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>
                <a:latin typeface="Arial" pitchFamily="34" charset="0"/>
                <a:cs typeface="Arial" pitchFamily="34" charset="0"/>
              </a:rPr>
              <a:t>      </a:t>
            </a:r>
            <a:r>
              <a:rPr lang="en-NZ" sz="2000" i="1">
                <a:latin typeface="Arial" pitchFamily="34" charset="0"/>
                <a:cs typeface="Arial" pitchFamily="34" charset="0"/>
              </a:rPr>
              <a:t>x </a:t>
            </a:r>
            <a:r>
              <a:rPr lang="en-NZ" sz="2000">
                <a:latin typeface="Arial" pitchFamily="34" charset="0"/>
                <a:cs typeface="Arial" pitchFamily="34" charset="0"/>
              </a:rPr>
              <a:t>= 17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 animBg="1"/>
      <p:bldP spid="11" grpId="0"/>
      <p:bldP spid="12" grpId="0"/>
      <p:bldP spid="13" grpId="0"/>
      <p:bldP spid="14" grpId="0"/>
      <p:bldP spid="17" grpId="0"/>
      <p:bldP spid="18" grpId="0"/>
      <p:bldP spid="19" grpId="0"/>
      <p:bldP spid="20" grpId="0"/>
      <p:bldP spid="21" grpId="0"/>
      <p:bldP spid="22" grpId="0"/>
      <p:bldP spid="24" grpId="0"/>
      <p:bldP spid="25" grpId="0"/>
      <p:bldP spid="27" grpId="0" animBg="1"/>
      <p:bldP spid="28" grpId="0"/>
      <p:bldP spid="29" grpId="0"/>
      <p:bldP spid="30" grpId="0" animBg="1"/>
      <p:bldP spid="31" grpId="0" animBg="1"/>
      <p:bldP spid="32" grpId="0"/>
      <p:bldP spid="33" grpId="0" animBg="1"/>
      <p:bldP spid="34" grpId="0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 txBox="1">
            <a:spLocks/>
          </p:cNvSpPr>
          <p:nvPr/>
        </p:nvSpPr>
        <p:spPr>
          <a:xfrm>
            <a:off x="0" y="152400"/>
            <a:ext cx="8305800" cy="4572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- For two or more fractions, find a common denominator, multiply it by each term, then solve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838200"/>
            <a:ext cx="3962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NZ" sz="2000">
                <a:latin typeface="Arial" pitchFamily="34" charset="0"/>
                <a:cs typeface="Arial" pitchFamily="34" charset="0"/>
              </a:rPr>
              <a:t>e.g. Solve </a:t>
            </a:r>
            <a:r>
              <a:rPr lang="en-NZ" sz="2000" u="sng">
                <a:latin typeface="Arial" pitchFamily="34" charset="0"/>
                <a:cs typeface="Arial" pitchFamily="34" charset="0"/>
              </a:rPr>
              <a:t>4</a:t>
            </a:r>
            <a:r>
              <a:rPr lang="en-NZ" sz="2000" i="1" u="sng">
                <a:latin typeface="Arial" pitchFamily="34" charset="0"/>
                <a:cs typeface="Arial" pitchFamily="34" charset="0"/>
              </a:rPr>
              <a:t>x</a:t>
            </a:r>
            <a:r>
              <a:rPr lang="en-NZ" sz="2000" i="1">
                <a:latin typeface="Arial" pitchFamily="34" charset="0"/>
                <a:cs typeface="Arial" pitchFamily="34" charset="0"/>
              </a:rPr>
              <a:t>       - </a:t>
            </a:r>
            <a:r>
              <a:rPr lang="en-NZ" sz="2000" u="sng">
                <a:latin typeface="Arial" pitchFamily="34" charset="0"/>
                <a:cs typeface="Arial" pitchFamily="34" charset="0"/>
              </a:rPr>
              <a:t>2</a:t>
            </a:r>
            <a:r>
              <a:rPr lang="en-NZ" sz="2000" i="1" u="sng">
                <a:latin typeface="Arial" pitchFamily="34" charset="0"/>
                <a:cs typeface="Arial" pitchFamily="34" charset="0"/>
              </a:rPr>
              <a:t>x</a:t>
            </a:r>
            <a:r>
              <a:rPr lang="en-NZ" sz="2000">
                <a:latin typeface="Arial" pitchFamily="34" charset="0"/>
                <a:cs typeface="Arial" pitchFamily="34" charset="0"/>
              </a:rPr>
              <a:t>        = 10</a:t>
            </a:r>
          </a:p>
          <a:p>
            <a:pPr marL="342900" indent="-342900"/>
            <a:r>
              <a:rPr lang="en-NZ" sz="2000">
                <a:latin typeface="Arial" pitchFamily="34" charset="0"/>
                <a:cs typeface="Arial" pitchFamily="34" charset="0"/>
              </a:rPr>
              <a:t>                 5           3   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105400" y="838200"/>
            <a:ext cx="1295400" cy="3698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 × 3 = 15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449960" y="838200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×</a:t>
            </a:r>
            <a:r>
              <a:rPr lang="en-NZ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15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374032" y="838200"/>
            <a:ext cx="68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×</a:t>
            </a:r>
            <a:r>
              <a:rPr lang="en-NZ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15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475656" y="838200"/>
            <a:ext cx="68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×</a:t>
            </a:r>
            <a:r>
              <a:rPr lang="en-NZ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15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752600" y="1371600"/>
            <a:ext cx="609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NZ" sz="2000" u="sng">
                <a:latin typeface="Arial" pitchFamily="34" charset="0"/>
                <a:cs typeface="Arial" pitchFamily="34" charset="0"/>
              </a:rPr>
              <a:t>60</a:t>
            </a:r>
            <a:r>
              <a:rPr lang="en-NZ" sz="2000" i="1" u="sng">
                <a:latin typeface="Arial" pitchFamily="34" charset="0"/>
                <a:cs typeface="Arial" pitchFamily="34" charset="0"/>
              </a:rPr>
              <a:t>x</a:t>
            </a:r>
            <a:r>
              <a:rPr lang="en-NZ" sz="2000" i="1">
                <a:latin typeface="Arial" pitchFamily="34" charset="0"/>
                <a:cs typeface="Arial" pitchFamily="34" charset="0"/>
              </a:rPr>
              <a:t>      </a:t>
            </a:r>
            <a:endParaRPr lang="en-NZ" sz="2000"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en-NZ" sz="2000">
                <a:latin typeface="Arial" pitchFamily="34" charset="0"/>
                <a:cs typeface="Arial" pitchFamily="34" charset="0"/>
              </a:rPr>
              <a:t>  5                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209800" y="1371600"/>
            <a:ext cx="1066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NZ" sz="2000">
                <a:latin typeface="Arial" pitchFamily="34" charset="0"/>
                <a:cs typeface="Arial" pitchFamily="34" charset="0"/>
              </a:rPr>
              <a:t>- </a:t>
            </a:r>
            <a:r>
              <a:rPr lang="en-NZ" sz="2000" u="sng">
                <a:latin typeface="Arial" pitchFamily="34" charset="0"/>
                <a:cs typeface="Arial" pitchFamily="34" charset="0"/>
              </a:rPr>
              <a:t>30</a:t>
            </a:r>
            <a:r>
              <a:rPr lang="en-NZ" sz="2000" i="1" u="sng">
                <a:latin typeface="Arial" pitchFamily="34" charset="0"/>
                <a:cs typeface="Arial" pitchFamily="34" charset="0"/>
              </a:rPr>
              <a:t>x</a:t>
            </a:r>
            <a:r>
              <a:rPr lang="en-NZ" sz="2000" i="1">
                <a:latin typeface="Arial" pitchFamily="34" charset="0"/>
                <a:cs typeface="Arial" pitchFamily="34" charset="0"/>
              </a:rPr>
              <a:t>      </a:t>
            </a:r>
            <a:endParaRPr lang="en-NZ" sz="2000"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en-NZ" sz="2000">
                <a:latin typeface="Arial" pitchFamily="34" charset="0"/>
                <a:cs typeface="Arial" pitchFamily="34" charset="0"/>
              </a:rPr>
              <a:t>    3                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819400" y="1371600"/>
            <a:ext cx="91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NZ" sz="2000">
                <a:latin typeface="Arial" pitchFamily="34" charset="0"/>
                <a:cs typeface="Arial" pitchFamily="34" charset="0"/>
              </a:rPr>
              <a:t>= 150               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267200" y="1371600"/>
            <a:ext cx="3048000" cy="6461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Simplify terms by dividing numerator by denominator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752600" y="1981200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NZ" sz="2000">
                <a:latin typeface="Arial" pitchFamily="34" charset="0"/>
                <a:cs typeface="Arial" pitchFamily="34" charset="0"/>
              </a:rPr>
              <a:t>12</a:t>
            </a:r>
            <a:r>
              <a:rPr lang="en-NZ" sz="2000" i="1">
                <a:latin typeface="Arial" pitchFamily="34" charset="0"/>
                <a:cs typeface="Arial" pitchFamily="34" charset="0"/>
              </a:rPr>
              <a:t>x </a:t>
            </a:r>
            <a:r>
              <a:rPr lang="en-NZ" sz="2000">
                <a:latin typeface="Arial" pitchFamily="34" charset="0"/>
                <a:cs typeface="Arial" pitchFamily="34" charset="0"/>
              </a:rPr>
              <a:t>                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209800" y="1981200"/>
            <a:ext cx="83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NZ" sz="2000">
                <a:latin typeface="Arial" pitchFamily="34" charset="0"/>
                <a:cs typeface="Arial" pitchFamily="34" charset="0"/>
              </a:rPr>
              <a:t>- 10</a:t>
            </a:r>
            <a:r>
              <a:rPr lang="en-NZ" sz="2000" i="1">
                <a:latin typeface="Arial" pitchFamily="34" charset="0"/>
                <a:cs typeface="Arial" pitchFamily="34" charset="0"/>
              </a:rPr>
              <a:t>x </a:t>
            </a:r>
            <a:r>
              <a:rPr lang="en-NZ" sz="2000">
                <a:latin typeface="Arial" pitchFamily="34" charset="0"/>
                <a:cs typeface="Arial" pitchFamily="34" charset="0"/>
              </a:rPr>
              <a:t>                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819400" y="1981200"/>
            <a:ext cx="91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NZ" sz="2000">
                <a:latin typeface="Arial" pitchFamily="34" charset="0"/>
                <a:cs typeface="Arial" pitchFamily="34" charset="0"/>
              </a:rPr>
              <a:t>= 150               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514600" y="2286000"/>
            <a:ext cx="1752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NZ" sz="2000">
                <a:latin typeface="Arial" pitchFamily="34" charset="0"/>
                <a:cs typeface="Arial" pitchFamily="34" charset="0"/>
              </a:rPr>
              <a:t>2</a:t>
            </a:r>
            <a:r>
              <a:rPr lang="en-NZ" sz="2000" i="1">
                <a:latin typeface="Arial" pitchFamily="34" charset="0"/>
                <a:cs typeface="Arial" pitchFamily="34" charset="0"/>
              </a:rPr>
              <a:t>x </a:t>
            </a:r>
            <a:r>
              <a:rPr lang="en-NZ" sz="2000">
                <a:latin typeface="Arial" pitchFamily="34" charset="0"/>
                <a:cs typeface="Arial" pitchFamily="34" charset="0"/>
              </a:rPr>
              <a:t>= 150</a:t>
            </a:r>
            <a:r>
              <a:rPr lang="en-NZ" sz="2000" i="1">
                <a:latin typeface="Arial" pitchFamily="34" charset="0"/>
                <a:cs typeface="Arial" pitchFamily="34" charset="0"/>
              </a:rPr>
              <a:t> </a:t>
            </a:r>
            <a:r>
              <a:rPr lang="en-NZ" sz="2000">
                <a:latin typeface="Arial" pitchFamily="34" charset="0"/>
                <a:cs typeface="Arial" pitchFamily="34" charset="0"/>
              </a:rPr>
              <a:t>                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124200" y="2514600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÷</a:t>
            </a:r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514600" y="2514600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÷2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209800" y="2743200"/>
            <a:ext cx="152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>
                <a:latin typeface="Arial" pitchFamily="34" charset="0"/>
                <a:cs typeface="Arial" pitchFamily="34" charset="0"/>
              </a:rPr>
              <a:t>      </a:t>
            </a:r>
            <a:r>
              <a:rPr lang="en-NZ" sz="2000" i="1">
                <a:latin typeface="Arial" pitchFamily="34" charset="0"/>
                <a:cs typeface="Arial" pitchFamily="34" charset="0"/>
              </a:rPr>
              <a:t>x </a:t>
            </a:r>
            <a:r>
              <a:rPr lang="en-NZ" sz="2000">
                <a:latin typeface="Arial" pitchFamily="34" charset="0"/>
                <a:cs typeface="Arial" pitchFamily="34" charset="0"/>
              </a:rPr>
              <a:t>= 75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0" y="3124200"/>
            <a:ext cx="4419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NZ" sz="2000">
                <a:latin typeface="Arial" pitchFamily="34" charset="0"/>
                <a:cs typeface="Arial" pitchFamily="34" charset="0"/>
              </a:rPr>
              <a:t>e.g. Solve </a:t>
            </a:r>
            <a:r>
              <a:rPr lang="en-NZ" sz="2000" u="sng">
                <a:latin typeface="Arial" pitchFamily="34" charset="0"/>
                <a:cs typeface="Arial" pitchFamily="34" charset="0"/>
              </a:rPr>
              <a:t>5</a:t>
            </a:r>
            <a:r>
              <a:rPr lang="en-NZ" sz="2000" i="1" u="sng">
                <a:latin typeface="Arial" pitchFamily="34" charset="0"/>
                <a:cs typeface="Arial" pitchFamily="34" charset="0"/>
              </a:rPr>
              <a:t>x</a:t>
            </a:r>
            <a:r>
              <a:rPr lang="en-NZ" sz="2000" i="1">
                <a:latin typeface="Arial" pitchFamily="34" charset="0"/>
                <a:cs typeface="Arial" pitchFamily="34" charset="0"/>
              </a:rPr>
              <a:t>       - </a:t>
            </a:r>
            <a:r>
              <a:rPr lang="en-NZ" sz="2000">
                <a:latin typeface="Arial" pitchFamily="34" charset="0"/>
                <a:cs typeface="Arial" pitchFamily="34" charset="0"/>
              </a:rPr>
              <a:t>(</a:t>
            </a:r>
            <a:r>
              <a:rPr lang="en-NZ" sz="2000" i="1" u="sng">
                <a:latin typeface="Arial" pitchFamily="34" charset="0"/>
                <a:cs typeface="Arial" pitchFamily="34" charset="0"/>
              </a:rPr>
              <a:t>x </a:t>
            </a:r>
            <a:r>
              <a:rPr lang="en-NZ" sz="2000" u="sng">
                <a:latin typeface="Arial" pitchFamily="34" charset="0"/>
                <a:cs typeface="Arial" pitchFamily="34" charset="0"/>
              </a:rPr>
              <a:t>+ 1)</a:t>
            </a:r>
            <a:r>
              <a:rPr lang="en-NZ" sz="2000">
                <a:latin typeface="Arial" pitchFamily="34" charset="0"/>
                <a:cs typeface="Arial" pitchFamily="34" charset="0"/>
              </a:rPr>
              <a:t>        = 2</a:t>
            </a:r>
            <a:r>
              <a:rPr lang="en-NZ" sz="2000" i="1">
                <a:latin typeface="Arial" pitchFamily="34" charset="0"/>
                <a:cs typeface="Arial" pitchFamily="34" charset="0"/>
              </a:rPr>
              <a:t>x</a:t>
            </a:r>
            <a:endParaRPr lang="en-NZ" sz="2000"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en-NZ" sz="2000">
                <a:latin typeface="Arial" pitchFamily="34" charset="0"/>
                <a:cs typeface="Arial" pitchFamily="34" charset="0"/>
              </a:rPr>
              <a:t>                  6             4    </a:t>
            </a: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4026024" y="3124200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×</a:t>
            </a:r>
            <a:r>
              <a:rPr lang="en-NZ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24</a:t>
            </a: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2806080" y="3124200"/>
            <a:ext cx="68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×</a:t>
            </a:r>
            <a:r>
              <a:rPr lang="en-NZ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24</a:t>
            </a: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1509936" y="3124200"/>
            <a:ext cx="68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×</a:t>
            </a:r>
            <a:r>
              <a:rPr lang="en-NZ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24</a:t>
            </a: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1295400" y="3657600"/>
            <a:ext cx="838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NZ" sz="2000" u="sng">
                <a:latin typeface="Arial" pitchFamily="34" charset="0"/>
                <a:cs typeface="Arial" pitchFamily="34" charset="0"/>
              </a:rPr>
              <a:t>120</a:t>
            </a:r>
            <a:r>
              <a:rPr lang="en-NZ" sz="2000" i="1" u="sng">
                <a:latin typeface="Arial" pitchFamily="34" charset="0"/>
                <a:cs typeface="Arial" pitchFamily="34" charset="0"/>
              </a:rPr>
              <a:t>x</a:t>
            </a:r>
            <a:r>
              <a:rPr lang="en-NZ" sz="2000" i="1">
                <a:latin typeface="Arial" pitchFamily="34" charset="0"/>
                <a:cs typeface="Arial" pitchFamily="34" charset="0"/>
              </a:rPr>
              <a:t>      </a:t>
            </a:r>
            <a:endParaRPr lang="en-NZ" sz="2000"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en-NZ" sz="2000">
                <a:latin typeface="Arial" pitchFamily="34" charset="0"/>
                <a:cs typeface="Arial" pitchFamily="34" charset="0"/>
              </a:rPr>
              <a:t>   6                </a:t>
            </a: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1905000" y="3657600"/>
            <a:ext cx="152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NZ" sz="2000">
                <a:latin typeface="Arial" pitchFamily="34" charset="0"/>
                <a:cs typeface="Arial" pitchFamily="34" charset="0"/>
              </a:rPr>
              <a:t>- (</a:t>
            </a:r>
            <a:r>
              <a:rPr lang="en-NZ" sz="2000" u="sng">
                <a:latin typeface="Arial" pitchFamily="34" charset="0"/>
                <a:cs typeface="Arial" pitchFamily="34" charset="0"/>
              </a:rPr>
              <a:t>24</a:t>
            </a:r>
            <a:r>
              <a:rPr lang="en-NZ" sz="2000" i="1" u="sng">
                <a:latin typeface="Arial" pitchFamily="34" charset="0"/>
                <a:cs typeface="Arial" pitchFamily="34" charset="0"/>
              </a:rPr>
              <a:t>x </a:t>
            </a:r>
            <a:r>
              <a:rPr lang="en-NZ" sz="2000" u="sng">
                <a:latin typeface="Arial" pitchFamily="34" charset="0"/>
                <a:cs typeface="Arial" pitchFamily="34" charset="0"/>
              </a:rPr>
              <a:t>+ 24)</a:t>
            </a:r>
            <a:r>
              <a:rPr lang="en-NZ" sz="2000" i="1">
                <a:latin typeface="Arial" pitchFamily="34" charset="0"/>
                <a:cs typeface="Arial" pitchFamily="34" charset="0"/>
              </a:rPr>
              <a:t>      </a:t>
            </a:r>
            <a:endParaRPr lang="en-NZ" sz="2000"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en-NZ" sz="2000">
                <a:latin typeface="Arial" pitchFamily="34" charset="0"/>
                <a:cs typeface="Arial" pitchFamily="34" charset="0"/>
              </a:rPr>
              <a:t>        4                </a:t>
            </a: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3276600" y="3657600"/>
            <a:ext cx="91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NZ" sz="2000">
                <a:latin typeface="Arial" pitchFamily="34" charset="0"/>
                <a:cs typeface="Arial" pitchFamily="34" charset="0"/>
              </a:rPr>
              <a:t>= 48</a:t>
            </a:r>
            <a:r>
              <a:rPr lang="en-NZ" sz="2000" i="1">
                <a:latin typeface="Arial" pitchFamily="34" charset="0"/>
                <a:cs typeface="Arial" pitchFamily="34" charset="0"/>
              </a:rPr>
              <a:t>x</a:t>
            </a:r>
            <a:r>
              <a:rPr lang="en-NZ" sz="2000">
                <a:latin typeface="Arial" pitchFamily="34" charset="0"/>
                <a:cs typeface="Arial" pitchFamily="34" charset="0"/>
              </a:rPr>
              <a:t>               </a:t>
            </a: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1752600" y="4267200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NZ" sz="2000">
                <a:latin typeface="Arial" pitchFamily="34" charset="0"/>
                <a:cs typeface="Arial" pitchFamily="34" charset="0"/>
              </a:rPr>
              <a:t>20</a:t>
            </a:r>
            <a:r>
              <a:rPr lang="en-NZ" sz="2000" i="1">
                <a:latin typeface="Arial" pitchFamily="34" charset="0"/>
                <a:cs typeface="Arial" pitchFamily="34" charset="0"/>
              </a:rPr>
              <a:t>x </a:t>
            </a:r>
            <a:r>
              <a:rPr lang="en-NZ" sz="2000">
                <a:latin typeface="Arial" pitchFamily="34" charset="0"/>
                <a:cs typeface="Arial" pitchFamily="34" charset="0"/>
              </a:rPr>
              <a:t>                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2209800" y="4267200"/>
            <a:ext cx="1066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NZ" sz="2000">
                <a:latin typeface="Arial" pitchFamily="34" charset="0"/>
                <a:cs typeface="Arial" pitchFamily="34" charset="0"/>
              </a:rPr>
              <a:t>- 6</a:t>
            </a:r>
            <a:r>
              <a:rPr lang="en-NZ" sz="2000" i="1">
                <a:latin typeface="Arial" pitchFamily="34" charset="0"/>
                <a:cs typeface="Arial" pitchFamily="34" charset="0"/>
              </a:rPr>
              <a:t>x – </a:t>
            </a:r>
            <a:r>
              <a:rPr lang="en-NZ" sz="2000">
                <a:latin typeface="Arial" pitchFamily="34" charset="0"/>
                <a:cs typeface="Arial" pitchFamily="34" charset="0"/>
              </a:rPr>
              <a:t>6</a:t>
            </a:r>
            <a:r>
              <a:rPr lang="en-NZ" sz="2000" i="1">
                <a:latin typeface="Arial" pitchFamily="34" charset="0"/>
                <a:cs typeface="Arial" pitchFamily="34" charset="0"/>
              </a:rPr>
              <a:t>  </a:t>
            </a:r>
            <a:r>
              <a:rPr lang="en-NZ" sz="2000">
                <a:latin typeface="Arial" pitchFamily="34" charset="0"/>
                <a:cs typeface="Arial" pitchFamily="34" charset="0"/>
              </a:rPr>
              <a:t>                </a:t>
            </a: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3276600" y="4267200"/>
            <a:ext cx="91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NZ" sz="2000">
                <a:latin typeface="Arial" pitchFamily="34" charset="0"/>
                <a:cs typeface="Arial" pitchFamily="34" charset="0"/>
              </a:rPr>
              <a:t>= 48</a:t>
            </a:r>
            <a:r>
              <a:rPr lang="en-NZ" sz="2000" i="1">
                <a:latin typeface="Arial" pitchFamily="34" charset="0"/>
                <a:cs typeface="Arial" pitchFamily="34" charset="0"/>
              </a:rPr>
              <a:t>x</a:t>
            </a:r>
            <a:r>
              <a:rPr lang="en-NZ" sz="2000">
                <a:latin typeface="Arial" pitchFamily="34" charset="0"/>
                <a:cs typeface="Arial" pitchFamily="34" charset="0"/>
              </a:rPr>
              <a:t>               </a:t>
            </a: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2362200" y="4572000"/>
            <a:ext cx="1752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NZ" sz="2000">
                <a:latin typeface="Arial" pitchFamily="34" charset="0"/>
                <a:cs typeface="Arial" pitchFamily="34" charset="0"/>
              </a:rPr>
              <a:t>14</a:t>
            </a:r>
            <a:r>
              <a:rPr lang="en-NZ" sz="2000" i="1">
                <a:latin typeface="Arial" pitchFamily="34" charset="0"/>
                <a:cs typeface="Arial" pitchFamily="34" charset="0"/>
              </a:rPr>
              <a:t>x – </a:t>
            </a:r>
            <a:r>
              <a:rPr lang="en-NZ" sz="2000">
                <a:latin typeface="Arial" pitchFamily="34" charset="0"/>
                <a:cs typeface="Arial" pitchFamily="34" charset="0"/>
              </a:rPr>
              <a:t>6 = 48</a:t>
            </a:r>
            <a:r>
              <a:rPr lang="en-NZ" sz="2000" i="1">
                <a:latin typeface="Arial" pitchFamily="34" charset="0"/>
                <a:cs typeface="Arial" pitchFamily="34" charset="0"/>
              </a:rPr>
              <a:t>x </a:t>
            </a:r>
            <a:r>
              <a:rPr lang="en-NZ" sz="2000">
                <a:latin typeface="Arial" pitchFamily="34" charset="0"/>
                <a:cs typeface="Arial" pitchFamily="34" charset="0"/>
              </a:rPr>
              <a:t>                </a:t>
            </a: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3449960" y="4800600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NZ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48</a:t>
            </a:r>
            <a:r>
              <a:rPr lang="en-NZ" sz="20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endParaRPr lang="en-NZ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2267744" y="4800600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-48</a:t>
            </a:r>
            <a:r>
              <a:rPr lang="en-NZ" sz="20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endParaRPr lang="en-NZ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2209800" y="5029200"/>
            <a:ext cx="1981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>
                <a:latin typeface="Arial" pitchFamily="34" charset="0"/>
                <a:cs typeface="Arial" pitchFamily="34" charset="0"/>
              </a:rPr>
              <a:t> -34</a:t>
            </a:r>
            <a:r>
              <a:rPr lang="en-NZ" sz="2000" i="1">
                <a:latin typeface="Arial" pitchFamily="34" charset="0"/>
                <a:cs typeface="Arial" pitchFamily="34" charset="0"/>
              </a:rPr>
              <a:t>x – </a:t>
            </a:r>
            <a:r>
              <a:rPr lang="en-NZ" sz="2000">
                <a:latin typeface="Arial" pitchFamily="34" charset="0"/>
                <a:cs typeface="Arial" pitchFamily="34" charset="0"/>
              </a:rPr>
              <a:t>6 = 0</a:t>
            </a: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3275856" y="5257800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en-NZ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2801888" y="5257800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+ 6</a:t>
            </a:r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2590800" y="5486400"/>
            <a:ext cx="1981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 dirty="0">
                <a:latin typeface="Arial" pitchFamily="34" charset="0"/>
                <a:cs typeface="Arial" pitchFamily="34" charset="0"/>
              </a:rPr>
              <a:t> -34</a:t>
            </a:r>
            <a:r>
              <a:rPr lang="en-NZ" sz="2000" i="1" dirty="0">
                <a:latin typeface="Arial" pitchFamily="34" charset="0"/>
                <a:cs typeface="Arial" pitchFamily="34" charset="0"/>
              </a:rPr>
              <a:t>x</a:t>
            </a:r>
            <a:r>
              <a:rPr lang="en-NZ" sz="2000" dirty="0">
                <a:latin typeface="Arial" pitchFamily="34" charset="0"/>
                <a:cs typeface="Arial" pitchFamily="34" charset="0"/>
              </a:rPr>
              <a:t> = 6</a:t>
            </a: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3275856" y="5715000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÷ -34</a:t>
            </a:r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2438400" y="5715000"/>
            <a:ext cx="91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÷ -34</a:t>
            </a:r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2667000" y="5943600"/>
            <a:ext cx="152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>
                <a:latin typeface="Arial" pitchFamily="34" charset="0"/>
                <a:cs typeface="Arial" pitchFamily="34" charset="0"/>
              </a:rPr>
              <a:t>      </a:t>
            </a:r>
            <a:r>
              <a:rPr lang="en-NZ" sz="2000" i="1">
                <a:latin typeface="Arial" pitchFamily="34" charset="0"/>
                <a:cs typeface="Arial" pitchFamily="34" charset="0"/>
              </a:rPr>
              <a:t>x </a:t>
            </a:r>
            <a:r>
              <a:rPr lang="en-NZ" sz="2000">
                <a:latin typeface="Arial" pitchFamily="34" charset="0"/>
                <a:cs typeface="Arial" pitchFamily="34" charset="0"/>
              </a:rPr>
              <a:t>= </a:t>
            </a:r>
            <a:r>
              <a:rPr lang="en-NZ" sz="2000" u="sng">
                <a:latin typeface="Arial" pitchFamily="34" charset="0"/>
                <a:cs typeface="Arial" pitchFamily="34" charset="0"/>
              </a:rPr>
              <a:t>-6</a:t>
            </a:r>
          </a:p>
          <a:p>
            <a:r>
              <a:rPr lang="en-NZ" sz="2000">
                <a:latin typeface="Arial" pitchFamily="34" charset="0"/>
                <a:cs typeface="Arial" pitchFamily="34" charset="0"/>
              </a:rPr>
              <a:t>            34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/>
      <p:bldP spid="6" grpId="0"/>
      <p:bldP spid="7" grpId="0"/>
      <p:bldP spid="8" grpId="0"/>
      <p:bldP spid="9" grpId="0"/>
      <p:bldP spid="10" grpId="0"/>
      <p:bldP spid="11" grpId="0" animBg="1"/>
      <p:bldP spid="12" grpId="0"/>
      <p:bldP spid="13" grpId="0"/>
      <p:bldP spid="14" grpId="0"/>
      <p:bldP spid="15" grpId="0"/>
      <p:bldP spid="16" grpId="0"/>
      <p:bldP spid="17" grpId="0"/>
      <p:bldP spid="18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 txBox="1">
            <a:spLocks/>
          </p:cNvSpPr>
          <p:nvPr/>
        </p:nvSpPr>
        <p:spPr>
          <a:xfrm>
            <a:off x="381000" y="762000"/>
            <a:ext cx="8305800" cy="4572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- </a:t>
            </a:r>
            <a:r>
              <a:rPr lang="en-NZ" dirty="0" err="1">
                <a:latin typeface="Arial" pitchFamily="34" charset="0"/>
                <a:cs typeface="Arial" pitchFamily="34" charset="0"/>
              </a:rPr>
              <a:t>Inequations</a:t>
            </a:r>
            <a:r>
              <a:rPr lang="en-NZ" dirty="0">
                <a:latin typeface="Arial" pitchFamily="34" charset="0"/>
                <a:cs typeface="Arial" pitchFamily="34" charset="0"/>
              </a:rPr>
              <a:t> contain one of four inequality signs: </a:t>
            </a:r>
            <a:r>
              <a:rPr lang="en-NZ" sz="2400" dirty="0">
                <a:latin typeface="Arial" pitchFamily="34" charset="0"/>
                <a:cs typeface="Arial" pitchFamily="34" charset="0"/>
              </a:rPr>
              <a:t>&lt; &gt; ≤ ≥ </a:t>
            </a:r>
            <a:endParaRPr lang="en-NZ" sz="2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Placeholder 2"/>
          <p:cNvSpPr txBox="1">
            <a:spLocks/>
          </p:cNvSpPr>
          <p:nvPr/>
        </p:nvSpPr>
        <p:spPr>
          <a:xfrm>
            <a:off x="381000" y="1143000"/>
            <a:ext cx="8305800" cy="4572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- To solve follow the same rules as when solving equations</a:t>
            </a:r>
            <a:endParaRPr lang="en-NZ" sz="2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381000" y="1447800"/>
            <a:ext cx="8305800" cy="4572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- Except: Reverse the direction of the sign when dividing by a negative</a:t>
            </a:r>
            <a:endParaRPr lang="en-NZ" sz="2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381000" y="1828800"/>
            <a:ext cx="1524000" cy="3810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e.g. Solve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90600" y="2133600"/>
            <a:ext cx="190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>
                <a:latin typeface="Arial" pitchFamily="34" charset="0"/>
                <a:cs typeface="Arial" pitchFamily="34" charset="0"/>
              </a:rPr>
              <a:t>a) 3</a:t>
            </a:r>
            <a:r>
              <a:rPr lang="en-NZ" sz="2000" i="1">
                <a:latin typeface="Arial" pitchFamily="34" charset="0"/>
                <a:cs typeface="Arial" pitchFamily="34" charset="0"/>
              </a:rPr>
              <a:t>x + </a:t>
            </a:r>
            <a:r>
              <a:rPr lang="en-NZ" sz="2000">
                <a:latin typeface="Arial" pitchFamily="34" charset="0"/>
                <a:cs typeface="Arial" pitchFamily="34" charset="0"/>
              </a:rPr>
              <a:t>8 &gt;</a:t>
            </a:r>
            <a:r>
              <a:rPr lang="en-NZ" sz="2000" i="1">
                <a:latin typeface="Arial" pitchFamily="34" charset="0"/>
                <a:cs typeface="Arial" pitchFamily="34" charset="0"/>
              </a:rPr>
              <a:t> </a:t>
            </a:r>
            <a:r>
              <a:rPr lang="en-NZ" sz="2000">
                <a:latin typeface="Arial" pitchFamily="34" charset="0"/>
                <a:cs typeface="Arial" pitchFamily="34" charset="0"/>
              </a:rPr>
              <a:t>24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572000" y="2133600"/>
            <a:ext cx="190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>
                <a:latin typeface="Arial" pitchFamily="34" charset="0"/>
                <a:cs typeface="Arial" pitchFamily="34" charset="0"/>
              </a:rPr>
              <a:t>b) -2</a:t>
            </a:r>
            <a:r>
              <a:rPr lang="en-NZ" sz="2000" i="1">
                <a:latin typeface="Arial" pitchFamily="34" charset="0"/>
                <a:cs typeface="Arial" pitchFamily="34" charset="0"/>
              </a:rPr>
              <a:t>x </a:t>
            </a:r>
            <a:r>
              <a:rPr lang="en-NZ" sz="2000">
                <a:latin typeface="Arial" pitchFamily="34" charset="0"/>
                <a:cs typeface="Arial" pitchFamily="34" charset="0"/>
              </a:rPr>
              <a:t>-</a:t>
            </a:r>
            <a:r>
              <a:rPr lang="en-NZ" sz="2000" i="1">
                <a:latin typeface="Arial" pitchFamily="34" charset="0"/>
                <a:cs typeface="Arial" pitchFamily="34" charset="0"/>
              </a:rPr>
              <a:t> </a:t>
            </a:r>
            <a:r>
              <a:rPr lang="en-NZ" sz="2000">
                <a:latin typeface="Arial" pitchFamily="34" charset="0"/>
                <a:cs typeface="Arial" pitchFamily="34" charset="0"/>
              </a:rPr>
              <a:t>5</a:t>
            </a:r>
            <a:r>
              <a:rPr lang="en-NZ" sz="2000" i="1">
                <a:latin typeface="Arial" pitchFamily="34" charset="0"/>
                <a:cs typeface="Arial" pitchFamily="34" charset="0"/>
              </a:rPr>
              <a:t> ≤</a:t>
            </a:r>
            <a:r>
              <a:rPr lang="en-NZ" sz="2000">
                <a:latin typeface="Arial" pitchFamily="34" charset="0"/>
                <a:cs typeface="Arial" pitchFamily="34" charset="0"/>
              </a:rPr>
              <a:t> 13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057400" y="2362200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524000" y="2362200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600200" y="2590800"/>
            <a:ext cx="114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>
                <a:latin typeface="Arial" pitchFamily="34" charset="0"/>
                <a:cs typeface="Arial" pitchFamily="34" charset="0"/>
              </a:rPr>
              <a:t>3</a:t>
            </a:r>
            <a:r>
              <a:rPr lang="en-NZ" sz="2000" i="1">
                <a:latin typeface="Arial" pitchFamily="34" charset="0"/>
                <a:cs typeface="Arial" pitchFamily="34" charset="0"/>
              </a:rPr>
              <a:t>x </a:t>
            </a:r>
            <a:r>
              <a:rPr lang="en-NZ" sz="2000">
                <a:latin typeface="Arial" pitchFamily="34" charset="0"/>
                <a:cs typeface="Arial" pitchFamily="34" charset="0"/>
              </a:rPr>
              <a:t>&gt;</a:t>
            </a:r>
            <a:r>
              <a:rPr lang="en-NZ" sz="2000" i="1">
                <a:latin typeface="Arial" pitchFamily="34" charset="0"/>
                <a:cs typeface="Arial" pitchFamily="34" charset="0"/>
              </a:rPr>
              <a:t> </a:t>
            </a:r>
            <a:r>
              <a:rPr lang="en-NZ" sz="2000">
                <a:latin typeface="Arial" pitchFamily="34" charset="0"/>
                <a:cs typeface="Arial" pitchFamily="34" charset="0"/>
              </a:rPr>
              <a:t>16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057400" y="2819400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÷</a:t>
            </a:r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524000" y="2819400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÷3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752600" y="3048000"/>
            <a:ext cx="1143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 i="1">
                <a:latin typeface="Arial" pitchFamily="34" charset="0"/>
                <a:cs typeface="Arial" pitchFamily="34" charset="0"/>
              </a:rPr>
              <a:t>x </a:t>
            </a:r>
            <a:r>
              <a:rPr lang="en-NZ" sz="2000">
                <a:latin typeface="Arial" pitchFamily="34" charset="0"/>
                <a:cs typeface="Arial" pitchFamily="34" charset="0"/>
              </a:rPr>
              <a:t>&gt;</a:t>
            </a:r>
            <a:r>
              <a:rPr lang="en-NZ" sz="2000" i="1">
                <a:latin typeface="Arial" pitchFamily="34" charset="0"/>
                <a:cs typeface="Arial" pitchFamily="34" charset="0"/>
              </a:rPr>
              <a:t> </a:t>
            </a:r>
            <a:r>
              <a:rPr lang="en-NZ" sz="2000" u="sng">
                <a:latin typeface="Arial" pitchFamily="34" charset="0"/>
                <a:cs typeface="Arial" pitchFamily="34" charset="0"/>
              </a:rPr>
              <a:t>16</a:t>
            </a:r>
            <a:endParaRPr lang="en-NZ" sz="2000">
              <a:latin typeface="Arial" pitchFamily="34" charset="0"/>
              <a:cs typeface="Arial" pitchFamily="34" charset="0"/>
            </a:endParaRPr>
          </a:p>
          <a:p>
            <a:r>
              <a:rPr lang="en-NZ" sz="2000">
                <a:latin typeface="Arial" pitchFamily="34" charset="0"/>
                <a:cs typeface="Arial" pitchFamily="34" charset="0"/>
              </a:rPr>
              <a:t>       3</a:t>
            </a:r>
            <a:endParaRPr lang="en-NZ" sz="2000" u="sng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867400" y="2362200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257800" y="2362200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257800" y="2590800"/>
            <a:ext cx="190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>
                <a:latin typeface="Arial" pitchFamily="34" charset="0"/>
                <a:cs typeface="Arial" pitchFamily="34" charset="0"/>
              </a:rPr>
              <a:t>-2</a:t>
            </a:r>
            <a:r>
              <a:rPr lang="en-NZ" sz="2000" i="1">
                <a:latin typeface="Arial" pitchFamily="34" charset="0"/>
                <a:cs typeface="Arial" pitchFamily="34" charset="0"/>
              </a:rPr>
              <a:t>x ≤</a:t>
            </a:r>
            <a:r>
              <a:rPr lang="en-NZ" sz="2000">
                <a:latin typeface="Arial" pitchFamily="34" charset="0"/>
                <a:cs typeface="Arial" pitchFamily="34" charset="0"/>
              </a:rPr>
              <a:t> 18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791200" y="2819400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÷-</a:t>
            </a:r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257800" y="2819400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÷-2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6553200" y="2819400"/>
            <a:ext cx="1676400" cy="9239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Sign reverses as dividing by a negative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486400" y="3048000"/>
            <a:ext cx="990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 i="1">
                <a:latin typeface="Arial" pitchFamily="34" charset="0"/>
                <a:cs typeface="Arial" pitchFamily="34" charset="0"/>
              </a:rPr>
              <a:t>x ≥</a:t>
            </a:r>
            <a:r>
              <a:rPr lang="en-NZ" sz="2000">
                <a:latin typeface="Arial" pitchFamily="34" charset="0"/>
                <a:cs typeface="Arial" pitchFamily="34" charset="0"/>
              </a:rPr>
              <a:t> -9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971800" y="2667000"/>
            <a:ext cx="1676400" cy="12001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As answer not a whole number, leave as a fraction</a:t>
            </a: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228600" y="152400"/>
            <a:ext cx="8686800" cy="685800"/>
          </a:xfrm>
          <a:prstGeom prst="rect">
            <a:avLst/>
          </a:prstGeom>
        </p:spPr>
        <p:txBody>
          <a:bodyPr anchor="b"/>
          <a:lstStyle/>
          <a:p>
            <a:pPr algn="ctr" fontAlgn="auto">
              <a:spcAft>
                <a:spcPts val="0"/>
              </a:spcAft>
              <a:defRPr/>
            </a:pPr>
            <a:r>
              <a:rPr lang="en-NZ"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SOLVING INEQUATIONS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990600" y="4038600"/>
            <a:ext cx="3352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>
                <a:latin typeface="Arial" pitchFamily="34" charset="0"/>
                <a:cs typeface="Arial" pitchFamily="34" charset="0"/>
              </a:rPr>
              <a:t>c) 4</a:t>
            </a:r>
            <a:r>
              <a:rPr lang="en-NZ" sz="2000" i="1">
                <a:latin typeface="Arial" pitchFamily="34" charset="0"/>
                <a:cs typeface="Arial" pitchFamily="34" charset="0"/>
              </a:rPr>
              <a:t>x – </a:t>
            </a:r>
            <a:r>
              <a:rPr lang="en-NZ" sz="2000">
                <a:latin typeface="Arial" pitchFamily="34" charset="0"/>
                <a:cs typeface="Arial" pitchFamily="34" charset="0"/>
              </a:rPr>
              <a:t>3(</a:t>
            </a:r>
            <a:r>
              <a:rPr lang="en-NZ" sz="2000" i="1">
                <a:latin typeface="Arial" pitchFamily="34" charset="0"/>
                <a:cs typeface="Arial" pitchFamily="34" charset="0"/>
              </a:rPr>
              <a:t>x + </a:t>
            </a:r>
            <a:r>
              <a:rPr lang="en-NZ" sz="2000">
                <a:latin typeface="Arial" pitchFamily="34" charset="0"/>
                <a:cs typeface="Arial" pitchFamily="34" charset="0"/>
              </a:rPr>
              <a:t>6)</a:t>
            </a:r>
            <a:r>
              <a:rPr lang="en-NZ" sz="2000" i="1">
                <a:latin typeface="Arial" pitchFamily="34" charset="0"/>
                <a:cs typeface="Arial" pitchFamily="34" charset="0"/>
              </a:rPr>
              <a:t> ≥ </a:t>
            </a:r>
            <a:r>
              <a:rPr lang="en-NZ" sz="2000">
                <a:latin typeface="Arial" pitchFamily="34" charset="0"/>
                <a:cs typeface="Arial" pitchFamily="34" charset="0"/>
              </a:rPr>
              <a:t>5</a:t>
            </a:r>
            <a:r>
              <a:rPr lang="en-NZ" sz="2000" i="1">
                <a:latin typeface="Arial" pitchFamily="34" charset="0"/>
                <a:cs typeface="Arial" pitchFamily="34" charset="0"/>
              </a:rPr>
              <a:t>x</a:t>
            </a:r>
            <a:r>
              <a:rPr lang="en-NZ" sz="2000">
                <a:latin typeface="Arial" pitchFamily="34" charset="0"/>
                <a:cs typeface="Arial" pitchFamily="34" charset="0"/>
              </a:rPr>
              <a:t> – 22 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295400" y="4343400"/>
            <a:ext cx="2895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>
                <a:latin typeface="Arial" pitchFamily="34" charset="0"/>
                <a:cs typeface="Arial" pitchFamily="34" charset="0"/>
              </a:rPr>
              <a:t>4</a:t>
            </a:r>
            <a:r>
              <a:rPr lang="en-NZ" sz="2000" i="1">
                <a:latin typeface="Arial" pitchFamily="34" charset="0"/>
                <a:cs typeface="Arial" pitchFamily="34" charset="0"/>
              </a:rPr>
              <a:t>x – </a:t>
            </a:r>
            <a:r>
              <a:rPr lang="en-NZ" sz="2000">
                <a:latin typeface="Arial" pitchFamily="34" charset="0"/>
                <a:cs typeface="Arial" pitchFamily="34" charset="0"/>
              </a:rPr>
              <a:t>3</a:t>
            </a:r>
            <a:r>
              <a:rPr lang="en-NZ" sz="2000" i="1">
                <a:latin typeface="Arial" pitchFamily="34" charset="0"/>
                <a:cs typeface="Arial" pitchFamily="34" charset="0"/>
              </a:rPr>
              <a:t>x – </a:t>
            </a:r>
            <a:r>
              <a:rPr lang="en-NZ" sz="2000">
                <a:latin typeface="Arial" pitchFamily="34" charset="0"/>
                <a:cs typeface="Arial" pitchFamily="34" charset="0"/>
              </a:rPr>
              <a:t>18</a:t>
            </a:r>
            <a:r>
              <a:rPr lang="en-NZ" sz="2000" i="1">
                <a:latin typeface="Arial" pitchFamily="34" charset="0"/>
                <a:cs typeface="Arial" pitchFamily="34" charset="0"/>
              </a:rPr>
              <a:t> ≥ </a:t>
            </a:r>
            <a:r>
              <a:rPr lang="en-NZ" sz="2000">
                <a:latin typeface="Arial" pitchFamily="34" charset="0"/>
                <a:cs typeface="Arial" pitchFamily="34" charset="0"/>
              </a:rPr>
              <a:t>5</a:t>
            </a:r>
            <a:r>
              <a:rPr lang="en-NZ" sz="2000" i="1">
                <a:latin typeface="Arial" pitchFamily="34" charset="0"/>
                <a:cs typeface="Arial" pitchFamily="34" charset="0"/>
              </a:rPr>
              <a:t>x</a:t>
            </a:r>
            <a:r>
              <a:rPr lang="en-NZ" sz="2000">
                <a:latin typeface="Arial" pitchFamily="34" charset="0"/>
                <a:cs typeface="Arial" pitchFamily="34" charset="0"/>
              </a:rPr>
              <a:t> – 22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981200" y="4648200"/>
            <a:ext cx="2895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 i="1">
                <a:latin typeface="Arial" pitchFamily="34" charset="0"/>
                <a:cs typeface="Arial" pitchFamily="34" charset="0"/>
              </a:rPr>
              <a:t>x – </a:t>
            </a:r>
            <a:r>
              <a:rPr lang="en-NZ" sz="2000">
                <a:latin typeface="Arial" pitchFamily="34" charset="0"/>
                <a:cs typeface="Arial" pitchFamily="34" charset="0"/>
              </a:rPr>
              <a:t>18</a:t>
            </a:r>
            <a:r>
              <a:rPr lang="en-NZ" sz="2000" i="1">
                <a:latin typeface="Arial" pitchFamily="34" charset="0"/>
                <a:cs typeface="Arial" pitchFamily="34" charset="0"/>
              </a:rPr>
              <a:t> ≥ </a:t>
            </a:r>
            <a:r>
              <a:rPr lang="en-NZ" sz="2000">
                <a:latin typeface="Arial" pitchFamily="34" charset="0"/>
                <a:cs typeface="Arial" pitchFamily="34" charset="0"/>
              </a:rPr>
              <a:t>5</a:t>
            </a:r>
            <a:r>
              <a:rPr lang="en-NZ" sz="2000" i="1">
                <a:latin typeface="Arial" pitchFamily="34" charset="0"/>
                <a:cs typeface="Arial" pitchFamily="34" charset="0"/>
              </a:rPr>
              <a:t>x</a:t>
            </a:r>
            <a:r>
              <a:rPr lang="en-NZ" sz="2000">
                <a:latin typeface="Arial" pitchFamily="34" charset="0"/>
                <a:cs typeface="Arial" pitchFamily="34" charset="0"/>
              </a:rPr>
              <a:t> – 22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3124200" y="4876800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+18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2209800" y="4876800"/>
            <a:ext cx="83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+18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2590800" y="5105400"/>
            <a:ext cx="1676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 i="1">
                <a:latin typeface="Arial" pitchFamily="34" charset="0"/>
                <a:cs typeface="Arial" pitchFamily="34" charset="0"/>
              </a:rPr>
              <a:t>x ≥ </a:t>
            </a:r>
            <a:r>
              <a:rPr lang="en-NZ" sz="2000">
                <a:latin typeface="Arial" pitchFamily="34" charset="0"/>
                <a:cs typeface="Arial" pitchFamily="34" charset="0"/>
              </a:rPr>
              <a:t>5</a:t>
            </a:r>
            <a:r>
              <a:rPr lang="en-NZ" sz="2000" i="1">
                <a:latin typeface="Arial" pitchFamily="34" charset="0"/>
                <a:cs typeface="Arial" pitchFamily="34" charset="0"/>
              </a:rPr>
              <a:t>x</a:t>
            </a:r>
            <a:r>
              <a:rPr lang="en-NZ" sz="2000">
                <a:latin typeface="Arial" pitchFamily="34" charset="0"/>
                <a:cs typeface="Arial" pitchFamily="34" charset="0"/>
              </a:rPr>
              <a:t> – 4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3200400" y="5334000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endParaRPr lang="en-NZ" sz="2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2438400" y="5334000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endParaRPr lang="en-NZ" sz="2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2362200" y="5562600"/>
            <a:ext cx="1676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>
                <a:latin typeface="Arial" pitchFamily="34" charset="0"/>
                <a:cs typeface="Arial" pitchFamily="34" charset="0"/>
              </a:rPr>
              <a:t>-4</a:t>
            </a:r>
            <a:r>
              <a:rPr lang="en-NZ" sz="2000" i="1">
                <a:latin typeface="Arial" pitchFamily="34" charset="0"/>
                <a:cs typeface="Arial" pitchFamily="34" charset="0"/>
              </a:rPr>
              <a:t>x ≥</a:t>
            </a:r>
            <a:r>
              <a:rPr lang="en-NZ" sz="2000">
                <a:latin typeface="Arial" pitchFamily="34" charset="0"/>
                <a:cs typeface="Arial" pitchFamily="34" charset="0"/>
              </a:rPr>
              <a:t> – 4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3048000" y="5791200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÷-</a:t>
            </a:r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2362200" y="5791200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÷-4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4191000" y="5334000"/>
            <a:ext cx="1676400" cy="9239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Sign reverses as dividing by a negative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2590800" y="6019800"/>
            <a:ext cx="1676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 i="1">
                <a:latin typeface="Arial" pitchFamily="34" charset="0"/>
                <a:cs typeface="Arial" pitchFamily="34" charset="0"/>
              </a:rPr>
              <a:t>x ≤</a:t>
            </a:r>
            <a:r>
              <a:rPr lang="en-NZ" sz="2000">
                <a:latin typeface="Arial" pitchFamily="34" charset="0"/>
                <a:cs typeface="Arial" pitchFamily="34" charset="0"/>
              </a:rPr>
              <a:t>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 animBg="1"/>
      <p:bldP spid="20" grpId="0"/>
      <p:bldP spid="21" grpId="0" animBg="1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 animBg="1"/>
      <p:bldP spid="3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 txBox="1">
            <a:spLocks/>
          </p:cNvSpPr>
          <p:nvPr/>
        </p:nvSpPr>
        <p:spPr>
          <a:xfrm>
            <a:off x="152400" y="762000"/>
            <a:ext cx="7543800" cy="3810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e.g. Write an equation for the following information and solve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Placeholder 2"/>
          <p:cNvSpPr txBox="1">
            <a:spLocks/>
          </p:cNvSpPr>
          <p:nvPr/>
        </p:nvSpPr>
        <p:spPr>
          <a:xfrm>
            <a:off x="152400" y="1066800"/>
            <a:ext cx="7924800" cy="4572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a) A rectangular pool has a length 5m longer than its width. The perimeter of the pool is 58m. Find its width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172200" y="1905000"/>
            <a:ext cx="1905000" cy="3698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Draw a diagram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324600" y="2362200"/>
            <a:ext cx="1600200" cy="3698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Let </a:t>
            </a: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width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257800" y="2133600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 i="1">
                <a:latin typeface="Arial" pitchFamily="34" charset="0"/>
                <a:cs typeface="Arial" pitchFamily="34" charset="0"/>
              </a:rPr>
              <a:t>-</a:t>
            </a:r>
            <a:r>
              <a:rPr lang="en-NZ" sz="2000">
                <a:latin typeface="Arial" pitchFamily="34" charset="0"/>
                <a:cs typeface="Arial" pitchFamily="34" charset="0"/>
              </a:rPr>
              <a:t>10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648200" y="2133600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 i="1">
                <a:latin typeface="Arial" pitchFamily="34" charset="0"/>
                <a:cs typeface="Arial" pitchFamily="34" charset="0"/>
              </a:rPr>
              <a:t>-</a:t>
            </a:r>
            <a:r>
              <a:rPr lang="en-NZ" sz="2000">
                <a:latin typeface="Arial" pitchFamily="34" charset="0"/>
                <a:cs typeface="Arial" pitchFamily="34" charset="0"/>
              </a:rPr>
              <a:t>10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886200" y="3135313"/>
            <a:ext cx="2895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Therefore width is 12 m</a:t>
            </a:r>
          </a:p>
        </p:txBody>
      </p:sp>
      <p:sp>
        <p:nvSpPr>
          <p:cNvPr id="9" name="Rectangle 8"/>
          <p:cNvSpPr/>
          <p:nvPr/>
        </p:nvSpPr>
        <p:spPr>
          <a:xfrm>
            <a:off x="685800" y="2057400"/>
            <a:ext cx="1752600" cy="762000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NZ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81000" y="2209800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14600" y="2209800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295400" y="1676400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 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+ 5 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295400" y="2819400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 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+ 5 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971800" y="1676400"/>
            <a:ext cx="3124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 </a:t>
            </a:r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+ 5 + </a:t>
            </a:r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+ </a:t>
            </a:r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+ 5 + </a:t>
            </a:r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58  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343400" y="1905000"/>
            <a:ext cx="1600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 </a:t>
            </a:r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+ 10 = 58  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876800" y="2362200"/>
            <a:ext cx="1600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48  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334000" y="2590800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 i="1">
                <a:latin typeface="Arial" pitchFamily="34" charset="0"/>
                <a:cs typeface="Arial" pitchFamily="34" charset="0"/>
              </a:rPr>
              <a:t>÷</a:t>
            </a:r>
            <a:r>
              <a:rPr lang="en-NZ" sz="2000"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724400" y="2590800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 i="1">
                <a:latin typeface="Arial" pitchFamily="34" charset="0"/>
                <a:cs typeface="Arial" pitchFamily="34" charset="0"/>
              </a:rPr>
              <a:t>÷</a:t>
            </a:r>
            <a:r>
              <a:rPr lang="en-NZ" sz="2000"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029200" y="2819400"/>
            <a:ext cx="1600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12  </a:t>
            </a: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228600" y="152400"/>
            <a:ext cx="8686800" cy="685800"/>
          </a:xfrm>
          <a:prstGeom prst="rect">
            <a:avLst/>
          </a:prstGeom>
        </p:spPr>
        <p:txBody>
          <a:bodyPr anchor="b"/>
          <a:lstStyle/>
          <a:p>
            <a:pPr algn="ctr" fontAlgn="auto">
              <a:spcAft>
                <a:spcPts val="0"/>
              </a:spcAft>
              <a:defRPr/>
            </a:pPr>
            <a:r>
              <a:rPr lang="en-NZ"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WRITING AND SOLVING</a:t>
            </a:r>
          </a:p>
        </p:txBody>
      </p:sp>
      <p:sp>
        <p:nvSpPr>
          <p:cNvPr id="21" name="Text Placeholder 2"/>
          <p:cNvSpPr txBox="1">
            <a:spLocks/>
          </p:cNvSpPr>
          <p:nvPr/>
        </p:nvSpPr>
        <p:spPr>
          <a:xfrm>
            <a:off x="152400" y="3581400"/>
            <a:ext cx="7924800" cy="4572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b) I think of a number and multiply it by 7. The result is the same as if I multiply this number by 4 and add 15. What is this number?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81000" y="4495800"/>
            <a:ext cx="1981200" cy="3698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Let </a:t>
            </a: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a number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3581400" y="4495800"/>
            <a:ext cx="38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3810000" y="4495800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   </a:t>
            </a:r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</a:t>
            </a:r>
            <a:endParaRPr lang="en-NZ" sz="2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4419600" y="4495800"/>
            <a:ext cx="68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+ 15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4267200" y="4800600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</a:t>
            </a:r>
            <a:endParaRPr lang="en-NZ" sz="2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3352800" y="4800600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-4</a:t>
            </a:r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</a:t>
            </a:r>
            <a:endParaRPr lang="en-NZ" sz="2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3505200" y="5105400"/>
            <a:ext cx="152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15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2667000" y="6019800"/>
            <a:ext cx="2971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Therefore the number is 5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3429000" y="4495800"/>
            <a:ext cx="38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4038600" y="4495800"/>
            <a:ext cx="38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038600" y="5410200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÷</a:t>
            </a:r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3505200" y="5410200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÷3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3657600" y="5715000"/>
            <a:ext cx="152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 animBg="1"/>
      <p:bldP spid="6" grpId="0"/>
      <p:bldP spid="7" grpId="0"/>
      <p:bldP spid="8" grpId="0"/>
      <p:bldP spid="9" grpId="0" animBg="1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 animBg="1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 txBox="1">
            <a:spLocks/>
          </p:cNvSpPr>
          <p:nvPr/>
        </p:nvSpPr>
        <p:spPr>
          <a:xfrm>
            <a:off x="0" y="762000"/>
            <a:ext cx="8305800" cy="4572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- Involves rearranging the formula in order to isolate the new ‘subject’</a:t>
            </a:r>
            <a:endParaRPr lang="en-NZ" sz="2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0" y="1066800"/>
            <a:ext cx="4114800" cy="4572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- Same rules as for solving are used</a:t>
            </a:r>
            <a:endParaRPr lang="en-NZ" sz="2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0" y="1447800"/>
            <a:ext cx="1981200" cy="3810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1.  Linear 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228600" y="1828800"/>
            <a:ext cx="4114800" cy="4572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a) Make </a:t>
            </a:r>
            <a:r>
              <a:rPr lang="en-NZ" i="1" dirty="0">
                <a:latin typeface="Arial" pitchFamily="34" charset="0"/>
                <a:cs typeface="Arial" pitchFamily="34" charset="0"/>
              </a:rPr>
              <a:t>x</a:t>
            </a:r>
            <a:r>
              <a:rPr lang="en-NZ" dirty="0">
                <a:latin typeface="Arial" pitchFamily="34" charset="0"/>
                <a:cs typeface="Arial" pitchFamily="34" charset="0"/>
              </a:rPr>
              <a:t> the subject of </a:t>
            </a:r>
            <a:r>
              <a:rPr lang="en-NZ" i="1" dirty="0">
                <a:latin typeface="Arial" pitchFamily="34" charset="0"/>
                <a:cs typeface="Arial" pitchFamily="34" charset="0"/>
              </a:rPr>
              <a:t>y</a:t>
            </a:r>
            <a:r>
              <a:rPr lang="en-NZ" dirty="0">
                <a:latin typeface="Arial" pitchFamily="34" charset="0"/>
                <a:cs typeface="Arial" pitchFamily="34" charset="0"/>
              </a:rPr>
              <a:t> = 6</a:t>
            </a:r>
            <a:r>
              <a:rPr lang="en-NZ" i="1" dirty="0">
                <a:latin typeface="Arial" pitchFamily="34" charset="0"/>
                <a:cs typeface="Arial" pitchFamily="34" charset="0"/>
              </a:rPr>
              <a:t>x </a:t>
            </a:r>
            <a:r>
              <a:rPr lang="en-NZ" dirty="0">
                <a:latin typeface="Arial" pitchFamily="34" charset="0"/>
                <a:cs typeface="Arial" pitchFamily="34" charset="0"/>
              </a:rPr>
              <a:t>- 2</a:t>
            </a:r>
            <a:endParaRPr lang="en-NZ" sz="2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657600" y="2057400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743200" y="2057400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438400" y="2286000"/>
            <a:ext cx="13067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sz="2000" i="1">
                <a:latin typeface="Arial" pitchFamily="34" charset="0"/>
                <a:cs typeface="Arial" pitchFamily="34" charset="0"/>
              </a:rPr>
              <a:t>y</a:t>
            </a:r>
            <a:r>
              <a:rPr lang="en-NZ" sz="2000">
                <a:latin typeface="Arial" pitchFamily="34" charset="0"/>
                <a:cs typeface="Arial" pitchFamily="34" charset="0"/>
              </a:rPr>
              <a:t> + 2 = 6</a:t>
            </a:r>
            <a:r>
              <a:rPr lang="en-NZ" sz="2000" i="1">
                <a:latin typeface="Arial" pitchFamily="34" charset="0"/>
                <a:cs typeface="Arial" pitchFamily="34" charset="0"/>
              </a:rPr>
              <a:t>x</a:t>
            </a:r>
            <a:endParaRPr lang="en-NZ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200400" y="2514600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÷</a:t>
            </a:r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90800" y="2514600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÷</a:t>
            </a:r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438400" y="2743200"/>
            <a:ext cx="116410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sz="2000" i="1" u="sng">
                <a:latin typeface="Arial" pitchFamily="34" charset="0"/>
                <a:cs typeface="Arial" pitchFamily="34" charset="0"/>
              </a:rPr>
              <a:t>y</a:t>
            </a:r>
            <a:r>
              <a:rPr lang="en-NZ" sz="2000" u="sng">
                <a:latin typeface="Arial" pitchFamily="34" charset="0"/>
                <a:cs typeface="Arial" pitchFamily="34" charset="0"/>
              </a:rPr>
              <a:t> + 2 </a:t>
            </a:r>
            <a:r>
              <a:rPr lang="en-NZ" sz="2000">
                <a:latin typeface="Arial" pitchFamily="34" charset="0"/>
                <a:cs typeface="Arial" pitchFamily="34" charset="0"/>
              </a:rPr>
              <a:t>= </a:t>
            </a:r>
            <a:r>
              <a:rPr lang="en-NZ" sz="2000" i="1">
                <a:latin typeface="Arial" pitchFamily="34" charset="0"/>
                <a:cs typeface="Arial" pitchFamily="34" charset="0"/>
              </a:rPr>
              <a:t>x</a:t>
            </a:r>
          </a:p>
          <a:p>
            <a:r>
              <a:rPr lang="en-NZ" sz="2000" i="1">
                <a:latin typeface="Arial" pitchFamily="34" charset="0"/>
                <a:cs typeface="Arial" pitchFamily="34" charset="0"/>
              </a:rPr>
              <a:t>   </a:t>
            </a:r>
            <a:r>
              <a:rPr lang="en-NZ" sz="2000"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419600" y="2667000"/>
            <a:ext cx="3048000" cy="6461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All terms on the left must be divided by 6</a:t>
            </a:r>
          </a:p>
        </p:txBody>
      </p:sp>
      <p:sp>
        <p:nvSpPr>
          <p:cNvPr id="16" name="Text Placeholder 2"/>
          <p:cNvSpPr txBox="1">
            <a:spLocks/>
          </p:cNvSpPr>
          <p:nvPr/>
        </p:nvSpPr>
        <p:spPr>
          <a:xfrm>
            <a:off x="228600" y="3581400"/>
            <a:ext cx="4114800" cy="4572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b) Make </a:t>
            </a:r>
            <a:r>
              <a:rPr lang="en-NZ" i="1" dirty="0">
                <a:latin typeface="Arial" pitchFamily="34" charset="0"/>
                <a:cs typeface="Arial" pitchFamily="34" charset="0"/>
              </a:rPr>
              <a:t>R</a:t>
            </a:r>
            <a:r>
              <a:rPr lang="en-NZ" dirty="0">
                <a:latin typeface="Arial" pitchFamily="34" charset="0"/>
                <a:cs typeface="Arial" pitchFamily="34" charset="0"/>
              </a:rPr>
              <a:t> the subject of </a:t>
            </a:r>
            <a:r>
              <a:rPr lang="en-NZ" i="1" dirty="0">
                <a:latin typeface="Arial" pitchFamily="34" charset="0"/>
                <a:cs typeface="Arial" pitchFamily="34" charset="0"/>
              </a:rPr>
              <a:t>IR </a:t>
            </a:r>
            <a:r>
              <a:rPr lang="en-NZ" dirty="0">
                <a:latin typeface="Arial" pitchFamily="34" charset="0"/>
                <a:cs typeface="Arial" pitchFamily="34" charset="0"/>
              </a:rPr>
              <a:t>=</a:t>
            </a:r>
            <a:r>
              <a:rPr lang="en-NZ" i="1" dirty="0">
                <a:latin typeface="Arial" pitchFamily="34" charset="0"/>
                <a:cs typeface="Arial" pitchFamily="34" charset="0"/>
              </a:rPr>
              <a:t> V</a:t>
            </a:r>
            <a:endParaRPr lang="en-NZ" sz="2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276600" y="3810000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÷I</a:t>
            </a:r>
            <a:endParaRPr lang="en-NZ" sz="2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667000" y="3810000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÷I</a:t>
            </a:r>
            <a:endParaRPr lang="en-NZ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4191000" y="3657600"/>
            <a:ext cx="3810000" cy="3698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Treat letters the same as numbers!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2819400" y="4038600"/>
            <a:ext cx="83227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sz="2000" i="1">
                <a:latin typeface="Arial" pitchFamily="34" charset="0"/>
                <a:cs typeface="Arial" pitchFamily="34" charset="0"/>
              </a:rPr>
              <a:t>R </a:t>
            </a:r>
            <a:r>
              <a:rPr lang="en-NZ" sz="2000">
                <a:latin typeface="Arial" pitchFamily="34" charset="0"/>
                <a:cs typeface="Arial" pitchFamily="34" charset="0"/>
              </a:rPr>
              <a:t>=</a:t>
            </a:r>
            <a:r>
              <a:rPr lang="en-NZ" sz="2000" i="1">
                <a:latin typeface="Arial" pitchFamily="34" charset="0"/>
                <a:cs typeface="Arial" pitchFamily="34" charset="0"/>
              </a:rPr>
              <a:t> </a:t>
            </a:r>
            <a:r>
              <a:rPr lang="en-NZ" sz="2000" i="1" u="sng">
                <a:latin typeface="Arial" pitchFamily="34" charset="0"/>
                <a:cs typeface="Arial" pitchFamily="34" charset="0"/>
              </a:rPr>
              <a:t>V</a:t>
            </a:r>
          </a:p>
          <a:p>
            <a:r>
              <a:rPr lang="en-NZ" sz="2000" i="1">
                <a:latin typeface="Arial" pitchFamily="34" charset="0"/>
                <a:cs typeface="Arial" pitchFamily="34" charset="0"/>
              </a:rPr>
              <a:t>      I</a:t>
            </a:r>
            <a:endParaRPr lang="en-NZ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4724400" y="1219200"/>
            <a:ext cx="3124200" cy="12001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Remember: When rearranging or changing the subject you are NOT finding a numerical answer</a:t>
            </a:r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228600" y="152400"/>
            <a:ext cx="8686800" cy="685800"/>
          </a:xfrm>
          <a:prstGeom prst="rect">
            <a:avLst/>
          </a:prstGeom>
        </p:spPr>
        <p:txBody>
          <a:bodyPr anchor="b"/>
          <a:lstStyle/>
          <a:p>
            <a:pPr algn="ctr" fontAlgn="auto">
              <a:spcAft>
                <a:spcPts val="0"/>
              </a:spcAft>
              <a:defRPr/>
            </a:pPr>
            <a:r>
              <a:rPr lang="en-NZ"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REARRANGING FORMULA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 animBg="1"/>
      <p:bldP spid="16" grpId="0"/>
      <p:bldP spid="17" grpId="0"/>
      <p:bldP spid="18" grpId="0"/>
      <p:bldP spid="21" grpId="0" animBg="1"/>
      <p:bldP spid="22" grpId="0"/>
      <p:bldP spid="34" grpId="0" animBg="1"/>
      <p:bldP spid="30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 txBox="1">
            <a:spLocks/>
          </p:cNvSpPr>
          <p:nvPr/>
        </p:nvSpPr>
        <p:spPr>
          <a:xfrm>
            <a:off x="0" y="152400"/>
            <a:ext cx="3581400" cy="3810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2.  Rational Expressions 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Placeholder 2"/>
          <p:cNvSpPr txBox="1">
            <a:spLocks/>
          </p:cNvSpPr>
          <p:nvPr/>
        </p:nvSpPr>
        <p:spPr>
          <a:xfrm>
            <a:off x="0" y="381000"/>
            <a:ext cx="4114800" cy="4572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- Steps: Cross multiply</a:t>
            </a:r>
            <a:endParaRPr lang="en-NZ" sz="2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838200" y="609600"/>
            <a:ext cx="4724400" cy="4572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All </a:t>
            </a:r>
            <a:r>
              <a:rPr lang="en-NZ" i="1" dirty="0">
                <a:latin typeface="Arial" pitchFamily="34" charset="0"/>
                <a:cs typeface="Arial" pitchFamily="34" charset="0"/>
              </a:rPr>
              <a:t>x</a:t>
            </a:r>
            <a:r>
              <a:rPr lang="en-NZ" dirty="0">
                <a:latin typeface="Arial" pitchFamily="34" charset="0"/>
                <a:cs typeface="Arial" pitchFamily="34" charset="0"/>
              </a:rPr>
              <a:t> terms to the left, others to the right</a:t>
            </a:r>
            <a:endParaRPr lang="en-NZ" sz="2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838200" y="838200"/>
            <a:ext cx="4724400" cy="4572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Factorise, then divide</a:t>
            </a:r>
            <a:endParaRPr lang="en-NZ" sz="2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0" y="1219200"/>
            <a:ext cx="3124200" cy="3810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e.g. Make </a:t>
            </a:r>
            <a:r>
              <a:rPr lang="en-NZ" i="1" dirty="0">
                <a:latin typeface="Arial" pitchFamily="34" charset="0"/>
                <a:cs typeface="Arial" pitchFamily="34" charset="0"/>
              </a:rPr>
              <a:t>x </a:t>
            </a:r>
            <a:r>
              <a:rPr lang="en-NZ" dirty="0">
                <a:latin typeface="Arial" pitchFamily="34" charset="0"/>
                <a:cs typeface="Arial" pitchFamily="34" charset="0"/>
              </a:rPr>
              <a:t>the subject of: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1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NZ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860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3778387"/>
              </p:ext>
            </p:extLst>
          </p:nvPr>
        </p:nvGraphicFramePr>
        <p:xfrm>
          <a:off x="457200" y="1524000"/>
          <a:ext cx="1524000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name="FXEquation_2_32" r:id="rId3" imgW="1181100" imgH="523875" progId="">
                  <p:embed/>
                </p:oleObj>
              </mc:Choice>
              <mc:Fallback>
                <p:oleObj name="FXEquation_2_32" r:id="rId3" imgW="1181100" imgH="523875" progId="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524000"/>
                        <a:ext cx="1524000" cy="676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3" name="Rectangle 5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NZ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09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7922119"/>
              </p:ext>
            </p:extLst>
          </p:nvPr>
        </p:nvGraphicFramePr>
        <p:xfrm>
          <a:off x="4724400" y="1524000"/>
          <a:ext cx="132238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name="FXEquation_2_32" r:id="rId5" imgW="1009650" imgH="523875" progId="">
                  <p:embed/>
                </p:oleObj>
              </mc:Choice>
              <mc:Fallback>
                <p:oleObj name="FXEquation_2_32" r:id="rId5" imgW="1009650" imgH="523875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1524000"/>
                        <a:ext cx="1322388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362200" y="1524000"/>
            <a:ext cx="17557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(2</a:t>
            </a:r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– 1) = 5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514600" y="1828800"/>
            <a:ext cx="1571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xy</a:t>
            </a:r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– 3</a:t>
            </a:r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5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3048000" y="2133600"/>
            <a:ext cx="15779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xy</a:t>
            </a:r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5 + 3</a:t>
            </a:r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</a:t>
            </a:r>
            <a:endParaRPr lang="en-NZ" sz="2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10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5026164"/>
              </p:ext>
            </p:extLst>
          </p:nvPr>
        </p:nvGraphicFramePr>
        <p:xfrm>
          <a:off x="3352800" y="2501900"/>
          <a:ext cx="1219200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name="FXEquation_2_32" r:id="rId7" imgW="722160" imgH="344160" progId="">
                  <p:embed/>
                </p:oleObj>
              </mc:Choice>
              <mc:Fallback>
                <p:oleObj name="FXEquation_2_32" r:id="rId7" imgW="722160" imgH="344160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501900"/>
                        <a:ext cx="1219200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6400800" y="1524000"/>
            <a:ext cx="21018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+ 3) = 5</a:t>
            </a:r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– 2 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6400800" y="1828800"/>
            <a:ext cx="20605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xy</a:t>
            </a:r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+ 3</a:t>
            </a:r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5</a:t>
            </a:r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– 2 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6400800" y="2133600"/>
            <a:ext cx="2266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xy</a:t>
            </a:r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– 5</a:t>
            </a:r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– 2 – 3</a:t>
            </a:r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6400800" y="2438400"/>
            <a:ext cx="2308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– 5) = – 2 – 3</a:t>
            </a:r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graphicFrame>
        <p:nvGraphicFramePr>
          <p:cNvPr id="410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3832557"/>
              </p:ext>
            </p:extLst>
          </p:nvPr>
        </p:nvGraphicFramePr>
        <p:xfrm>
          <a:off x="7127875" y="2819400"/>
          <a:ext cx="1289050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8" name="FXEquation_2_32" r:id="rId9" imgW="764280" imgH="344160" progId="">
                  <p:embed/>
                </p:oleObj>
              </mc:Choice>
              <mc:Fallback>
                <p:oleObj name="FXEquation_2_32" r:id="rId9" imgW="764280" imgH="344160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7875" y="2819400"/>
                        <a:ext cx="1289050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 Placeholder 2"/>
          <p:cNvSpPr txBox="1">
            <a:spLocks/>
          </p:cNvSpPr>
          <p:nvPr/>
        </p:nvSpPr>
        <p:spPr>
          <a:xfrm>
            <a:off x="0" y="3276600"/>
            <a:ext cx="3581400" cy="3810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3.  Square Roots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 Placeholder 2"/>
          <p:cNvSpPr txBox="1">
            <a:spLocks/>
          </p:cNvSpPr>
          <p:nvPr/>
        </p:nvSpPr>
        <p:spPr>
          <a:xfrm>
            <a:off x="0" y="3505200"/>
            <a:ext cx="4114800" cy="4572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- Squaring undoes square roots</a:t>
            </a:r>
            <a:endParaRPr lang="en-NZ" sz="2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 Placeholder 2"/>
          <p:cNvSpPr txBox="1">
            <a:spLocks/>
          </p:cNvSpPr>
          <p:nvPr/>
        </p:nvSpPr>
        <p:spPr>
          <a:xfrm>
            <a:off x="0" y="3886200"/>
            <a:ext cx="3124200" cy="3810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e.g. Make </a:t>
            </a:r>
            <a:r>
              <a:rPr lang="en-NZ" i="1" dirty="0">
                <a:latin typeface="Arial" pitchFamily="34" charset="0"/>
                <a:cs typeface="Arial" pitchFamily="34" charset="0"/>
              </a:rPr>
              <a:t>x </a:t>
            </a:r>
            <a:r>
              <a:rPr lang="en-NZ" dirty="0">
                <a:latin typeface="Arial" pitchFamily="34" charset="0"/>
                <a:cs typeface="Arial" pitchFamily="34" charset="0"/>
              </a:rPr>
              <a:t>the subject of: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24" name="Rectangle 9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NZ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861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880018"/>
              </p:ext>
            </p:extLst>
          </p:nvPr>
        </p:nvGraphicFramePr>
        <p:xfrm>
          <a:off x="533400" y="4267200"/>
          <a:ext cx="1447800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9" name="FXEquation_2_32" r:id="rId11" imgW="1171575" imgH="304800" progId="">
                  <p:embed/>
                </p:oleObj>
              </mc:Choice>
              <mc:Fallback>
                <p:oleObj name="FXEquation_2_32" r:id="rId11" imgW="1171575" imgH="304800" progId="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267200"/>
                        <a:ext cx="1447800" cy="376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25" name="Rectangle 11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NZ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861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7006446"/>
              </p:ext>
            </p:extLst>
          </p:nvPr>
        </p:nvGraphicFramePr>
        <p:xfrm>
          <a:off x="4495800" y="4267200"/>
          <a:ext cx="2133600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0" name="FXEquation_2_32" r:id="rId13" imgW="1685925" imgH="304800" progId="">
                  <p:embed/>
                </p:oleObj>
              </mc:Choice>
              <mc:Fallback>
                <p:oleObj name="FXEquation_2_32" r:id="rId13" imgW="1685925" imgH="304800" progId="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4267200"/>
                        <a:ext cx="2133600" cy="385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2362200" y="4267200"/>
            <a:ext cx="15128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NZ" sz="2000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3</a:t>
            </a:r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– 1 </a:t>
            </a: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2362200" y="4572000"/>
            <a:ext cx="1543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NZ" sz="2000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+ 1 = 3</a:t>
            </a:r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</a:p>
        </p:txBody>
      </p:sp>
      <p:graphicFrame>
        <p:nvGraphicFramePr>
          <p:cNvPr id="6862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1176697"/>
              </p:ext>
            </p:extLst>
          </p:nvPr>
        </p:nvGraphicFramePr>
        <p:xfrm>
          <a:off x="2362200" y="4876800"/>
          <a:ext cx="1176338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" name="FXEquation_2_32" r:id="rId15" imgW="696960" imgH="392760" progId="">
                  <p:embed/>
                </p:oleObj>
              </mc:Choice>
              <mc:Fallback>
                <p:oleObj name="FXEquation_2_32" r:id="rId15" imgW="696960" imgH="392760" progId="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876800"/>
                        <a:ext cx="1176338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1066800" y="5638800"/>
            <a:ext cx="2743200" cy="6461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Make sure the square root is on it’s own</a:t>
            </a:r>
          </a:p>
        </p:txBody>
      </p:sp>
      <p:graphicFrame>
        <p:nvGraphicFramePr>
          <p:cNvPr id="68621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690309"/>
              </p:ext>
            </p:extLst>
          </p:nvPr>
        </p:nvGraphicFramePr>
        <p:xfrm>
          <a:off x="6705600" y="4267200"/>
          <a:ext cx="2044700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2" name="FXEquation_2_32" r:id="rId17" imgW="1184760" imgH="211680" progId="">
                  <p:embed/>
                </p:oleObj>
              </mc:Choice>
              <mc:Fallback>
                <p:oleObj name="FXEquation_2_32" r:id="rId17" imgW="1184760" imgH="211680" progId="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4267200"/>
                        <a:ext cx="2044700" cy="363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6477000" y="4572000"/>
            <a:ext cx="2438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(3</a:t>
            </a:r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+ 4)</a:t>
            </a:r>
            <a:r>
              <a:rPr lang="en-NZ" sz="2000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2</a:t>
            </a:r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+ 5 </a:t>
            </a: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5791200" y="4876800"/>
            <a:ext cx="3048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NZ" sz="2000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+ 24</a:t>
            </a:r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 + </a:t>
            </a:r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16 = 2</a:t>
            </a:r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+ 5 </a:t>
            </a:r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5791200" y="5181600"/>
            <a:ext cx="3048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NZ" sz="2000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+ 24</a:t>
            </a:r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 + </a:t>
            </a:r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 = 2</a:t>
            </a:r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graphicFrame>
        <p:nvGraphicFramePr>
          <p:cNvPr id="68622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8086896"/>
              </p:ext>
            </p:extLst>
          </p:nvPr>
        </p:nvGraphicFramePr>
        <p:xfrm>
          <a:off x="6172200" y="5562600"/>
          <a:ext cx="2176463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3" name="FXEquation_2_32" r:id="rId19" imgW="1289520" imgH="392760" progId="">
                  <p:embed/>
                </p:oleObj>
              </mc:Choice>
              <mc:Fallback>
                <p:oleObj name="FXEquation_2_32" r:id="rId19" imgW="1289520" imgH="392760" progId="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5562600"/>
                        <a:ext cx="2176463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8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8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8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8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autoUpdateAnimBg="0"/>
      <p:bldP spid="4" grpId="0" autoUpdateAnimBg="0"/>
      <p:bldP spid="5" grpId="0" autoUpdateAnimBg="0"/>
      <p:bldP spid="7" grpId="0" autoUpdateAnimBg="0"/>
      <p:bldP spid="14" grpId="0" autoUpdateAnimBg="0"/>
      <p:bldP spid="15" grpId="0" autoUpdateAnimBg="0"/>
      <p:bldP spid="16" grpId="0" autoUpdateAnimBg="0"/>
      <p:bldP spid="18" grpId="0" autoUpdateAnimBg="0"/>
      <p:bldP spid="19" grpId="0" autoUpdateAnimBg="0"/>
      <p:bldP spid="20" grpId="0" autoUpdateAnimBg="0"/>
      <p:bldP spid="21" grpId="0" autoUpdateAnimBg="0"/>
      <p:bldP spid="23" grpId="0" autoUpdateAnimBg="0"/>
      <p:bldP spid="24" grpId="0" autoUpdateAnimBg="0"/>
      <p:bldP spid="26" grpId="0" autoUpdateAnimBg="0"/>
      <p:bldP spid="31" grpId="0" autoUpdateAnimBg="0"/>
      <p:bldP spid="32" grpId="0" autoUpdateAnimBg="0"/>
      <p:bldP spid="34" grpId="0" animBg="1"/>
      <p:bldP spid="37" grpId="0" autoUpdateAnimBg="0"/>
      <p:bldP spid="38" grpId="0" autoUpdateAnimBg="0"/>
      <p:bldP spid="39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 txBox="1">
            <a:spLocks/>
          </p:cNvSpPr>
          <p:nvPr/>
        </p:nvSpPr>
        <p:spPr>
          <a:xfrm>
            <a:off x="0" y="152400"/>
            <a:ext cx="3581400" cy="3810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4.  Squares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Placeholder 2"/>
          <p:cNvSpPr txBox="1">
            <a:spLocks/>
          </p:cNvSpPr>
          <p:nvPr/>
        </p:nvSpPr>
        <p:spPr>
          <a:xfrm>
            <a:off x="304800" y="381000"/>
            <a:ext cx="4114800" cy="4572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a) Perfect Squares</a:t>
            </a:r>
            <a:endParaRPr lang="en-NZ" sz="2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304800" y="609600"/>
            <a:ext cx="7543800" cy="4572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- If there’s a single perfect square term in </a:t>
            </a:r>
            <a:r>
              <a:rPr lang="en-NZ" i="1" dirty="0">
                <a:latin typeface="Arial" pitchFamily="34" charset="0"/>
                <a:cs typeface="Arial" pitchFamily="34" charset="0"/>
              </a:rPr>
              <a:t>x</a:t>
            </a:r>
            <a:r>
              <a:rPr lang="en-NZ" dirty="0">
                <a:latin typeface="Arial" pitchFamily="34" charset="0"/>
                <a:cs typeface="Arial" pitchFamily="34" charset="0"/>
              </a:rPr>
              <a:t> take the square root</a:t>
            </a:r>
            <a:endParaRPr lang="en-NZ" sz="2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0" y="1066800"/>
            <a:ext cx="3124200" cy="3810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e.g. Make </a:t>
            </a:r>
            <a:r>
              <a:rPr lang="en-NZ" i="1" dirty="0">
                <a:latin typeface="Arial" pitchFamily="34" charset="0"/>
                <a:cs typeface="Arial" pitchFamily="34" charset="0"/>
              </a:rPr>
              <a:t>x </a:t>
            </a:r>
            <a:r>
              <a:rPr lang="en-NZ" dirty="0">
                <a:latin typeface="Arial" pitchFamily="34" charset="0"/>
                <a:cs typeface="Arial" pitchFamily="34" charset="0"/>
              </a:rPr>
              <a:t>the subject of: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31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NZ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089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6634866"/>
              </p:ext>
            </p:extLst>
          </p:nvPr>
        </p:nvGraphicFramePr>
        <p:xfrm>
          <a:off x="457200" y="1371600"/>
          <a:ext cx="762000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FXEquation_2_32" r:id="rId3" imgW="561975" imgH="257175" progId="">
                  <p:embed/>
                </p:oleObj>
              </mc:Choice>
              <mc:Fallback>
                <p:oleObj name="FXEquation_2_32" r:id="rId3" imgW="561975" imgH="257175" progId="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371600"/>
                        <a:ext cx="762000" cy="349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2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NZ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089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8738068"/>
              </p:ext>
            </p:extLst>
          </p:nvPr>
        </p:nvGraphicFramePr>
        <p:xfrm>
          <a:off x="3886200" y="1371600"/>
          <a:ext cx="1905000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FXEquation_2_32" r:id="rId5" imgW="1400175" imgH="257175" progId="">
                  <p:embed/>
                </p:oleObj>
              </mc:Choice>
              <mc:Fallback>
                <p:oleObj name="FXEquation_2_32" r:id="rId5" imgW="1400175" imgH="257175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1371600"/>
                        <a:ext cx="1905000" cy="349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6031182"/>
              </p:ext>
            </p:extLst>
          </p:nvPr>
        </p:nvGraphicFramePr>
        <p:xfrm>
          <a:off x="1600200" y="1371600"/>
          <a:ext cx="103981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FXEquation_2_32" r:id="rId7" imgW="574200" imgH="211680" progId="">
                  <p:embed/>
                </p:oleObj>
              </mc:Choice>
              <mc:Fallback>
                <p:oleObj name="FXEquation_2_32" r:id="rId7" imgW="574200" imgH="211680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371600"/>
                        <a:ext cx="1039813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04800" y="1828800"/>
            <a:ext cx="2743200" cy="3698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Don’t forget the +/- sign!</a:t>
            </a:r>
          </a:p>
        </p:txBody>
      </p:sp>
      <p:graphicFrame>
        <p:nvGraphicFramePr>
          <p:cNvPr id="8090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1027819"/>
              </p:ext>
            </p:extLst>
          </p:nvPr>
        </p:nvGraphicFramePr>
        <p:xfrm>
          <a:off x="5867400" y="1371600"/>
          <a:ext cx="197326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FXEquation_2_32" r:id="rId9" imgW="1090440" imgH="211680" progId="">
                  <p:embed/>
                </p:oleObj>
              </mc:Choice>
              <mc:Fallback>
                <p:oleObj name="FXEquation_2_32" r:id="rId9" imgW="1090440" imgH="211680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1371600"/>
                        <a:ext cx="1973263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3613555"/>
              </p:ext>
            </p:extLst>
          </p:nvPr>
        </p:nvGraphicFramePr>
        <p:xfrm>
          <a:off x="5715000" y="1752600"/>
          <a:ext cx="16668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FXEquation_2_32" r:id="rId11" imgW="921240" imgH="211680" progId="">
                  <p:embed/>
                </p:oleObj>
              </mc:Choice>
              <mc:Fallback>
                <p:oleObj name="FXEquation_2_32" r:id="rId11" imgW="921240" imgH="211680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1752600"/>
                        <a:ext cx="1666875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Placeholder 2"/>
          <p:cNvSpPr txBox="1">
            <a:spLocks/>
          </p:cNvSpPr>
          <p:nvPr/>
        </p:nvSpPr>
        <p:spPr>
          <a:xfrm>
            <a:off x="304800" y="2819400"/>
            <a:ext cx="4114800" cy="4572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b) Non Perfect Squares (harder!)</a:t>
            </a:r>
            <a:endParaRPr lang="en-NZ" sz="2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 Placeholder 2"/>
          <p:cNvSpPr txBox="1">
            <a:spLocks/>
          </p:cNvSpPr>
          <p:nvPr/>
        </p:nvSpPr>
        <p:spPr>
          <a:xfrm>
            <a:off x="304800" y="3048000"/>
            <a:ext cx="7543800" cy="4572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- If there are single terms of </a:t>
            </a:r>
            <a:r>
              <a:rPr lang="en-NZ" i="1" dirty="0">
                <a:latin typeface="Arial" pitchFamily="34" charset="0"/>
                <a:cs typeface="Arial" pitchFamily="34" charset="0"/>
              </a:rPr>
              <a:t>x</a:t>
            </a:r>
            <a:r>
              <a:rPr lang="en-NZ" dirty="0">
                <a:latin typeface="Arial" pitchFamily="34" charset="0"/>
                <a:cs typeface="Arial" pitchFamily="34" charset="0"/>
              </a:rPr>
              <a:t> we must ‘complete the square’</a:t>
            </a:r>
            <a:endParaRPr lang="en-NZ" sz="2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Placeholder 2"/>
          <p:cNvSpPr txBox="1">
            <a:spLocks/>
          </p:cNvSpPr>
          <p:nvPr/>
        </p:nvSpPr>
        <p:spPr>
          <a:xfrm>
            <a:off x="0" y="3429000"/>
            <a:ext cx="5105400" cy="3810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e.g. Write </a:t>
            </a:r>
            <a:r>
              <a:rPr lang="en-NZ" i="1" dirty="0">
                <a:latin typeface="Arial" pitchFamily="34" charset="0"/>
                <a:cs typeface="Arial" pitchFamily="34" charset="0"/>
              </a:rPr>
              <a:t>x</a:t>
            </a:r>
            <a:r>
              <a:rPr lang="en-NZ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en-NZ" dirty="0">
                <a:latin typeface="Arial" pitchFamily="34" charset="0"/>
                <a:cs typeface="Arial" pitchFamily="34" charset="0"/>
              </a:rPr>
              <a:t> + 10</a:t>
            </a:r>
            <a:r>
              <a:rPr lang="en-NZ" i="1" dirty="0">
                <a:latin typeface="Arial" pitchFamily="34" charset="0"/>
                <a:cs typeface="Arial" pitchFamily="34" charset="0"/>
              </a:rPr>
              <a:t>x</a:t>
            </a:r>
            <a:r>
              <a:rPr lang="en-NZ" dirty="0">
                <a:latin typeface="Arial" pitchFamily="34" charset="0"/>
                <a:cs typeface="Arial" pitchFamily="34" charset="0"/>
              </a:rPr>
              <a:t> – 3 in perfect square form: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 Placeholder 2"/>
          <p:cNvSpPr txBox="1">
            <a:spLocks/>
          </p:cNvSpPr>
          <p:nvPr/>
        </p:nvSpPr>
        <p:spPr>
          <a:xfrm>
            <a:off x="4800600" y="3581400"/>
            <a:ext cx="4114800" cy="4572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- Steps: -Take half the co-efficient of </a:t>
            </a:r>
            <a:r>
              <a:rPr lang="en-NZ" i="1" dirty="0">
                <a:latin typeface="Arial" pitchFamily="34" charset="0"/>
                <a:cs typeface="Arial" pitchFamily="34" charset="0"/>
              </a:rPr>
              <a:t>x</a:t>
            </a:r>
            <a:endParaRPr lang="en-NZ" sz="2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066800" y="3733800"/>
            <a:ext cx="12160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 ÷ 2 = 5</a:t>
            </a:r>
          </a:p>
        </p:txBody>
      </p:sp>
      <p:sp>
        <p:nvSpPr>
          <p:cNvPr id="19" name="Text Placeholder 2"/>
          <p:cNvSpPr txBox="1">
            <a:spLocks/>
          </p:cNvSpPr>
          <p:nvPr/>
        </p:nvSpPr>
        <p:spPr>
          <a:xfrm>
            <a:off x="5638800" y="3886200"/>
            <a:ext cx="3048000" cy="4572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-Square it</a:t>
            </a:r>
            <a:endParaRPr lang="en-NZ" sz="2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0" y="4038600"/>
            <a:ext cx="9175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NZ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25</a:t>
            </a:r>
          </a:p>
        </p:txBody>
      </p:sp>
      <p:sp>
        <p:nvSpPr>
          <p:cNvPr id="21" name="Text Placeholder 2"/>
          <p:cNvSpPr txBox="1">
            <a:spLocks/>
          </p:cNvSpPr>
          <p:nvPr/>
        </p:nvSpPr>
        <p:spPr>
          <a:xfrm>
            <a:off x="5638800" y="4267200"/>
            <a:ext cx="3276600" cy="457200"/>
          </a:xfrm>
          <a:prstGeom prst="rect">
            <a:avLst/>
          </a:prstGeom>
        </p:spPr>
        <p:txBody>
          <a:bodyPr/>
          <a:lstStyle/>
          <a:p>
            <a:pPr marL="55563" indent="-55563">
              <a:spcBef>
                <a:spcPts val="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-Add square to the expression and factorise perfect square</a:t>
            </a:r>
            <a:endParaRPr lang="en-NZ" sz="2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990600" y="4343400"/>
            <a:ext cx="23399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i="1">
                <a:latin typeface="Arial" pitchFamily="34" charset="0"/>
                <a:cs typeface="Arial" pitchFamily="34" charset="0"/>
              </a:rPr>
              <a:t>= </a:t>
            </a:r>
            <a:r>
              <a:rPr lang="en-NZ">
                <a:latin typeface="Arial" pitchFamily="34" charset="0"/>
                <a:cs typeface="Arial" pitchFamily="34" charset="0"/>
              </a:rPr>
              <a:t>(</a:t>
            </a:r>
            <a:r>
              <a:rPr lang="en-NZ" i="1">
                <a:latin typeface="Arial" pitchFamily="34" charset="0"/>
                <a:cs typeface="Arial" pitchFamily="34" charset="0"/>
              </a:rPr>
              <a:t>x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NZ">
                <a:latin typeface="Arial" pitchFamily="34" charset="0"/>
                <a:cs typeface="Arial" pitchFamily="34" charset="0"/>
              </a:rPr>
              <a:t> + 10</a:t>
            </a:r>
            <a:r>
              <a:rPr lang="en-NZ" i="1">
                <a:latin typeface="Arial" pitchFamily="34" charset="0"/>
                <a:cs typeface="Arial" pitchFamily="34" charset="0"/>
              </a:rPr>
              <a:t>x 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+ 25</a:t>
            </a:r>
            <a:r>
              <a:rPr lang="en-NZ">
                <a:latin typeface="Arial" pitchFamily="34" charset="0"/>
                <a:cs typeface="Arial" pitchFamily="34" charset="0"/>
              </a:rPr>
              <a:t>)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NZ">
                <a:latin typeface="Arial" pitchFamily="34" charset="0"/>
                <a:cs typeface="Arial" pitchFamily="34" charset="0"/>
              </a:rPr>
              <a:t>– 3 </a:t>
            </a: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990600" y="4648200"/>
            <a:ext cx="15779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= (</a:t>
            </a:r>
            <a:r>
              <a:rPr lang="en-NZ" i="1">
                <a:latin typeface="Arial" pitchFamily="34" charset="0"/>
                <a:cs typeface="Arial" pitchFamily="34" charset="0"/>
              </a:rPr>
              <a:t>x</a:t>
            </a:r>
            <a:r>
              <a:rPr lang="en-NZ">
                <a:latin typeface="Arial" pitchFamily="34" charset="0"/>
                <a:cs typeface="Arial" pitchFamily="34" charset="0"/>
              </a:rPr>
              <a:t> + 5)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NZ">
                <a:latin typeface="Arial" pitchFamily="34" charset="0"/>
                <a:cs typeface="Arial" pitchFamily="34" charset="0"/>
              </a:rPr>
              <a:t>– 3 </a:t>
            </a:r>
          </a:p>
        </p:txBody>
      </p:sp>
      <p:sp>
        <p:nvSpPr>
          <p:cNvPr id="25" name="Text Placeholder 2"/>
          <p:cNvSpPr txBox="1">
            <a:spLocks/>
          </p:cNvSpPr>
          <p:nvPr/>
        </p:nvSpPr>
        <p:spPr>
          <a:xfrm>
            <a:off x="5638800" y="4953000"/>
            <a:ext cx="3276600" cy="457200"/>
          </a:xfrm>
          <a:prstGeom prst="rect">
            <a:avLst/>
          </a:prstGeom>
        </p:spPr>
        <p:txBody>
          <a:bodyPr/>
          <a:lstStyle/>
          <a:p>
            <a:pPr marL="55563" indent="-55563">
              <a:spcBef>
                <a:spcPts val="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-Subtract square to keep original expression</a:t>
            </a:r>
            <a:endParaRPr lang="en-NZ" sz="2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990600" y="4953000"/>
            <a:ext cx="2090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= (</a:t>
            </a:r>
            <a:r>
              <a:rPr lang="en-NZ" i="1">
                <a:latin typeface="Arial" pitchFamily="34" charset="0"/>
                <a:cs typeface="Arial" pitchFamily="34" charset="0"/>
              </a:rPr>
              <a:t>x</a:t>
            </a:r>
            <a:r>
              <a:rPr lang="en-NZ">
                <a:latin typeface="Arial" pitchFamily="34" charset="0"/>
                <a:cs typeface="Arial" pitchFamily="34" charset="0"/>
              </a:rPr>
              <a:t> + 5)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NZ">
                <a:latin typeface="Arial" pitchFamily="34" charset="0"/>
                <a:cs typeface="Arial" pitchFamily="34" charset="0"/>
              </a:rPr>
              <a:t>– 3 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 25</a:t>
            </a:r>
            <a:r>
              <a:rPr lang="en-NZ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990600" y="5257800"/>
            <a:ext cx="17065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= (</a:t>
            </a:r>
            <a:r>
              <a:rPr lang="en-NZ" i="1">
                <a:latin typeface="Arial" pitchFamily="34" charset="0"/>
                <a:cs typeface="Arial" pitchFamily="34" charset="0"/>
              </a:rPr>
              <a:t>x</a:t>
            </a:r>
            <a:r>
              <a:rPr lang="en-NZ">
                <a:latin typeface="Arial" pitchFamily="34" charset="0"/>
                <a:cs typeface="Arial" pitchFamily="34" charset="0"/>
              </a:rPr>
              <a:t> + 5)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NZ">
                <a:latin typeface="Arial" pitchFamily="34" charset="0"/>
                <a:cs typeface="Arial" pitchFamily="34" charset="0"/>
              </a:rPr>
              <a:t>– 28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0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0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0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0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autoUpdateAnimBg="0"/>
      <p:bldP spid="4" grpId="0" autoUpdateAnimBg="0"/>
      <p:bldP spid="5" grpId="0" autoUpdateAnimBg="0"/>
      <p:bldP spid="11" grpId="0" animBg="1"/>
      <p:bldP spid="14" grpId="0" autoUpdateAnimBg="0"/>
      <p:bldP spid="15" grpId="0" autoUpdateAnimBg="0"/>
      <p:bldP spid="16" grpId="0" autoUpdateAnimBg="0"/>
      <p:bldP spid="17" grpId="0" autoUpdateAnimBg="0"/>
      <p:bldP spid="18" grpId="0" autoUpdateAnimBg="0"/>
      <p:bldP spid="19" grpId="0" autoUpdateAnimBg="0"/>
      <p:bldP spid="20" grpId="0" autoUpdateAnimBg="0"/>
      <p:bldP spid="21" grpId="0" autoUpdateAnimBg="0"/>
      <p:bldP spid="22" grpId="0"/>
      <p:bldP spid="24" grpId="0"/>
      <p:bldP spid="25" grpId="0" autoUpdateAnimBg="0"/>
      <p:bldP spid="26" grpId="0"/>
      <p:bldP spid="27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 txBox="1">
            <a:spLocks/>
          </p:cNvSpPr>
          <p:nvPr/>
        </p:nvSpPr>
        <p:spPr>
          <a:xfrm>
            <a:off x="0" y="228600"/>
            <a:ext cx="4876800" cy="3810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e.g. Make </a:t>
            </a:r>
            <a:r>
              <a:rPr lang="en-NZ" i="1" dirty="0">
                <a:latin typeface="Arial" pitchFamily="34" charset="0"/>
                <a:cs typeface="Arial" pitchFamily="34" charset="0"/>
              </a:rPr>
              <a:t>x </a:t>
            </a:r>
            <a:r>
              <a:rPr lang="en-NZ" dirty="0">
                <a:latin typeface="Arial" pitchFamily="34" charset="0"/>
                <a:cs typeface="Arial" pitchFamily="34" charset="0"/>
              </a:rPr>
              <a:t>the subject of </a:t>
            </a:r>
            <a:r>
              <a:rPr lang="en-NZ" i="1" dirty="0">
                <a:latin typeface="Arial" pitchFamily="34" charset="0"/>
                <a:cs typeface="Arial" pitchFamily="34" charset="0"/>
              </a:rPr>
              <a:t>y</a:t>
            </a:r>
            <a:r>
              <a:rPr lang="en-NZ" dirty="0">
                <a:latin typeface="Arial" pitchFamily="34" charset="0"/>
                <a:cs typeface="Arial" pitchFamily="34" charset="0"/>
              </a:rPr>
              <a:t> = </a:t>
            </a:r>
            <a:r>
              <a:rPr lang="en-NZ" i="1" dirty="0">
                <a:latin typeface="Arial" pitchFamily="34" charset="0"/>
                <a:cs typeface="Arial" pitchFamily="34" charset="0"/>
              </a:rPr>
              <a:t>x</a:t>
            </a:r>
            <a:r>
              <a:rPr lang="en-NZ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en-NZ" dirty="0">
                <a:latin typeface="Arial" pitchFamily="34" charset="0"/>
                <a:cs typeface="Arial" pitchFamily="34" charset="0"/>
              </a:rPr>
              <a:t> – 8</a:t>
            </a:r>
            <a:r>
              <a:rPr lang="en-NZ" i="1" dirty="0">
                <a:latin typeface="Arial" pitchFamily="34" charset="0"/>
                <a:cs typeface="Arial" pitchFamily="34" charset="0"/>
              </a:rPr>
              <a:t>x</a:t>
            </a:r>
            <a:r>
              <a:rPr lang="en-NZ" dirty="0">
                <a:latin typeface="Arial" pitchFamily="34" charset="0"/>
                <a:cs typeface="Arial" pitchFamily="34" charset="0"/>
              </a:rPr>
              <a:t> + 5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981200" y="685800"/>
            <a:ext cx="1241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-8 ÷ 2 = -4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438400" y="990600"/>
            <a:ext cx="11477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(-4)</a:t>
            </a:r>
            <a:r>
              <a:rPr lang="en-NZ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16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05000" y="1295400"/>
            <a:ext cx="23923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i="1">
                <a:latin typeface="Arial" pitchFamily="34" charset="0"/>
                <a:cs typeface="Arial" pitchFamily="34" charset="0"/>
              </a:rPr>
              <a:t>y = </a:t>
            </a:r>
            <a:r>
              <a:rPr lang="en-NZ">
                <a:latin typeface="Arial" pitchFamily="34" charset="0"/>
                <a:cs typeface="Arial" pitchFamily="34" charset="0"/>
              </a:rPr>
              <a:t>(</a:t>
            </a:r>
            <a:r>
              <a:rPr lang="en-NZ" i="1">
                <a:latin typeface="Arial" pitchFamily="34" charset="0"/>
                <a:cs typeface="Arial" pitchFamily="34" charset="0"/>
              </a:rPr>
              <a:t>x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NZ">
                <a:latin typeface="Arial" pitchFamily="34" charset="0"/>
                <a:cs typeface="Arial" pitchFamily="34" charset="0"/>
              </a:rPr>
              <a:t> – 8</a:t>
            </a:r>
            <a:r>
              <a:rPr lang="en-NZ" i="1">
                <a:latin typeface="Arial" pitchFamily="34" charset="0"/>
                <a:cs typeface="Arial" pitchFamily="34" charset="0"/>
              </a:rPr>
              <a:t>x 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+ 16</a:t>
            </a:r>
            <a:r>
              <a:rPr lang="en-NZ">
                <a:latin typeface="Arial" pitchFamily="34" charset="0"/>
                <a:cs typeface="Arial" pitchFamily="34" charset="0"/>
              </a:rPr>
              <a:t>)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NZ">
                <a:latin typeface="Arial" pitchFamily="34" charset="0"/>
                <a:cs typeface="Arial" pitchFamily="34" charset="0"/>
              </a:rPr>
              <a:t>+ 5 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905000" y="1600200"/>
            <a:ext cx="17573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i="1">
                <a:latin typeface="Arial" pitchFamily="34" charset="0"/>
                <a:cs typeface="Arial" pitchFamily="34" charset="0"/>
              </a:rPr>
              <a:t>y </a:t>
            </a:r>
            <a:r>
              <a:rPr lang="en-NZ">
                <a:latin typeface="Arial" pitchFamily="34" charset="0"/>
                <a:cs typeface="Arial" pitchFamily="34" charset="0"/>
              </a:rPr>
              <a:t>= (</a:t>
            </a:r>
            <a:r>
              <a:rPr lang="en-NZ" i="1">
                <a:latin typeface="Arial" pitchFamily="34" charset="0"/>
                <a:cs typeface="Arial" pitchFamily="34" charset="0"/>
              </a:rPr>
              <a:t>x</a:t>
            </a:r>
            <a:r>
              <a:rPr lang="en-NZ">
                <a:latin typeface="Arial" pitchFamily="34" charset="0"/>
                <a:cs typeface="Arial" pitchFamily="34" charset="0"/>
              </a:rPr>
              <a:t> – 4)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NZ">
                <a:latin typeface="Arial" pitchFamily="34" charset="0"/>
                <a:cs typeface="Arial" pitchFamily="34" charset="0"/>
              </a:rPr>
              <a:t>+ 5 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905000" y="1905000"/>
            <a:ext cx="2270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i="1">
                <a:latin typeface="Arial" pitchFamily="34" charset="0"/>
                <a:cs typeface="Arial" pitchFamily="34" charset="0"/>
              </a:rPr>
              <a:t>y </a:t>
            </a:r>
            <a:r>
              <a:rPr lang="en-NZ">
                <a:latin typeface="Arial" pitchFamily="34" charset="0"/>
                <a:cs typeface="Arial" pitchFamily="34" charset="0"/>
              </a:rPr>
              <a:t>= (</a:t>
            </a:r>
            <a:r>
              <a:rPr lang="en-NZ" i="1">
                <a:latin typeface="Arial" pitchFamily="34" charset="0"/>
                <a:cs typeface="Arial" pitchFamily="34" charset="0"/>
              </a:rPr>
              <a:t>x</a:t>
            </a:r>
            <a:r>
              <a:rPr lang="en-NZ">
                <a:latin typeface="Arial" pitchFamily="34" charset="0"/>
                <a:cs typeface="Arial" pitchFamily="34" charset="0"/>
              </a:rPr>
              <a:t> – 4)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NZ">
                <a:latin typeface="Arial" pitchFamily="34" charset="0"/>
                <a:cs typeface="Arial" pitchFamily="34" charset="0"/>
              </a:rPr>
              <a:t>+ 5 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 16</a:t>
            </a:r>
            <a:r>
              <a:rPr lang="en-NZ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905000" y="2209800"/>
            <a:ext cx="18621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i="1">
                <a:latin typeface="Arial" pitchFamily="34" charset="0"/>
                <a:cs typeface="Arial" pitchFamily="34" charset="0"/>
              </a:rPr>
              <a:t>y</a:t>
            </a:r>
            <a:r>
              <a:rPr lang="en-NZ">
                <a:latin typeface="Arial" pitchFamily="34" charset="0"/>
                <a:cs typeface="Arial" pitchFamily="34" charset="0"/>
              </a:rPr>
              <a:t> = (</a:t>
            </a:r>
            <a:r>
              <a:rPr lang="en-NZ" i="1">
                <a:latin typeface="Arial" pitchFamily="34" charset="0"/>
                <a:cs typeface="Arial" pitchFamily="34" charset="0"/>
              </a:rPr>
              <a:t>x</a:t>
            </a:r>
            <a:r>
              <a:rPr lang="en-NZ">
                <a:latin typeface="Arial" pitchFamily="34" charset="0"/>
                <a:cs typeface="Arial" pitchFamily="34" charset="0"/>
              </a:rPr>
              <a:t> – 4)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NZ">
                <a:latin typeface="Arial" pitchFamily="34" charset="0"/>
                <a:cs typeface="Arial" pitchFamily="34" charset="0"/>
              </a:rPr>
              <a:t>– 11 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867400" y="304800"/>
            <a:ext cx="2209800" cy="6461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First turn into a perfect square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867400" y="1371600"/>
            <a:ext cx="2209800" cy="6461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Then rearrange equation as before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905000" y="2514600"/>
            <a:ext cx="19319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i="1">
                <a:latin typeface="Arial" pitchFamily="34" charset="0"/>
                <a:cs typeface="Arial" pitchFamily="34" charset="0"/>
              </a:rPr>
              <a:t>y</a:t>
            </a:r>
            <a:r>
              <a:rPr lang="en-NZ">
                <a:latin typeface="Arial" pitchFamily="34" charset="0"/>
                <a:cs typeface="Arial" pitchFamily="34" charset="0"/>
              </a:rPr>
              <a:t> + 11 = (</a:t>
            </a:r>
            <a:r>
              <a:rPr lang="en-NZ" i="1">
                <a:latin typeface="Arial" pitchFamily="34" charset="0"/>
                <a:cs typeface="Arial" pitchFamily="34" charset="0"/>
              </a:rPr>
              <a:t>x</a:t>
            </a:r>
            <a:r>
              <a:rPr lang="en-NZ">
                <a:latin typeface="Arial" pitchFamily="34" charset="0"/>
                <a:cs typeface="Arial" pitchFamily="34" charset="0"/>
              </a:rPr>
              <a:t> – 4)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NZ">
                <a:latin typeface="Arial" pitchFamily="34" charset="0"/>
                <a:cs typeface="Arial" pitchFamily="34" charset="0"/>
              </a:rPr>
              <a:t> </a:t>
            </a:r>
          </a:p>
        </p:txBody>
      </p:sp>
      <p:graphicFrame>
        <p:nvGraphicFramePr>
          <p:cNvPr id="8090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7795211"/>
              </p:ext>
            </p:extLst>
          </p:nvPr>
        </p:nvGraphicFramePr>
        <p:xfrm>
          <a:off x="1447800" y="2819400"/>
          <a:ext cx="212566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FXEquation_2_32" r:id="rId3" imgW="1175040" imgH="211680" progId="">
                  <p:embed/>
                </p:oleObj>
              </mc:Choice>
              <mc:Fallback>
                <p:oleObj name="FXEquation_2_32" r:id="rId3" imgW="1175040" imgH="211680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819400"/>
                        <a:ext cx="2125663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0288028"/>
              </p:ext>
            </p:extLst>
          </p:nvPr>
        </p:nvGraphicFramePr>
        <p:xfrm>
          <a:off x="2438400" y="3124200"/>
          <a:ext cx="18224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FXEquation_2_32" r:id="rId5" imgW="1005840" imgH="211680" progId="">
                  <p:embed/>
                </p:oleObj>
              </mc:Choice>
              <mc:Fallback>
                <p:oleObj name="FXEquation_2_32" r:id="rId5" imgW="1005840" imgH="21168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124200"/>
                        <a:ext cx="182245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0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autoUpdateAnimBg="0"/>
      <p:bldP spid="4" grpId="0" autoUpdateAnimBg="0"/>
      <p:bldP spid="5" grpId="0"/>
      <p:bldP spid="6" grpId="0"/>
      <p:bldP spid="7" grpId="0"/>
      <p:bldP spid="8" grpId="0"/>
      <p:bldP spid="9" grpId="0" animBg="1"/>
      <p:bldP spid="10" grpId="0" animBg="1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N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EXPANDING TWO BRACKETS</a:t>
            </a:r>
            <a:endParaRPr lang="en-N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81000" y="1219200"/>
            <a:ext cx="7467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- To expand two brackets, we must multiply each term in one bracket by each in the second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81000" y="1905000"/>
            <a:ext cx="3200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e.g.   Expand and simplify  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81000" y="2514600"/>
            <a:ext cx="2362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a)   (x + 5)(x + 2)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724400" y="2514600"/>
            <a:ext cx="2362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b)   (x - 3)(x + 4)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81000" y="3962400"/>
            <a:ext cx="2362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c)   (x - 1)(x - 3)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800600" y="3962400"/>
            <a:ext cx="2362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c)   (2x + 1)(3x - 4)</a:t>
            </a:r>
          </a:p>
        </p:txBody>
      </p:sp>
      <p:sp>
        <p:nvSpPr>
          <p:cNvPr id="9" name="Curved Down Arrow 8"/>
          <p:cNvSpPr/>
          <p:nvPr/>
        </p:nvSpPr>
        <p:spPr>
          <a:xfrm>
            <a:off x="990600" y="2362200"/>
            <a:ext cx="6858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urved Down Arrow 9"/>
          <p:cNvSpPr/>
          <p:nvPr/>
        </p:nvSpPr>
        <p:spPr>
          <a:xfrm>
            <a:off x="990600" y="2362200"/>
            <a:ext cx="10668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urved Down Arrow 10"/>
          <p:cNvSpPr/>
          <p:nvPr/>
        </p:nvSpPr>
        <p:spPr>
          <a:xfrm flipV="1">
            <a:off x="1295400" y="2819400"/>
            <a:ext cx="3810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Curved Down Arrow 11"/>
          <p:cNvSpPr/>
          <p:nvPr/>
        </p:nvSpPr>
        <p:spPr>
          <a:xfrm flipV="1">
            <a:off x="1295400" y="2819400"/>
            <a:ext cx="7620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133600" y="2514600"/>
            <a:ext cx="60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= x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590800" y="25146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+ 2x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048000" y="2514600"/>
            <a:ext cx="68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+ 5x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505200" y="25146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+ 10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04800" y="3352800"/>
            <a:ext cx="3124200" cy="646331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To simplify,  combine like terms</a:t>
            </a:r>
          </a:p>
        </p:txBody>
      </p:sp>
      <p:sp>
        <p:nvSpPr>
          <p:cNvPr id="19" name="Oval 18"/>
          <p:cNvSpPr/>
          <p:nvPr/>
        </p:nvSpPr>
        <p:spPr>
          <a:xfrm>
            <a:off x="2667000" y="2438400"/>
            <a:ext cx="990600" cy="5334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133600" y="2895600"/>
            <a:ext cx="213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= x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2 </a:t>
            </a:r>
            <a:r>
              <a:rPr lang="en-NZ">
                <a:latin typeface="Arial" pitchFamily="34" charset="0"/>
                <a:cs typeface="Arial" pitchFamily="34" charset="0"/>
              </a:rPr>
              <a:t>+ 7x + 10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Curved Down Arrow 20"/>
          <p:cNvSpPr/>
          <p:nvPr/>
        </p:nvSpPr>
        <p:spPr>
          <a:xfrm>
            <a:off x="5257800" y="2362200"/>
            <a:ext cx="6858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Curved Down Arrow 21"/>
          <p:cNvSpPr/>
          <p:nvPr/>
        </p:nvSpPr>
        <p:spPr>
          <a:xfrm>
            <a:off x="5257800" y="2362200"/>
            <a:ext cx="10668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Curved Down Arrow 22"/>
          <p:cNvSpPr/>
          <p:nvPr/>
        </p:nvSpPr>
        <p:spPr>
          <a:xfrm flipV="1">
            <a:off x="5562600" y="2819400"/>
            <a:ext cx="3810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Curved Down Arrow 23"/>
          <p:cNvSpPr/>
          <p:nvPr/>
        </p:nvSpPr>
        <p:spPr>
          <a:xfrm flipV="1">
            <a:off x="5562600" y="2819400"/>
            <a:ext cx="7620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Curved Down Arrow 24"/>
          <p:cNvSpPr/>
          <p:nvPr/>
        </p:nvSpPr>
        <p:spPr>
          <a:xfrm>
            <a:off x="914400" y="3810000"/>
            <a:ext cx="6858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Curved Down Arrow 25"/>
          <p:cNvSpPr/>
          <p:nvPr/>
        </p:nvSpPr>
        <p:spPr>
          <a:xfrm>
            <a:off x="914400" y="3810000"/>
            <a:ext cx="10668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Curved Down Arrow 26"/>
          <p:cNvSpPr/>
          <p:nvPr/>
        </p:nvSpPr>
        <p:spPr>
          <a:xfrm flipV="1">
            <a:off x="1219200" y="4267200"/>
            <a:ext cx="3810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Curved Down Arrow 27"/>
          <p:cNvSpPr/>
          <p:nvPr/>
        </p:nvSpPr>
        <p:spPr>
          <a:xfrm flipV="1">
            <a:off x="1219200" y="4267200"/>
            <a:ext cx="7620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Curved Down Arrow 28"/>
          <p:cNvSpPr/>
          <p:nvPr/>
        </p:nvSpPr>
        <p:spPr>
          <a:xfrm>
            <a:off x="5334000" y="3810000"/>
            <a:ext cx="9144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Curved Down Arrow 29"/>
          <p:cNvSpPr/>
          <p:nvPr/>
        </p:nvSpPr>
        <p:spPr>
          <a:xfrm>
            <a:off x="5334000" y="3810000"/>
            <a:ext cx="12954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Curved Down Arrow 30"/>
          <p:cNvSpPr/>
          <p:nvPr/>
        </p:nvSpPr>
        <p:spPr>
          <a:xfrm flipV="1">
            <a:off x="5791200" y="4267200"/>
            <a:ext cx="4572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Curved Down Arrow 31"/>
          <p:cNvSpPr/>
          <p:nvPr/>
        </p:nvSpPr>
        <p:spPr>
          <a:xfrm flipV="1">
            <a:off x="5791200" y="4267200"/>
            <a:ext cx="8382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6477000" y="2514600"/>
            <a:ext cx="60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= x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6934200" y="2514600"/>
            <a:ext cx="68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+ 4x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7391400" y="2514600"/>
            <a:ext cx="60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- 3x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7848600" y="2514600"/>
            <a:ext cx="60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- 12 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4800600" y="1628557"/>
            <a:ext cx="4114800" cy="646331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Remember integer laws when multiplying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6477000" y="2895600"/>
            <a:ext cx="213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= x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2 </a:t>
            </a:r>
            <a:r>
              <a:rPr lang="en-NZ">
                <a:latin typeface="Arial" pitchFamily="34" charset="0"/>
                <a:cs typeface="Arial" pitchFamily="34" charset="0"/>
              </a:rPr>
              <a:t>+ 1x – 12 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7010400" y="2438400"/>
            <a:ext cx="990600" cy="5334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2133600" y="3962400"/>
            <a:ext cx="60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= x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2590800" y="3962400"/>
            <a:ext cx="60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- 3x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3048000" y="3962400"/>
            <a:ext cx="60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- 1x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3505200" y="3962400"/>
            <a:ext cx="60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+ 3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2667000" y="3886200"/>
            <a:ext cx="990600" cy="5334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2133600" y="4343400"/>
            <a:ext cx="213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= x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2 </a:t>
            </a:r>
            <a:r>
              <a:rPr lang="en-NZ">
                <a:latin typeface="Arial" pitchFamily="34" charset="0"/>
                <a:cs typeface="Arial" pitchFamily="34" charset="0"/>
              </a:rPr>
              <a:t>– 4x + 3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6705600" y="39624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= 6x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7239000" y="3962400"/>
            <a:ext cx="60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- 8x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7620000" y="3962400"/>
            <a:ext cx="68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+ 3x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8077200" y="3962400"/>
            <a:ext cx="60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- 4 </a:t>
            </a:r>
          </a:p>
        </p:txBody>
      </p:sp>
      <p:sp>
        <p:nvSpPr>
          <p:cNvPr id="50" name="Oval 49"/>
          <p:cNvSpPr/>
          <p:nvPr/>
        </p:nvSpPr>
        <p:spPr>
          <a:xfrm>
            <a:off x="7239000" y="3886200"/>
            <a:ext cx="990600" cy="5334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6705600" y="4343400"/>
            <a:ext cx="213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= 6x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2 </a:t>
            </a:r>
            <a:r>
              <a:rPr lang="en-NZ">
                <a:latin typeface="Arial" pitchFamily="34" charset="0"/>
                <a:cs typeface="Arial" pitchFamily="34" charset="0"/>
              </a:rPr>
              <a:t>– 5x – 4 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25" grpId="0"/>
      <p:bldP spid="1026" grpId="0"/>
      <p:bldP spid="5" grpId="0"/>
      <p:bldP spid="6" grpId="0"/>
      <p:bldP spid="7" grpId="0"/>
      <p:bldP spid="8" grpId="0"/>
      <p:bldP spid="9" grpId="0" animBg="1"/>
      <p:bldP spid="10" grpId="0" animBg="1"/>
      <p:bldP spid="11" grpId="0" animBg="1"/>
      <p:bldP spid="12" grpId="0" animBg="1"/>
      <p:bldP spid="13" grpId="0"/>
      <p:bldP spid="15" grpId="0"/>
      <p:bldP spid="16" grpId="0"/>
      <p:bldP spid="17" grpId="0"/>
      <p:bldP spid="18" grpId="0" animBg="1"/>
      <p:bldP spid="19" grpId="0" animBg="1"/>
      <p:bldP spid="20" grpId="0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/>
      <p:bldP spid="34" grpId="0"/>
      <p:bldP spid="35" grpId="0"/>
      <p:bldP spid="36" grpId="0"/>
      <p:bldP spid="37" grpId="0" animBg="1"/>
      <p:bldP spid="38" grpId="0"/>
      <p:bldP spid="39" grpId="0" animBg="1"/>
      <p:bldP spid="40" grpId="0"/>
      <p:bldP spid="41" grpId="0"/>
      <p:bldP spid="42" grpId="0"/>
      <p:bldP spid="43" grpId="0"/>
      <p:bldP spid="44" grpId="0" animBg="1"/>
      <p:bldP spid="45" grpId="0"/>
      <p:bldP spid="46" grpId="0"/>
      <p:bldP spid="47" grpId="0"/>
      <p:bldP spid="48" grpId="0"/>
      <p:bldP spid="49" grpId="0"/>
      <p:bldP spid="50" grpId="0" animBg="1"/>
      <p:bldP spid="51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28600" y="381000"/>
            <a:ext cx="8686800" cy="685800"/>
          </a:xfrm>
          <a:prstGeom prst="rect">
            <a:avLst/>
          </a:prstGeom>
        </p:spPr>
        <p:txBody>
          <a:bodyPr anchor="b"/>
          <a:lstStyle/>
          <a:p>
            <a:pPr algn="ctr" fontAlgn="auto">
              <a:spcAft>
                <a:spcPts val="0"/>
              </a:spcAft>
              <a:defRPr/>
            </a:pPr>
            <a:r>
              <a:rPr lang="en-NZ"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SOLVING QUADRATICS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81000" y="1219200"/>
            <a:ext cx="6324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To solve use the following steps: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81000" y="1524000"/>
            <a:ext cx="6629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1.   Move all of the terms to one side, leaving zero on the other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81000" y="1752600"/>
            <a:ext cx="6629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2.   Factorise the equation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81000" y="1981200"/>
            <a:ext cx="6629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3.   Set each factor to zero and solve.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81000" y="2362200"/>
            <a:ext cx="160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e.g.   Solve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04800" y="2743200"/>
            <a:ext cx="2590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a)   (x + 7)(x – 2) = 0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28600" y="312420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x + 7 = 0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524000" y="312420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x – 2 = 0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914400" y="3352800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-7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57200" y="3352800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-7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286000" y="3352800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+2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752600" y="3352800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+2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09600" y="358140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x = - 7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905000" y="35814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x = 2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4648200" y="2743200"/>
            <a:ext cx="2590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b)   x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NZ">
                <a:latin typeface="Arial" pitchFamily="34" charset="0"/>
                <a:cs typeface="Arial" pitchFamily="34" charset="0"/>
              </a:rPr>
              <a:t> – 5x –  6 = 0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4648200" y="3124200"/>
            <a:ext cx="2590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      (x + 1)(x – 6) = 0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4724400" y="350520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x + 1 = 0</a:t>
            </a: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6019800" y="350520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x – 6 = 0</a:t>
            </a: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4953000" y="3733800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-1</a:t>
            </a: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5486400" y="3733800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-1</a:t>
            </a: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6248400" y="3733800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+6</a:t>
            </a: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6781800" y="3733800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+6 </a:t>
            </a: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5105400" y="3962400"/>
            <a:ext cx="83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x = -1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6400800" y="3962400"/>
            <a:ext cx="83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x = 6</a:t>
            </a: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7391400" y="27432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1,  6</a:t>
            </a: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7391400" y="29718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2,  3</a:t>
            </a: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7620000" y="2743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7620000" y="29718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54" name="Oval 53"/>
          <p:cNvSpPr/>
          <p:nvPr/>
        </p:nvSpPr>
        <p:spPr>
          <a:xfrm>
            <a:off x="7239000" y="2667000"/>
            <a:ext cx="914400" cy="4572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N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304800" y="4343400"/>
            <a:ext cx="2590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c)   3x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NZ">
                <a:latin typeface="Arial" pitchFamily="34" charset="0"/>
                <a:cs typeface="Arial" pitchFamily="34" charset="0"/>
              </a:rPr>
              <a:t> – 21x + 36 = 0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304800" y="5029200"/>
            <a:ext cx="2590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      3(x – 3)(x – 4) = 0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381000" y="541020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x – 3 = 0</a:t>
            </a: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1676400" y="541020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x – 4 = 0</a:t>
            </a:r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609600" y="5638800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+3</a:t>
            </a:r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1143000" y="5638800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+3</a:t>
            </a:r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1905000" y="5638800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+4</a:t>
            </a:r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2438400" y="5638800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+4 </a:t>
            </a: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762000" y="5867400"/>
            <a:ext cx="83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x = 3</a:t>
            </a:r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2057400" y="5867400"/>
            <a:ext cx="83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x = 4</a:t>
            </a: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3048000" y="43434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1,  12</a:t>
            </a:r>
          </a:p>
        </p:txBody>
      </p: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3048000" y="45720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2,  6</a:t>
            </a:r>
          </a:p>
        </p:txBody>
      </p: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3276600" y="4343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276600" y="45720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69" name="Oval 68"/>
          <p:cNvSpPr/>
          <p:nvPr/>
        </p:nvSpPr>
        <p:spPr>
          <a:xfrm>
            <a:off x="2895600" y="4876800"/>
            <a:ext cx="914400" cy="4572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N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Rectangle 69"/>
          <p:cNvSpPr>
            <a:spLocks noChangeArrowheads="1"/>
          </p:cNvSpPr>
          <p:nvPr/>
        </p:nvSpPr>
        <p:spPr bwMode="auto">
          <a:xfrm>
            <a:off x="685800" y="4724400"/>
            <a:ext cx="2078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3(x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NZ">
                <a:latin typeface="Arial" pitchFamily="34" charset="0"/>
                <a:cs typeface="Arial" pitchFamily="34" charset="0"/>
              </a:rPr>
              <a:t> – 7x + 12) = 0</a:t>
            </a:r>
          </a:p>
        </p:txBody>
      </p: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3048000" y="48768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3,  4</a:t>
            </a:r>
          </a:p>
        </p:txBody>
      </p:sp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2971800" y="4343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73" name="TextBox 72"/>
          <p:cNvSpPr txBox="1">
            <a:spLocks noChangeArrowheads="1"/>
          </p:cNvSpPr>
          <p:nvPr/>
        </p:nvSpPr>
        <p:spPr bwMode="auto">
          <a:xfrm>
            <a:off x="2971800" y="45720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74" name="TextBox 73"/>
          <p:cNvSpPr txBox="1">
            <a:spLocks noChangeArrowheads="1"/>
          </p:cNvSpPr>
          <p:nvPr/>
        </p:nvSpPr>
        <p:spPr bwMode="auto">
          <a:xfrm>
            <a:off x="3276600" y="48768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2971800" y="48768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76" name="TextBox 75"/>
          <p:cNvSpPr txBox="1">
            <a:spLocks noChangeArrowheads="1"/>
          </p:cNvSpPr>
          <p:nvPr/>
        </p:nvSpPr>
        <p:spPr bwMode="auto">
          <a:xfrm>
            <a:off x="4724400" y="4343400"/>
            <a:ext cx="2590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d)   x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NZ">
                <a:latin typeface="Arial" pitchFamily="34" charset="0"/>
                <a:cs typeface="Arial" pitchFamily="34" charset="0"/>
              </a:rPr>
              <a:t> = 4x + 5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TextBox 76"/>
          <p:cNvSpPr txBox="1">
            <a:spLocks noChangeArrowheads="1"/>
          </p:cNvSpPr>
          <p:nvPr/>
        </p:nvSpPr>
        <p:spPr bwMode="auto">
          <a:xfrm>
            <a:off x="4648200" y="5257800"/>
            <a:ext cx="2590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      (x + 1)(x – 5) = 0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TextBox 77"/>
          <p:cNvSpPr txBox="1">
            <a:spLocks noChangeArrowheads="1"/>
          </p:cNvSpPr>
          <p:nvPr/>
        </p:nvSpPr>
        <p:spPr bwMode="auto">
          <a:xfrm>
            <a:off x="4800600" y="563880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x + 1 = 0</a:t>
            </a:r>
          </a:p>
        </p:txBody>
      </p:sp>
      <p:sp>
        <p:nvSpPr>
          <p:cNvPr id="79" name="TextBox 78"/>
          <p:cNvSpPr txBox="1">
            <a:spLocks noChangeArrowheads="1"/>
          </p:cNvSpPr>
          <p:nvPr/>
        </p:nvSpPr>
        <p:spPr bwMode="auto">
          <a:xfrm>
            <a:off x="6096000" y="563880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x – 5 = 0</a:t>
            </a:r>
          </a:p>
        </p:txBody>
      </p:sp>
      <p:sp>
        <p:nvSpPr>
          <p:cNvPr id="80" name="TextBox 79"/>
          <p:cNvSpPr txBox="1">
            <a:spLocks noChangeArrowheads="1"/>
          </p:cNvSpPr>
          <p:nvPr/>
        </p:nvSpPr>
        <p:spPr bwMode="auto">
          <a:xfrm>
            <a:off x="5029200" y="5867400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-1</a:t>
            </a:r>
          </a:p>
        </p:txBody>
      </p:sp>
      <p:sp>
        <p:nvSpPr>
          <p:cNvPr id="81" name="TextBox 80"/>
          <p:cNvSpPr txBox="1">
            <a:spLocks noChangeArrowheads="1"/>
          </p:cNvSpPr>
          <p:nvPr/>
        </p:nvSpPr>
        <p:spPr bwMode="auto">
          <a:xfrm>
            <a:off x="5562600" y="5867400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-1</a:t>
            </a:r>
          </a:p>
        </p:txBody>
      </p:sp>
      <p:sp>
        <p:nvSpPr>
          <p:cNvPr id="82" name="TextBox 81"/>
          <p:cNvSpPr txBox="1">
            <a:spLocks noChangeArrowheads="1"/>
          </p:cNvSpPr>
          <p:nvPr/>
        </p:nvSpPr>
        <p:spPr bwMode="auto">
          <a:xfrm>
            <a:off x="6324600" y="5867400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+5</a:t>
            </a:r>
          </a:p>
        </p:txBody>
      </p:sp>
      <p:sp>
        <p:nvSpPr>
          <p:cNvPr id="83" name="TextBox 82"/>
          <p:cNvSpPr txBox="1">
            <a:spLocks noChangeArrowheads="1"/>
          </p:cNvSpPr>
          <p:nvPr/>
        </p:nvSpPr>
        <p:spPr bwMode="auto">
          <a:xfrm>
            <a:off x="6858000" y="5867400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+5 </a:t>
            </a:r>
          </a:p>
        </p:txBody>
      </p:sp>
      <p:sp>
        <p:nvSpPr>
          <p:cNvPr id="84" name="TextBox 83"/>
          <p:cNvSpPr txBox="1">
            <a:spLocks noChangeArrowheads="1"/>
          </p:cNvSpPr>
          <p:nvPr/>
        </p:nvSpPr>
        <p:spPr bwMode="auto">
          <a:xfrm>
            <a:off x="5181600" y="6096000"/>
            <a:ext cx="83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x = -1</a:t>
            </a:r>
          </a:p>
        </p:txBody>
      </p:sp>
      <p:sp>
        <p:nvSpPr>
          <p:cNvPr id="85" name="TextBox 84"/>
          <p:cNvSpPr txBox="1">
            <a:spLocks noChangeArrowheads="1"/>
          </p:cNvSpPr>
          <p:nvPr/>
        </p:nvSpPr>
        <p:spPr bwMode="auto">
          <a:xfrm>
            <a:off x="6477000" y="6096000"/>
            <a:ext cx="83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x = 5</a:t>
            </a:r>
          </a:p>
        </p:txBody>
      </p:sp>
      <p:sp>
        <p:nvSpPr>
          <p:cNvPr id="86" name="TextBox 85"/>
          <p:cNvSpPr txBox="1">
            <a:spLocks noChangeArrowheads="1"/>
          </p:cNvSpPr>
          <p:nvPr/>
        </p:nvSpPr>
        <p:spPr bwMode="auto">
          <a:xfrm>
            <a:off x="7467600" y="46482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1,  5</a:t>
            </a:r>
          </a:p>
        </p:txBody>
      </p:sp>
      <p:sp>
        <p:nvSpPr>
          <p:cNvPr id="87" name="TextBox 86"/>
          <p:cNvSpPr txBox="1">
            <a:spLocks noChangeArrowheads="1"/>
          </p:cNvSpPr>
          <p:nvPr/>
        </p:nvSpPr>
        <p:spPr bwMode="auto">
          <a:xfrm>
            <a:off x="7696200" y="4648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88" name="TextBox 87"/>
          <p:cNvSpPr txBox="1">
            <a:spLocks noChangeArrowheads="1"/>
          </p:cNvSpPr>
          <p:nvPr/>
        </p:nvSpPr>
        <p:spPr bwMode="auto">
          <a:xfrm>
            <a:off x="5562600" y="4648200"/>
            <a:ext cx="1371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-4x   -5</a:t>
            </a:r>
          </a:p>
        </p:txBody>
      </p:sp>
      <p:sp>
        <p:nvSpPr>
          <p:cNvPr id="89" name="TextBox 88"/>
          <p:cNvSpPr txBox="1">
            <a:spLocks noChangeArrowheads="1"/>
          </p:cNvSpPr>
          <p:nvPr/>
        </p:nvSpPr>
        <p:spPr bwMode="auto">
          <a:xfrm>
            <a:off x="4495800" y="4648200"/>
            <a:ext cx="1371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-4x   -5</a:t>
            </a:r>
          </a:p>
        </p:txBody>
      </p:sp>
      <p:sp>
        <p:nvSpPr>
          <p:cNvPr id="90" name="TextBox 89"/>
          <p:cNvSpPr txBox="1">
            <a:spLocks noChangeArrowheads="1"/>
          </p:cNvSpPr>
          <p:nvPr/>
        </p:nvSpPr>
        <p:spPr bwMode="auto">
          <a:xfrm>
            <a:off x="5029200" y="4953000"/>
            <a:ext cx="2590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x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NZ">
                <a:latin typeface="Arial" pitchFamily="34" charset="0"/>
                <a:cs typeface="Arial" pitchFamily="34" charset="0"/>
              </a:rPr>
              <a:t> – 4x – 5 = 0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500"/>
                            </p:stCondLst>
                            <p:childTnLst>
                              <p:par>
                                <p:cTn id="1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000"/>
                            </p:stCondLst>
                            <p:childTnLst>
                              <p:par>
                                <p:cTn id="1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500"/>
                            </p:stCondLst>
                            <p:childTnLst>
                              <p:par>
                                <p:cTn id="2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500"/>
                            </p:stCondLst>
                            <p:childTnLst>
                              <p:par>
                                <p:cTn id="2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7" grpId="0"/>
      <p:bldP spid="18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 animBg="1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 animBg="1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81000" y="457200"/>
            <a:ext cx="2590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e)   2x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NZ">
                <a:latin typeface="Arial" pitchFamily="34" charset="0"/>
                <a:cs typeface="Arial" pitchFamily="34" charset="0"/>
              </a:rPr>
              <a:t> = 5x 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81000" y="1066800"/>
            <a:ext cx="2590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      x(           ) = 0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38200" y="1371600"/>
            <a:ext cx="68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x = 0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752600" y="137160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2x – 5 = 0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981200" y="1600200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+ 5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590800" y="1600200"/>
            <a:ext cx="60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+ 5 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133600" y="1828800"/>
            <a:ext cx="83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2x = 5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990600" y="1066800"/>
            <a:ext cx="990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2x – 5 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572000" y="457200"/>
            <a:ext cx="2590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f)   x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NZ">
                <a:latin typeface="Arial" pitchFamily="34" charset="0"/>
                <a:cs typeface="Arial" pitchFamily="34" charset="0"/>
              </a:rPr>
              <a:t> = 49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572000" y="990600"/>
            <a:ext cx="2590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      (x      )(x       ) = 0 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943600" y="129540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x + 7 = 0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172200" y="1524000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- 7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6705600" y="1524000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- 7 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6324600" y="1752600"/>
            <a:ext cx="83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x = -7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181600" y="990600"/>
            <a:ext cx="1371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 - 7      + 7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4724400" y="129540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x - 7 = 0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4876800" y="1524000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+7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5410200" y="1524000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+7 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5029200" y="1752600"/>
            <a:ext cx="83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x = 7</a:t>
            </a:r>
          </a:p>
        </p:txBody>
      </p:sp>
      <p:sp>
        <p:nvSpPr>
          <p:cNvPr id="77" name="Rectangle 76"/>
          <p:cNvSpPr>
            <a:spLocks noChangeArrowheads="1"/>
          </p:cNvSpPr>
          <p:nvPr/>
        </p:nvSpPr>
        <p:spPr bwMode="auto">
          <a:xfrm>
            <a:off x="914400" y="762000"/>
            <a:ext cx="14684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2x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NZ">
                <a:latin typeface="Arial" pitchFamily="34" charset="0"/>
                <a:cs typeface="Arial" pitchFamily="34" charset="0"/>
              </a:rPr>
              <a:t> – 5x = 0 </a:t>
            </a:r>
          </a:p>
        </p:txBody>
      </p:sp>
      <p:sp>
        <p:nvSpPr>
          <p:cNvPr id="78" name="TextBox 77"/>
          <p:cNvSpPr txBox="1">
            <a:spLocks noChangeArrowheads="1"/>
          </p:cNvSpPr>
          <p:nvPr/>
        </p:nvSpPr>
        <p:spPr bwMode="auto">
          <a:xfrm>
            <a:off x="2286000" y="2438400"/>
            <a:ext cx="990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x = 5/2</a:t>
            </a:r>
          </a:p>
        </p:txBody>
      </p:sp>
      <p:sp>
        <p:nvSpPr>
          <p:cNvPr id="79" name="Rectangle 78"/>
          <p:cNvSpPr>
            <a:spLocks noChangeArrowheads="1"/>
          </p:cNvSpPr>
          <p:nvPr/>
        </p:nvSpPr>
        <p:spPr bwMode="auto">
          <a:xfrm>
            <a:off x="5562600" y="685800"/>
            <a:ext cx="12890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x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NZ">
                <a:latin typeface="Arial" pitchFamily="34" charset="0"/>
                <a:cs typeface="Arial" pitchFamily="34" charset="0"/>
              </a:rPr>
              <a:t> – 49 = 0</a:t>
            </a:r>
          </a:p>
        </p:txBody>
      </p:sp>
      <p:sp>
        <p:nvSpPr>
          <p:cNvPr id="81" name="TextBox 80"/>
          <p:cNvSpPr txBox="1">
            <a:spLocks noChangeArrowheads="1"/>
          </p:cNvSpPr>
          <p:nvPr/>
        </p:nvSpPr>
        <p:spPr bwMode="auto">
          <a:xfrm>
            <a:off x="2057400" y="2133600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÷ 2</a:t>
            </a:r>
          </a:p>
        </p:txBody>
      </p:sp>
      <p:sp>
        <p:nvSpPr>
          <p:cNvPr id="82" name="TextBox 81"/>
          <p:cNvSpPr txBox="1">
            <a:spLocks noChangeArrowheads="1"/>
          </p:cNvSpPr>
          <p:nvPr/>
        </p:nvSpPr>
        <p:spPr bwMode="auto">
          <a:xfrm>
            <a:off x="2667000" y="2133600"/>
            <a:ext cx="60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÷ 2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77" grpId="0"/>
      <p:bldP spid="78" grpId="0"/>
      <p:bldP spid="79" grpId="0"/>
      <p:bldP spid="81" grpId="0"/>
      <p:bldP spid="8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381000"/>
            <a:ext cx="8686800" cy="685800"/>
          </a:xfrm>
          <a:prstGeom prst="rect">
            <a:avLst/>
          </a:prstGeom>
        </p:spPr>
        <p:txBody>
          <a:bodyPr anchor="b"/>
          <a:lstStyle/>
          <a:p>
            <a:pPr algn="ctr" fontAlgn="auto">
              <a:spcAft>
                <a:spcPts val="0"/>
              </a:spcAft>
              <a:defRPr/>
            </a:pPr>
            <a:r>
              <a:rPr lang="en-NZ"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QUADRATIC EQUATIONS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81000" y="1219200"/>
            <a:ext cx="7162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- Involves writing an equation from the information then solving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1600200"/>
            <a:ext cx="815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e.g. The product of two consecutive numbers is 20.  What are they?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81000" y="1905000"/>
            <a:ext cx="586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If x = a number, then the next consecutive number is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791200" y="19050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 + 1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81000" y="23622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x(x + 1) = 20</a:t>
            </a:r>
          </a:p>
        </p:txBody>
      </p:sp>
      <p:sp>
        <p:nvSpPr>
          <p:cNvPr id="8" name="Curved Down Arrow 7"/>
          <p:cNvSpPr/>
          <p:nvPr/>
        </p:nvSpPr>
        <p:spPr>
          <a:xfrm>
            <a:off x="533400" y="2286000"/>
            <a:ext cx="228600" cy="152400"/>
          </a:xfrm>
          <a:prstGeom prst="curved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NZ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urved Down Arrow 8"/>
          <p:cNvSpPr/>
          <p:nvPr/>
        </p:nvSpPr>
        <p:spPr>
          <a:xfrm>
            <a:off x="533400" y="2286000"/>
            <a:ext cx="609600" cy="152400"/>
          </a:xfrm>
          <a:prstGeom prst="curved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NZ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81000" y="25908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x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NZ">
                <a:latin typeface="Arial" pitchFamily="34" charset="0"/>
                <a:cs typeface="Arial" pitchFamily="34" charset="0"/>
              </a:rPr>
              <a:t> + x = 20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143000" y="2819400"/>
            <a:ext cx="60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-20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57200" y="2819400"/>
            <a:ext cx="60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-20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81000" y="30480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x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NZ">
                <a:latin typeface="Arial" pitchFamily="34" charset="0"/>
                <a:cs typeface="Arial" pitchFamily="34" charset="0"/>
              </a:rPr>
              <a:t> + x – 20 = 0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438400" y="2362200"/>
            <a:ext cx="838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1,  20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438400" y="2667000"/>
            <a:ext cx="838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2,  10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438400" y="2971800"/>
            <a:ext cx="838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4,  5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362200" y="2362200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362200" y="2667000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362200" y="2971800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20" name="Oval 19"/>
          <p:cNvSpPr/>
          <p:nvPr/>
        </p:nvSpPr>
        <p:spPr>
          <a:xfrm>
            <a:off x="2286000" y="2971800"/>
            <a:ext cx="914400" cy="4572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N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81000" y="32766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(x – 4)(x + 5) = 0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04800" y="358140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x – 4 = 0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600200" y="358140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x + 5 = 0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33400" y="3810000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+4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066800" y="3810000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+4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828800" y="3810000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-5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2362200" y="3810000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-5 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85800" y="4038600"/>
            <a:ext cx="83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x = 4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1981200" y="4038600"/>
            <a:ext cx="83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x = -5</a:t>
            </a:r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304800" y="4343400"/>
            <a:ext cx="3733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The numbers are 4, 5 and -5, -4</a:t>
            </a:r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304800" y="4953000"/>
            <a:ext cx="44196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e.g.   A paddock of area 150 m</a:t>
            </a:r>
            <a:r>
              <a:rPr lang="en-US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US">
                <a:latin typeface="Arial" pitchFamily="34" charset="0"/>
                <a:cs typeface="Arial" pitchFamily="34" charset="0"/>
              </a:rPr>
              <a:t> has a length 5 m longer than its width.  Find the dimensions of this paddock.</a:t>
            </a:r>
            <a:endParaRPr lang="en-NZ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867400" y="2438400"/>
            <a:ext cx="2209800" cy="1219200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NZ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6248400" y="2819400"/>
            <a:ext cx="160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A = 150 m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8153400" y="2819400"/>
            <a:ext cx="53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x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6629400" y="2057400"/>
            <a:ext cx="762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x + 5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5867400" y="38100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x(x + 5) = 150</a:t>
            </a:r>
          </a:p>
        </p:txBody>
      </p:sp>
      <p:sp>
        <p:nvSpPr>
          <p:cNvPr id="37" name="Curved Down Arrow 36"/>
          <p:cNvSpPr/>
          <p:nvPr/>
        </p:nvSpPr>
        <p:spPr>
          <a:xfrm>
            <a:off x="6019800" y="3733800"/>
            <a:ext cx="228600" cy="152400"/>
          </a:xfrm>
          <a:prstGeom prst="curved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NZ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Curved Down Arrow 37"/>
          <p:cNvSpPr/>
          <p:nvPr/>
        </p:nvSpPr>
        <p:spPr>
          <a:xfrm>
            <a:off x="6019800" y="3733800"/>
            <a:ext cx="609600" cy="152400"/>
          </a:xfrm>
          <a:prstGeom prst="curved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NZ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5867400" y="41148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x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NZ">
                <a:latin typeface="Arial" pitchFamily="34" charset="0"/>
                <a:cs typeface="Arial" pitchFamily="34" charset="0"/>
              </a:rPr>
              <a:t> + 5x = 150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6858000" y="4343400"/>
            <a:ext cx="68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-150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5943600" y="43434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-150</a:t>
            </a: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5867400" y="45720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x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NZ">
                <a:latin typeface="Arial" pitchFamily="34" charset="0"/>
                <a:cs typeface="Arial" pitchFamily="34" charset="0"/>
              </a:rPr>
              <a:t> + 5x – 150 = 0</a:t>
            </a: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5867400" y="4800600"/>
            <a:ext cx="2286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(x – 10)(x + 15) = 0</a:t>
            </a: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5715000" y="510540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x – 10 = 0</a:t>
            </a: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7086600" y="510540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x + 15 = 0</a:t>
            </a: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5867400" y="5334000"/>
            <a:ext cx="60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+10</a:t>
            </a: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6477000" y="5334000"/>
            <a:ext cx="60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+10</a:t>
            </a: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7315200" y="5334000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-15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7924800" y="5334000"/>
            <a:ext cx="60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-15 </a:t>
            </a: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6172200" y="5562600"/>
            <a:ext cx="83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x = 10</a:t>
            </a: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7467600" y="5562600"/>
            <a:ext cx="990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x = -15</a:t>
            </a:r>
          </a:p>
        </p:txBody>
      </p:sp>
      <p:sp>
        <p:nvSpPr>
          <p:cNvPr id="52" name="Rectangle 2"/>
          <p:cNvSpPr>
            <a:spLocks noChangeArrowheads="1"/>
          </p:cNvSpPr>
          <p:nvPr/>
        </p:nvSpPr>
        <p:spPr bwMode="auto">
          <a:xfrm>
            <a:off x="5105400" y="5943600"/>
            <a:ext cx="2209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The dimensions are </a:t>
            </a:r>
          </a:p>
        </p:txBody>
      </p:sp>
      <p:sp>
        <p:nvSpPr>
          <p:cNvPr id="53" name="Rectangle 2"/>
          <p:cNvSpPr>
            <a:spLocks noChangeArrowheads="1"/>
          </p:cNvSpPr>
          <p:nvPr/>
        </p:nvSpPr>
        <p:spPr bwMode="auto">
          <a:xfrm>
            <a:off x="7162800" y="5943600"/>
            <a:ext cx="1752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10 m by 15 m</a:t>
            </a:r>
          </a:p>
        </p:txBody>
      </p:sp>
      <p:cxnSp>
        <p:nvCxnSpPr>
          <p:cNvPr id="54" name="Straight Connector 53"/>
          <p:cNvCxnSpPr/>
          <p:nvPr/>
        </p:nvCxnSpPr>
        <p:spPr>
          <a:xfrm flipV="1">
            <a:off x="7467600" y="5715000"/>
            <a:ext cx="838200" cy="152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500"/>
                            </p:stCondLst>
                            <p:childTnLst>
                              <p:par>
                                <p:cTn id="2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 animBg="1"/>
      <p:bldP spid="9" grpId="0" animBg="1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 animBg="1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 animBg="1"/>
      <p:bldP spid="33" grpId="0"/>
      <p:bldP spid="34" grpId="0"/>
      <p:bldP spid="35" grpId="0"/>
      <p:bldP spid="36" grpId="0"/>
      <p:bldP spid="37" grpId="0" animBg="1"/>
      <p:bldP spid="38" grpId="0" animBg="1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609600"/>
            <a:ext cx="8686800" cy="685800"/>
          </a:xfrm>
          <a:prstGeom prst="rect">
            <a:avLst/>
          </a:prstGeom>
        </p:spPr>
        <p:txBody>
          <a:bodyPr anchor="b"/>
          <a:lstStyle/>
          <a:p>
            <a:pPr algn="ctr" fontAlgn="auto">
              <a:spcAft>
                <a:spcPts val="0"/>
              </a:spcAft>
              <a:defRPr/>
            </a:pPr>
            <a:r>
              <a:rPr lang="en-NZ"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SOLVING BY COMPLETING THE SQUARE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52400" y="1295400"/>
            <a:ext cx="7162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- When certain equations cannot be factorised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52400" y="1600200"/>
            <a:ext cx="7162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- Steps to follow for equations of the form </a:t>
            </a:r>
            <a:r>
              <a:rPr lang="en-NZ" b="1">
                <a:latin typeface="Arial" pitchFamily="34" charset="0"/>
                <a:cs typeface="Arial" pitchFamily="34" charset="0"/>
              </a:rPr>
              <a:t>a</a:t>
            </a:r>
            <a:r>
              <a:rPr lang="en-NZ" b="1" i="1">
                <a:latin typeface="Arial" pitchFamily="34" charset="0"/>
                <a:cs typeface="Arial" pitchFamily="34" charset="0"/>
              </a:rPr>
              <a:t>x</a:t>
            </a:r>
            <a:r>
              <a:rPr lang="en-NZ" b="1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NZ" b="1">
                <a:latin typeface="Arial" pitchFamily="34" charset="0"/>
                <a:cs typeface="Arial" pitchFamily="34" charset="0"/>
              </a:rPr>
              <a:t> + b</a:t>
            </a:r>
            <a:r>
              <a:rPr lang="en-NZ" b="1" i="1">
                <a:latin typeface="Arial" pitchFamily="34" charset="0"/>
                <a:cs typeface="Arial" pitchFamily="34" charset="0"/>
              </a:rPr>
              <a:t>x</a:t>
            </a:r>
            <a:r>
              <a:rPr lang="en-NZ" b="1">
                <a:latin typeface="Arial" pitchFamily="34" charset="0"/>
                <a:cs typeface="Arial" pitchFamily="34" charset="0"/>
              </a:rPr>
              <a:t> + c = 0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762000" y="3124200"/>
            <a:ext cx="160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e.g.   Solve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14400" y="3505200"/>
            <a:ext cx="2590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   </a:t>
            </a:r>
            <a:r>
              <a:rPr lang="en-NZ" i="1">
                <a:latin typeface="Arial" pitchFamily="34" charset="0"/>
                <a:cs typeface="Arial" pitchFamily="34" charset="0"/>
              </a:rPr>
              <a:t>x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NZ">
                <a:latin typeface="Arial" pitchFamily="34" charset="0"/>
                <a:cs typeface="Arial" pitchFamily="34" charset="0"/>
              </a:rPr>
              <a:t> – 8</a:t>
            </a:r>
            <a:r>
              <a:rPr lang="en-NZ" i="1">
                <a:latin typeface="Arial" pitchFamily="34" charset="0"/>
                <a:cs typeface="Arial" pitchFamily="34" charset="0"/>
              </a:rPr>
              <a:t>x</a:t>
            </a:r>
            <a:r>
              <a:rPr lang="en-NZ">
                <a:latin typeface="Arial" pitchFamily="34" charset="0"/>
                <a:cs typeface="Arial" pitchFamily="34" charset="0"/>
              </a:rPr>
              <a:t> – 17 = 0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Placeholder 2"/>
          <p:cNvSpPr txBox="1">
            <a:spLocks/>
          </p:cNvSpPr>
          <p:nvPr/>
        </p:nvSpPr>
        <p:spPr>
          <a:xfrm>
            <a:off x="762000" y="1828800"/>
            <a:ext cx="6019800" cy="3810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- Move constant to the other side of the equation</a:t>
            </a:r>
            <a:endParaRPr lang="en-NZ" sz="2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600200" y="3810000"/>
            <a:ext cx="2590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i="1">
                <a:latin typeface="Arial" pitchFamily="34" charset="0"/>
                <a:cs typeface="Arial" pitchFamily="34" charset="0"/>
              </a:rPr>
              <a:t>x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NZ">
                <a:latin typeface="Arial" pitchFamily="34" charset="0"/>
                <a:cs typeface="Arial" pitchFamily="34" charset="0"/>
              </a:rPr>
              <a:t> – 8</a:t>
            </a:r>
            <a:r>
              <a:rPr lang="en-NZ" i="1">
                <a:latin typeface="Arial" pitchFamily="34" charset="0"/>
                <a:cs typeface="Arial" pitchFamily="34" charset="0"/>
              </a:rPr>
              <a:t>x</a:t>
            </a:r>
            <a:r>
              <a:rPr lang="en-NZ">
                <a:latin typeface="Arial" pitchFamily="34" charset="0"/>
                <a:cs typeface="Arial" pitchFamily="34" charset="0"/>
              </a:rPr>
              <a:t> = 17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Placeholder 2"/>
          <p:cNvSpPr txBox="1">
            <a:spLocks/>
          </p:cNvSpPr>
          <p:nvPr/>
        </p:nvSpPr>
        <p:spPr>
          <a:xfrm>
            <a:off x="762000" y="2209800"/>
            <a:ext cx="6019800" cy="3810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- Add (b ÷ 2)</a:t>
            </a:r>
            <a:r>
              <a:rPr lang="en-NZ" baseline="30000" dirty="0">
                <a:latin typeface="Arial" pitchFamily="34" charset="0"/>
                <a:cs typeface="Arial" pitchFamily="34" charset="0"/>
              </a:rPr>
              <a:t>2 </a:t>
            </a:r>
            <a:r>
              <a:rPr lang="en-NZ" dirty="0">
                <a:latin typeface="Arial" pitchFamily="34" charset="0"/>
                <a:cs typeface="Arial" pitchFamily="34" charset="0"/>
              </a:rPr>
              <a:t>to both sides</a:t>
            </a:r>
            <a:r>
              <a:rPr lang="en-NZ" baseline="30000" dirty="0">
                <a:latin typeface="Arial" pitchFamily="34" charset="0"/>
                <a:cs typeface="Arial" pitchFamily="34" charset="0"/>
              </a:rPr>
              <a:t> </a:t>
            </a:r>
            <a:endParaRPr lang="en-NZ" sz="2400" i="1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914400" y="4114800"/>
            <a:ext cx="3048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i="1">
                <a:latin typeface="Arial" pitchFamily="34" charset="0"/>
                <a:cs typeface="Arial" pitchFamily="34" charset="0"/>
              </a:rPr>
              <a:t>x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NZ">
                <a:latin typeface="Arial" pitchFamily="34" charset="0"/>
                <a:cs typeface="Arial" pitchFamily="34" charset="0"/>
              </a:rPr>
              <a:t> – 8</a:t>
            </a:r>
            <a:r>
              <a:rPr lang="en-NZ" i="1">
                <a:latin typeface="Arial" pitchFamily="34" charset="0"/>
                <a:cs typeface="Arial" pitchFamily="34" charset="0"/>
              </a:rPr>
              <a:t>x</a:t>
            </a:r>
            <a:r>
              <a:rPr lang="en-NZ">
                <a:latin typeface="Arial" pitchFamily="34" charset="0"/>
                <a:cs typeface="Arial" pitchFamily="34" charset="0"/>
              </a:rPr>
              <a:t> + (-4)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NZ">
                <a:latin typeface="Arial" pitchFamily="34" charset="0"/>
                <a:cs typeface="Arial" pitchFamily="34" charset="0"/>
              </a:rPr>
              <a:t> = 17 + (-4)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066800" y="4419600"/>
            <a:ext cx="3048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i="1">
                <a:latin typeface="Arial" pitchFamily="34" charset="0"/>
                <a:cs typeface="Arial" pitchFamily="34" charset="0"/>
              </a:rPr>
              <a:t>x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NZ">
                <a:latin typeface="Arial" pitchFamily="34" charset="0"/>
                <a:cs typeface="Arial" pitchFamily="34" charset="0"/>
              </a:rPr>
              <a:t> – 8</a:t>
            </a:r>
            <a:r>
              <a:rPr lang="en-NZ" i="1">
                <a:latin typeface="Arial" pitchFamily="34" charset="0"/>
                <a:cs typeface="Arial" pitchFamily="34" charset="0"/>
              </a:rPr>
              <a:t>x</a:t>
            </a:r>
            <a:r>
              <a:rPr lang="en-NZ">
                <a:latin typeface="Arial" pitchFamily="34" charset="0"/>
                <a:cs typeface="Arial" pitchFamily="34" charset="0"/>
              </a:rPr>
              <a:t> + 16 = 17 + 16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 Placeholder 2"/>
          <p:cNvSpPr txBox="1">
            <a:spLocks/>
          </p:cNvSpPr>
          <p:nvPr/>
        </p:nvSpPr>
        <p:spPr>
          <a:xfrm>
            <a:off x="762000" y="2514600"/>
            <a:ext cx="6019800" cy="3810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- Write left side as a perfect square</a:t>
            </a:r>
            <a:endParaRPr lang="en-NZ" sz="2400" i="1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066800" y="4724400"/>
            <a:ext cx="3048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i="1">
                <a:latin typeface="Arial" pitchFamily="34" charset="0"/>
                <a:cs typeface="Arial" pitchFamily="34" charset="0"/>
              </a:rPr>
              <a:t>x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NZ">
                <a:latin typeface="Arial" pitchFamily="34" charset="0"/>
                <a:cs typeface="Arial" pitchFamily="34" charset="0"/>
              </a:rPr>
              <a:t> – 8</a:t>
            </a:r>
            <a:r>
              <a:rPr lang="en-NZ" i="1">
                <a:latin typeface="Arial" pitchFamily="34" charset="0"/>
                <a:cs typeface="Arial" pitchFamily="34" charset="0"/>
              </a:rPr>
              <a:t>x</a:t>
            </a:r>
            <a:r>
              <a:rPr lang="en-NZ">
                <a:latin typeface="Arial" pitchFamily="34" charset="0"/>
                <a:cs typeface="Arial" pitchFamily="34" charset="0"/>
              </a:rPr>
              <a:t> + 16 = 33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524000" y="5029200"/>
            <a:ext cx="3048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(</a:t>
            </a:r>
            <a:r>
              <a:rPr lang="en-NZ" i="1">
                <a:latin typeface="Arial" pitchFamily="34" charset="0"/>
                <a:cs typeface="Arial" pitchFamily="34" charset="0"/>
              </a:rPr>
              <a:t>x</a:t>
            </a:r>
            <a:r>
              <a:rPr lang="en-NZ">
                <a:latin typeface="Arial" pitchFamily="34" charset="0"/>
                <a:cs typeface="Arial" pitchFamily="34" charset="0"/>
              </a:rPr>
              <a:t> – 4)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NZ">
                <a:latin typeface="Arial" pitchFamily="34" charset="0"/>
                <a:cs typeface="Arial" pitchFamily="34" charset="0"/>
              </a:rPr>
              <a:t> = 33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Placeholder 2"/>
          <p:cNvSpPr txBox="1">
            <a:spLocks/>
          </p:cNvSpPr>
          <p:nvPr/>
        </p:nvSpPr>
        <p:spPr>
          <a:xfrm>
            <a:off x="762000" y="2819400"/>
            <a:ext cx="6019800" cy="3810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- Take square root and rearrange</a:t>
            </a:r>
            <a:endParaRPr lang="en-NZ" sz="2400" i="1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752600" y="5334000"/>
            <a:ext cx="3048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i="1">
                <a:latin typeface="Arial" pitchFamily="34" charset="0"/>
                <a:cs typeface="Arial" pitchFamily="34" charset="0"/>
              </a:rPr>
              <a:t>x</a:t>
            </a:r>
            <a:r>
              <a:rPr lang="en-NZ">
                <a:latin typeface="Arial" pitchFamily="34" charset="0"/>
                <a:cs typeface="Arial" pitchFamily="34" charset="0"/>
              </a:rPr>
              <a:t> – 4 = ±√33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257800" y="3657600"/>
            <a:ext cx="2743200" cy="3698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Don’t forget the +/- sign!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133600" y="5638800"/>
            <a:ext cx="3048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i="1">
                <a:latin typeface="Arial" pitchFamily="34" charset="0"/>
                <a:cs typeface="Arial" pitchFamily="34" charset="0"/>
              </a:rPr>
              <a:t>x</a:t>
            </a:r>
            <a:r>
              <a:rPr lang="en-NZ">
                <a:latin typeface="Arial" pitchFamily="34" charset="0"/>
                <a:cs typeface="Arial" pitchFamily="34" charset="0"/>
              </a:rPr>
              <a:t> = 4 ± √33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343400" y="4343400"/>
            <a:ext cx="4572000" cy="6461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It is OK to leave answer without getting two decimal results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343400" y="5257800"/>
            <a:ext cx="4572000" cy="6461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It is important when completing the square that </a:t>
            </a:r>
            <a:r>
              <a:rPr lang="en-NZ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NZ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8" grpId="0" autoUpdateAnimBg="0"/>
      <p:bldP spid="9" grpId="0"/>
      <p:bldP spid="10" grpId="0" autoUpdateAnimBg="0"/>
      <p:bldP spid="11" grpId="0"/>
      <p:bldP spid="12" grpId="0"/>
      <p:bldP spid="13" grpId="0" autoUpdateAnimBg="0"/>
      <p:bldP spid="14" grpId="0"/>
      <p:bldP spid="15" grpId="0"/>
      <p:bldP spid="16" grpId="0" autoUpdateAnimBg="0"/>
      <p:bldP spid="17" grpId="0"/>
      <p:bldP spid="18" grpId="0" animBg="1"/>
      <p:bldP spid="19" grpId="0"/>
      <p:bldP spid="20" grpId="0" animBg="1"/>
      <p:bldP spid="28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228600"/>
            <a:ext cx="8686800" cy="685800"/>
          </a:xfrm>
          <a:prstGeom prst="rect">
            <a:avLst/>
          </a:prstGeom>
        </p:spPr>
        <p:txBody>
          <a:bodyPr anchor="b"/>
          <a:lstStyle/>
          <a:p>
            <a:pPr algn="ctr" fontAlgn="auto">
              <a:spcAft>
                <a:spcPts val="0"/>
              </a:spcAft>
              <a:defRPr/>
            </a:pPr>
            <a:r>
              <a:rPr lang="en-NZ"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QUADRATIC FORMULA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52400" y="914400"/>
            <a:ext cx="8991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- An important concept to know, especially when equations do not factorise easily (i.e. factors are not whole numbers)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52400" y="1447800"/>
            <a:ext cx="7162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- For the general equation </a:t>
            </a:r>
            <a:r>
              <a:rPr lang="en-NZ" b="1">
                <a:latin typeface="Arial" pitchFamily="34" charset="0"/>
                <a:cs typeface="Arial" pitchFamily="34" charset="0"/>
              </a:rPr>
              <a:t>a</a:t>
            </a:r>
            <a:r>
              <a:rPr lang="en-NZ" b="1" i="1">
                <a:latin typeface="Arial" pitchFamily="34" charset="0"/>
                <a:cs typeface="Arial" pitchFamily="34" charset="0"/>
              </a:rPr>
              <a:t>x</a:t>
            </a:r>
            <a:r>
              <a:rPr lang="en-NZ" b="1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NZ" b="1">
                <a:latin typeface="Arial" pitchFamily="34" charset="0"/>
                <a:cs typeface="Arial" pitchFamily="34" charset="0"/>
              </a:rPr>
              <a:t> + b</a:t>
            </a:r>
            <a:r>
              <a:rPr lang="en-NZ" b="1" i="1">
                <a:latin typeface="Arial" pitchFamily="34" charset="0"/>
                <a:cs typeface="Arial" pitchFamily="34" charset="0"/>
              </a:rPr>
              <a:t>x</a:t>
            </a:r>
            <a:r>
              <a:rPr lang="en-NZ" b="1">
                <a:latin typeface="Arial" pitchFamily="34" charset="0"/>
                <a:cs typeface="Arial" pitchFamily="34" charset="0"/>
              </a:rPr>
              <a:t> + c = 0 </a:t>
            </a:r>
            <a:r>
              <a:rPr lang="en-NZ">
                <a:latin typeface="Arial" pitchFamily="34" charset="0"/>
                <a:cs typeface="Arial" pitchFamily="34" charset="0"/>
              </a:rPr>
              <a:t>use: </a:t>
            </a:r>
          </a:p>
        </p:txBody>
      </p:sp>
      <p:sp>
        <p:nvSpPr>
          <p:cNvPr id="7178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NZ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065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6702949"/>
              </p:ext>
            </p:extLst>
          </p:nvPr>
        </p:nvGraphicFramePr>
        <p:xfrm>
          <a:off x="2819400" y="1905000"/>
          <a:ext cx="3048000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FXEquation_2_32" r:id="rId3" imgW="1933575" imgH="600075" progId="">
                  <p:embed/>
                </p:oleObj>
              </mc:Choice>
              <mc:Fallback>
                <p:oleObj name="FXEquation_2_32" r:id="rId3" imgW="1933575" imgH="600075" progId="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1905000"/>
                        <a:ext cx="3048000" cy="946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81000" y="2819400"/>
            <a:ext cx="457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e.g.   Use the quadratic formula to solve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04800" y="3200400"/>
            <a:ext cx="2590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a)   x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NZ">
                <a:latin typeface="Arial" pitchFamily="34" charset="0"/>
                <a:cs typeface="Arial" pitchFamily="34" charset="0"/>
              </a:rPr>
              <a:t> + 5x + 1 = 0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648200" y="3200400"/>
            <a:ext cx="2590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b)   4x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NZ">
                <a:latin typeface="Arial" pitchFamily="34" charset="0"/>
                <a:cs typeface="Arial" pitchFamily="34" charset="0"/>
              </a:rPr>
              <a:t> – 7x = -2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Placeholder 2"/>
          <p:cNvSpPr txBox="1">
            <a:spLocks/>
          </p:cNvSpPr>
          <p:nvPr/>
        </p:nvSpPr>
        <p:spPr>
          <a:xfrm>
            <a:off x="609600" y="3581400"/>
            <a:ext cx="914400" cy="3810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a = 1</a:t>
            </a:r>
            <a:endParaRPr lang="en-NZ" sz="2400" i="1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Placeholder 2"/>
          <p:cNvSpPr txBox="1">
            <a:spLocks/>
          </p:cNvSpPr>
          <p:nvPr/>
        </p:nvSpPr>
        <p:spPr>
          <a:xfrm>
            <a:off x="1371600" y="3581400"/>
            <a:ext cx="914400" cy="3810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b = 5</a:t>
            </a:r>
            <a:endParaRPr lang="en-NZ" sz="2400" i="1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 Placeholder 2"/>
          <p:cNvSpPr txBox="1">
            <a:spLocks/>
          </p:cNvSpPr>
          <p:nvPr/>
        </p:nvSpPr>
        <p:spPr>
          <a:xfrm>
            <a:off x="2133600" y="3581400"/>
            <a:ext cx="914400" cy="3810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c = 1</a:t>
            </a:r>
            <a:endParaRPr lang="en-NZ" sz="2400" i="1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52400" y="2286000"/>
            <a:ext cx="2590800" cy="3698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Substitute into formula</a:t>
            </a:r>
          </a:p>
        </p:txBody>
      </p:sp>
      <p:graphicFrame>
        <p:nvGraphicFramePr>
          <p:cNvPr id="7065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3031543"/>
              </p:ext>
            </p:extLst>
          </p:nvPr>
        </p:nvGraphicFramePr>
        <p:xfrm>
          <a:off x="762000" y="3962400"/>
          <a:ext cx="2590800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FXEquation_2_32" r:id="rId5" imgW="1642320" imgH="471600" progId="">
                  <p:embed/>
                </p:oleObj>
              </mc:Choice>
              <mc:Fallback>
                <p:oleObj name="FXEquation_2_32" r:id="rId5" imgW="1642320" imgH="47160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962400"/>
                        <a:ext cx="2590800" cy="74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6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5121065"/>
              </p:ext>
            </p:extLst>
          </p:nvPr>
        </p:nvGraphicFramePr>
        <p:xfrm>
          <a:off x="762000" y="4724400"/>
          <a:ext cx="1400175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FXEquation_2_32" r:id="rId7" imgW="887400" imgH="380160" progId="">
                  <p:embed/>
                </p:oleObj>
              </mc:Choice>
              <mc:Fallback>
                <p:oleObj name="FXEquation_2_32" r:id="rId7" imgW="887400" imgH="38016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724400"/>
                        <a:ext cx="1400175" cy="598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447800" y="5867400"/>
            <a:ext cx="6172200" cy="3698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It is OK to leave answer without getting two decimal results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85800" y="5334000"/>
            <a:ext cx="3048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i="1">
                <a:latin typeface="Arial" pitchFamily="34" charset="0"/>
                <a:cs typeface="Arial" pitchFamily="34" charset="0"/>
              </a:rPr>
              <a:t>x</a:t>
            </a:r>
            <a:r>
              <a:rPr lang="en-NZ">
                <a:latin typeface="Arial" pitchFamily="34" charset="0"/>
                <a:cs typeface="Arial" pitchFamily="34" charset="0"/>
              </a:rPr>
              <a:t> = -0.209 or -4.791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486400" y="2667000"/>
            <a:ext cx="3200400" cy="3698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Make equation equal to zero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4648200" y="3505200"/>
            <a:ext cx="17954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4x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NZ">
                <a:latin typeface="Arial" pitchFamily="34" charset="0"/>
                <a:cs typeface="Arial" pitchFamily="34" charset="0"/>
              </a:rPr>
              <a:t> – 7x + 2 = 0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 Placeholder 2"/>
          <p:cNvSpPr txBox="1">
            <a:spLocks/>
          </p:cNvSpPr>
          <p:nvPr/>
        </p:nvSpPr>
        <p:spPr>
          <a:xfrm>
            <a:off x="4724400" y="3886200"/>
            <a:ext cx="914400" cy="3810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a = 4</a:t>
            </a:r>
            <a:endParaRPr lang="en-NZ" sz="2400" i="1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 Placeholder 2"/>
          <p:cNvSpPr txBox="1">
            <a:spLocks/>
          </p:cNvSpPr>
          <p:nvPr/>
        </p:nvSpPr>
        <p:spPr>
          <a:xfrm>
            <a:off x="5486400" y="3886200"/>
            <a:ext cx="914400" cy="3810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b = -7</a:t>
            </a:r>
            <a:endParaRPr lang="en-NZ" sz="2400" i="1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 Placeholder 2"/>
          <p:cNvSpPr txBox="1">
            <a:spLocks/>
          </p:cNvSpPr>
          <p:nvPr/>
        </p:nvSpPr>
        <p:spPr>
          <a:xfrm>
            <a:off x="6248400" y="3886200"/>
            <a:ext cx="914400" cy="3810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c = 2</a:t>
            </a:r>
            <a:endParaRPr lang="en-NZ" sz="2400" i="1" baseline="30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066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9983965"/>
              </p:ext>
            </p:extLst>
          </p:nvPr>
        </p:nvGraphicFramePr>
        <p:xfrm>
          <a:off x="4635500" y="4191000"/>
          <a:ext cx="2768600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FXEquation_2_32" r:id="rId9" imgW="1756080" imgH="471600" progId="">
                  <p:embed/>
                </p:oleObj>
              </mc:Choice>
              <mc:Fallback>
                <p:oleObj name="FXEquation_2_32" r:id="rId9" imgW="1756080" imgH="471600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5500" y="4191000"/>
                        <a:ext cx="2768600" cy="74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6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8929117"/>
              </p:ext>
            </p:extLst>
          </p:nvPr>
        </p:nvGraphicFramePr>
        <p:xfrm>
          <a:off x="4687888" y="4953000"/>
          <a:ext cx="1320800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name="FXEquation_2_32" r:id="rId11" imgW="836640" imgH="380160" progId="">
                  <p:embed/>
                </p:oleObj>
              </mc:Choice>
              <mc:Fallback>
                <p:oleObj name="FXEquation_2_32" r:id="rId11" imgW="836640" imgH="380160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7888" y="4953000"/>
                        <a:ext cx="1320800" cy="598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4648200" y="5486400"/>
            <a:ext cx="3048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i="1">
                <a:latin typeface="Arial" pitchFamily="34" charset="0"/>
                <a:cs typeface="Arial" pitchFamily="34" charset="0"/>
              </a:rPr>
              <a:t>x</a:t>
            </a:r>
            <a:r>
              <a:rPr lang="en-NZ">
                <a:latin typeface="Arial" pitchFamily="34" charset="0"/>
                <a:cs typeface="Arial" pitchFamily="34" charset="0"/>
              </a:rPr>
              <a:t> = 1.390 or 0.360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6324600" y="1447800"/>
            <a:ext cx="2362200" cy="646113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Solutions are also know as ROOTS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0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0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70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7" grpId="0"/>
      <p:bldP spid="8" grpId="0"/>
      <p:bldP spid="9" grpId="0"/>
      <p:bldP spid="10" grpId="0" autoUpdateAnimBg="0"/>
      <p:bldP spid="11" grpId="0" autoUpdateAnimBg="0"/>
      <p:bldP spid="12" grpId="0" autoUpdateAnimBg="0"/>
      <p:bldP spid="13" grpId="0" animBg="1"/>
      <p:bldP spid="16" grpId="0" animBg="1"/>
      <p:bldP spid="17" grpId="0"/>
      <p:bldP spid="18" grpId="0" animBg="1"/>
      <p:bldP spid="19" grpId="0"/>
      <p:bldP spid="20" grpId="0" autoUpdateAnimBg="0"/>
      <p:bldP spid="21" grpId="0" autoUpdateAnimBg="0"/>
      <p:bldP spid="22" grpId="0" autoUpdateAnimBg="0"/>
      <p:bldP spid="25" grpId="0"/>
      <p:bldP spid="26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228600"/>
            <a:ext cx="8686800" cy="685800"/>
          </a:xfrm>
          <a:prstGeom prst="rect">
            <a:avLst/>
          </a:prstGeom>
        </p:spPr>
        <p:txBody>
          <a:bodyPr anchor="b"/>
          <a:lstStyle/>
          <a:p>
            <a:pPr algn="ctr" fontAlgn="auto">
              <a:spcAft>
                <a:spcPts val="0"/>
              </a:spcAft>
              <a:defRPr/>
            </a:pPr>
            <a:r>
              <a:rPr lang="en-NZ"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NATURE OF ROOTS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52400" y="914400"/>
            <a:ext cx="8991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- Quadratic expressions have parabolas for graphs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52400" y="1219200"/>
            <a:ext cx="8991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- The solutions (roots) of an equation are where the parabola cuts the x axis.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52400" y="1524000"/>
            <a:ext cx="411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- There are 3 possibilities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52400" y="1981200"/>
            <a:ext cx="3962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b="1">
                <a:latin typeface="Arial" pitchFamily="34" charset="0"/>
                <a:cs typeface="Arial" pitchFamily="34" charset="0"/>
              </a:rPr>
              <a:t>1.  Parabola cuts x axis at 2 points</a:t>
            </a:r>
          </a:p>
        </p:txBody>
      </p:sp>
      <p:graphicFrame>
        <p:nvGraphicFramePr>
          <p:cNvPr id="8294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5805376"/>
              </p:ext>
            </p:extLst>
          </p:nvPr>
        </p:nvGraphicFramePr>
        <p:xfrm>
          <a:off x="838200" y="2133600"/>
          <a:ext cx="2670175" cy="236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FXDraw V2" r:id="rId3" imgW="2172600" imgH="1992600" progId="FXDraw3.Document">
                  <p:embed/>
                </p:oleObj>
              </mc:Choice>
              <mc:Fallback>
                <p:oleObj name="FXDraw V2" r:id="rId3" imgW="2172600" imgH="1992600" progId="FXDraw3.Document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133600"/>
                        <a:ext cx="2670175" cy="2363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09600" y="4572000"/>
            <a:ext cx="4114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en-NZ">
                <a:latin typeface="Arial" pitchFamily="34" charset="0"/>
                <a:cs typeface="Arial" pitchFamily="34" charset="0"/>
              </a:rPr>
              <a:t> Equation has 2 </a:t>
            </a:r>
            <a:r>
              <a:rPr lang="en-NZ" u="sng">
                <a:latin typeface="Arial" pitchFamily="34" charset="0"/>
                <a:cs typeface="Arial" pitchFamily="34" charset="0"/>
              </a:rPr>
              <a:t>real roots</a:t>
            </a:r>
            <a:r>
              <a:rPr lang="en-NZ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NZ">
                <a:latin typeface="Arial" pitchFamily="34" charset="0"/>
                <a:cs typeface="Arial" pitchFamily="34" charset="0"/>
              </a:rPr>
              <a:t>(solutions) e.g. </a:t>
            </a:r>
            <a:r>
              <a:rPr lang="en-NZ" i="1">
                <a:latin typeface="Arial" pitchFamily="34" charset="0"/>
                <a:cs typeface="Arial" pitchFamily="34" charset="0"/>
              </a:rPr>
              <a:t>x </a:t>
            </a:r>
            <a:r>
              <a:rPr lang="en-NZ">
                <a:latin typeface="Arial" pitchFamily="34" charset="0"/>
                <a:cs typeface="Arial" pitchFamily="34" charset="0"/>
              </a:rPr>
              <a:t>= 1 or 4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953000" y="1981200"/>
            <a:ext cx="3962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b="1">
                <a:latin typeface="Arial" pitchFamily="34" charset="0"/>
                <a:cs typeface="Arial" pitchFamily="34" charset="0"/>
              </a:rPr>
              <a:t>2.  Parabola touches x axis at a single point</a:t>
            </a:r>
          </a:p>
        </p:txBody>
      </p:sp>
      <p:graphicFrame>
        <p:nvGraphicFramePr>
          <p:cNvPr id="8294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5357671"/>
              </p:ext>
            </p:extLst>
          </p:nvPr>
        </p:nvGraphicFramePr>
        <p:xfrm>
          <a:off x="5562600" y="2133600"/>
          <a:ext cx="2754313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FXDraw V2" r:id="rId5" imgW="2172600" imgH="1992600" progId="FXDraw3.Document">
                  <p:embed/>
                </p:oleObj>
              </mc:Choice>
              <mc:Fallback>
                <p:oleObj name="FXDraw V2" r:id="rId5" imgW="2172600" imgH="1992600" progId="FXDraw3.Document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2133600"/>
                        <a:ext cx="2754313" cy="2438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029200" y="4572000"/>
            <a:ext cx="4114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en-NZ">
                <a:latin typeface="Arial" pitchFamily="34" charset="0"/>
                <a:cs typeface="Arial" pitchFamily="34" charset="0"/>
              </a:rPr>
              <a:t> Equation has 1 </a:t>
            </a:r>
            <a:r>
              <a:rPr lang="en-NZ" u="sng">
                <a:latin typeface="Arial" pitchFamily="34" charset="0"/>
                <a:cs typeface="Arial" pitchFamily="34" charset="0"/>
              </a:rPr>
              <a:t>repeated root</a:t>
            </a:r>
            <a:r>
              <a:rPr lang="en-NZ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NZ">
                <a:latin typeface="Arial" pitchFamily="34" charset="0"/>
                <a:cs typeface="Arial" pitchFamily="34" charset="0"/>
              </a:rPr>
              <a:t>(solution) e.g. </a:t>
            </a:r>
            <a:r>
              <a:rPr lang="en-NZ" i="1">
                <a:latin typeface="Arial" pitchFamily="34" charset="0"/>
                <a:cs typeface="Arial" pitchFamily="34" charset="0"/>
              </a:rPr>
              <a:t>x </a:t>
            </a:r>
            <a:r>
              <a:rPr lang="en-NZ">
                <a:latin typeface="Arial" pitchFamily="34" charset="0"/>
                <a:cs typeface="Arial" pitchFamily="34" charset="0"/>
              </a:rPr>
              <a:t>=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82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82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8" grpId="0"/>
      <p:bldP spid="9" grpId="0"/>
      <p:bldP spid="11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286000" y="304800"/>
            <a:ext cx="3962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b="1">
                <a:latin typeface="Arial" pitchFamily="34" charset="0"/>
                <a:cs typeface="Arial" pitchFamily="34" charset="0"/>
              </a:rPr>
              <a:t>3.  Parabola does not cross x axis at all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6516275"/>
              </p:ext>
            </p:extLst>
          </p:nvPr>
        </p:nvGraphicFramePr>
        <p:xfrm>
          <a:off x="2971800" y="457200"/>
          <a:ext cx="2670175" cy="236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FXDraw V2" r:id="rId3" imgW="2172600" imgH="1992600" progId="FXDraw3.Document">
                  <p:embed/>
                </p:oleObj>
              </mc:Choice>
              <mc:Fallback>
                <p:oleObj name="FXDraw V2" r:id="rId3" imgW="2172600" imgH="1992600" progId="FXDraw3.Document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57200"/>
                        <a:ext cx="2670175" cy="2363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743200" y="2895600"/>
            <a:ext cx="4114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en-NZ">
                <a:latin typeface="Arial" pitchFamily="34" charset="0"/>
                <a:cs typeface="Arial" pitchFamily="34" charset="0"/>
              </a:rPr>
              <a:t> Equation has no real roots </a:t>
            </a:r>
          </a:p>
          <a:p>
            <a:r>
              <a:rPr lang="en-NZ">
                <a:latin typeface="Arial" pitchFamily="34" charset="0"/>
                <a:cs typeface="Arial" pitchFamily="34" charset="0"/>
              </a:rPr>
              <a:t>(solutions)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228600"/>
            <a:ext cx="8686800" cy="685800"/>
          </a:xfrm>
          <a:prstGeom prst="rect">
            <a:avLst/>
          </a:prstGeom>
        </p:spPr>
        <p:txBody>
          <a:bodyPr anchor="b"/>
          <a:lstStyle/>
          <a:p>
            <a:pPr algn="ctr" fontAlgn="auto">
              <a:spcAft>
                <a:spcPts val="0"/>
              </a:spcAft>
              <a:defRPr/>
            </a:pPr>
            <a:r>
              <a:rPr lang="en-NZ"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DISCRIMINANT OF ROOTS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52400" y="914400"/>
            <a:ext cx="8991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- Tells us the number of real roots an equation has.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52400" y="1219200"/>
            <a:ext cx="7162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- For the general equation </a:t>
            </a:r>
            <a:r>
              <a:rPr lang="en-NZ" b="1">
                <a:latin typeface="Arial" pitchFamily="34" charset="0"/>
                <a:cs typeface="Arial" pitchFamily="34" charset="0"/>
              </a:rPr>
              <a:t>a</a:t>
            </a:r>
            <a:r>
              <a:rPr lang="en-NZ" b="1" i="1">
                <a:latin typeface="Arial" pitchFamily="34" charset="0"/>
                <a:cs typeface="Arial" pitchFamily="34" charset="0"/>
              </a:rPr>
              <a:t>x</a:t>
            </a:r>
            <a:r>
              <a:rPr lang="en-NZ" b="1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NZ" b="1">
                <a:latin typeface="Arial" pitchFamily="34" charset="0"/>
                <a:cs typeface="Arial" pitchFamily="34" charset="0"/>
              </a:rPr>
              <a:t> + b</a:t>
            </a:r>
            <a:r>
              <a:rPr lang="en-NZ" b="1" i="1">
                <a:latin typeface="Arial" pitchFamily="34" charset="0"/>
                <a:cs typeface="Arial" pitchFamily="34" charset="0"/>
              </a:rPr>
              <a:t>x</a:t>
            </a:r>
            <a:r>
              <a:rPr lang="en-NZ" b="1">
                <a:latin typeface="Arial" pitchFamily="34" charset="0"/>
                <a:cs typeface="Arial" pitchFamily="34" charset="0"/>
              </a:rPr>
              <a:t> + c = 0 </a:t>
            </a:r>
            <a:r>
              <a:rPr lang="en-NZ">
                <a:latin typeface="Arial" pitchFamily="34" charset="0"/>
                <a:cs typeface="Arial" pitchFamily="34" charset="0"/>
              </a:rPr>
              <a:t>the discriminant is: </a:t>
            </a:r>
          </a:p>
        </p:txBody>
      </p:sp>
      <p:sp>
        <p:nvSpPr>
          <p:cNvPr id="10249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NZ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499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4497652"/>
              </p:ext>
            </p:extLst>
          </p:nvPr>
        </p:nvGraphicFramePr>
        <p:xfrm>
          <a:off x="3505200" y="1524000"/>
          <a:ext cx="13874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4" name="FXEquation_2_32" r:id="rId3" imgW="866775" imgH="285750" progId="">
                  <p:embed/>
                </p:oleObj>
              </mc:Choice>
              <mc:Fallback>
                <p:oleObj name="FXEquation_2_32" r:id="rId3" imgW="866775" imgH="285750" progId="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1524000"/>
                        <a:ext cx="1387475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52400" y="2057400"/>
            <a:ext cx="8991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1. If </a:t>
            </a:r>
            <a:r>
              <a:rPr lang="en-NZ" i="1">
                <a:latin typeface="Arial" pitchFamily="34" charset="0"/>
                <a:cs typeface="Arial" pitchFamily="34" charset="0"/>
              </a:rPr>
              <a:t>b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NZ">
                <a:latin typeface="Arial" pitchFamily="34" charset="0"/>
                <a:cs typeface="Arial" pitchFamily="34" charset="0"/>
              </a:rPr>
              <a:t> – 4</a:t>
            </a:r>
            <a:r>
              <a:rPr lang="en-NZ" i="1">
                <a:latin typeface="Arial" pitchFamily="34" charset="0"/>
                <a:cs typeface="Arial" pitchFamily="34" charset="0"/>
              </a:rPr>
              <a:t>ac</a:t>
            </a:r>
            <a:r>
              <a:rPr lang="en-NZ">
                <a:latin typeface="Arial" pitchFamily="34" charset="0"/>
                <a:cs typeface="Arial" pitchFamily="34" charset="0"/>
              </a:rPr>
              <a:t> &gt; 0 there are two real roots </a:t>
            </a:r>
            <a:endParaRPr lang="en-NZ" i="1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52400" y="2362200"/>
            <a:ext cx="8991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2. If </a:t>
            </a:r>
            <a:r>
              <a:rPr lang="en-NZ" i="1">
                <a:latin typeface="Arial" pitchFamily="34" charset="0"/>
                <a:cs typeface="Arial" pitchFamily="34" charset="0"/>
              </a:rPr>
              <a:t>b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NZ">
                <a:latin typeface="Arial" pitchFamily="34" charset="0"/>
                <a:cs typeface="Arial" pitchFamily="34" charset="0"/>
              </a:rPr>
              <a:t> – 4</a:t>
            </a:r>
            <a:r>
              <a:rPr lang="en-NZ" i="1">
                <a:latin typeface="Arial" pitchFamily="34" charset="0"/>
                <a:cs typeface="Arial" pitchFamily="34" charset="0"/>
              </a:rPr>
              <a:t>ac</a:t>
            </a:r>
            <a:r>
              <a:rPr lang="en-NZ">
                <a:latin typeface="Arial" pitchFamily="34" charset="0"/>
                <a:cs typeface="Arial" pitchFamily="34" charset="0"/>
              </a:rPr>
              <a:t> = 0 there is one repeated root</a:t>
            </a:r>
            <a:endParaRPr lang="en-NZ" i="1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52400" y="2667000"/>
            <a:ext cx="8991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3. If </a:t>
            </a:r>
            <a:r>
              <a:rPr lang="en-NZ" i="1">
                <a:latin typeface="Arial" pitchFamily="34" charset="0"/>
                <a:cs typeface="Arial" pitchFamily="34" charset="0"/>
              </a:rPr>
              <a:t>b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NZ">
                <a:latin typeface="Arial" pitchFamily="34" charset="0"/>
                <a:cs typeface="Arial" pitchFamily="34" charset="0"/>
              </a:rPr>
              <a:t> – 4</a:t>
            </a:r>
            <a:r>
              <a:rPr lang="en-NZ" i="1">
                <a:latin typeface="Arial" pitchFamily="34" charset="0"/>
                <a:cs typeface="Arial" pitchFamily="34" charset="0"/>
              </a:rPr>
              <a:t>ac</a:t>
            </a:r>
            <a:r>
              <a:rPr lang="en-NZ">
                <a:latin typeface="Arial" pitchFamily="34" charset="0"/>
                <a:cs typeface="Arial" pitchFamily="34" charset="0"/>
              </a:rPr>
              <a:t> &lt; 0 there are no real roots </a:t>
            </a:r>
            <a:endParaRPr lang="en-NZ" i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562600" y="1676400"/>
            <a:ext cx="3352800" cy="17541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Note: If </a:t>
            </a: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NZ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– 4</a:t>
            </a: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ac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&gt; 0 </a:t>
            </a:r>
            <a:r>
              <a:rPr lang="en-US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and a perfect square (i.e. 9, 16, 25…) there are 2 rational roots. This means both roots can be written as a fraction and the quadratic equation factorises</a:t>
            </a:r>
            <a:r>
              <a:rPr lang="en-US">
                <a:latin typeface="Arial" pitchFamily="34" charset="0"/>
                <a:cs typeface="Arial" pitchFamily="34" charset="0"/>
              </a:rPr>
              <a:t>.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304800" y="3124200"/>
            <a:ext cx="4876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e.g.   Calculate the discriminant of the following and hence state the number of roots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28600" y="3733800"/>
            <a:ext cx="2590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a)   x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NZ">
                <a:latin typeface="Arial" pitchFamily="34" charset="0"/>
                <a:cs typeface="Arial" pitchFamily="34" charset="0"/>
              </a:rPr>
              <a:t> + 5x + 1 = 0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124200" y="3733800"/>
            <a:ext cx="2590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b)   3x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NZ">
                <a:latin typeface="Arial" pitchFamily="34" charset="0"/>
                <a:cs typeface="Arial" pitchFamily="34" charset="0"/>
              </a:rPr>
              <a:t> – 2x + 8 = 0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791200" y="3733800"/>
            <a:ext cx="2590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c)   4x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NZ">
                <a:latin typeface="Arial" pitchFamily="34" charset="0"/>
                <a:cs typeface="Arial" pitchFamily="34" charset="0"/>
              </a:rPr>
              <a:t> + 5x + 1 = 0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 Placeholder 2"/>
          <p:cNvSpPr txBox="1">
            <a:spLocks/>
          </p:cNvSpPr>
          <p:nvPr/>
        </p:nvSpPr>
        <p:spPr>
          <a:xfrm>
            <a:off x="228600" y="4114800"/>
            <a:ext cx="914400" cy="3810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a = 1</a:t>
            </a:r>
            <a:endParaRPr lang="en-NZ" sz="2400" i="1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Placeholder 2"/>
          <p:cNvSpPr txBox="1">
            <a:spLocks/>
          </p:cNvSpPr>
          <p:nvPr/>
        </p:nvSpPr>
        <p:spPr>
          <a:xfrm>
            <a:off x="990600" y="4114800"/>
            <a:ext cx="914400" cy="3810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b = 5</a:t>
            </a:r>
            <a:endParaRPr lang="en-NZ" sz="2400" i="1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 Placeholder 2"/>
          <p:cNvSpPr txBox="1">
            <a:spLocks/>
          </p:cNvSpPr>
          <p:nvPr/>
        </p:nvSpPr>
        <p:spPr>
          <a:xfrm>
            <a:off x="1752600" y="4114800"/>
            <a:ext cx="914400" cy="3810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c = 1</a:t>
            </a:r>
            <a:endParaRPr lang="en-NZ" sz="2400" i="1" baseline="30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82970"/>
              </p:ext>
            </p:extLst>
          </p:nvPr>
        </p:nvGraphicFramePr>
        <p:xfrm>
          <a:off x="457200" y="4495800"/>
          <a:ext cx="1419225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5" name="FXEquation_2_32" r:id="rId5" imgW="945720" imgH="224280" progId="">
                  <p:embed/>
                </p:oleObj>
              </mc:Choice>
              <mc:Fallback>
                <p:oleObj name="FXEquation_2_32" r:id="rId5" imgW="945720" imgH="22428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495800"/>
                        <a:ext cx="1419225" cy="334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 Placeholder 2"/>
          <p:cNvSpPr txBox="1">
            <a:spLocks/>
          </p:cNvSpPr>
          <p:nvPr/>
        </p:nvSpPr>
        <p:spPr>
          <a:xfrm>
            <a:off x="1828800" y="4495800"/>
            <a:ext cx="914400" cy="3810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= 21</a:t>
            </a:r>
            <a:endParaRPr lang="en-NZ" sz="2400" i="1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52400" y="5029200"/>
            <a:ext cx="2819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As </a:t>
            </a:r>
            <a:r>
              <a:rPr lang="en-NZ" i="1">
                <a:latin typeface="Arial" pitchFamily="34" charset="0"/>
                <a:cs typeface="Arial" pitchFamily="34" charset="0"/>
              </a:rPr>
              <a:t>b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NZ">
                <a:latin typeface="Arial" pitchFamily="34" charset="0"/>
                <a:cs typeface="Arial" pitchFamily="34" charset="0"/>
              </a:rPr>
              <a:t> – 4</a:t>
            </a:r>
            <a:r>
              <a:rPr lang="en-NZ" i="1">
                <a:latin typeface="Arial" pitchFamily="34" charset="0"/>
                <a:cs typeface="Arial" pitchFamily="34" charset="0"/>
              </a:rPr>
              <a:t>ac</a:t>
            </a:r>
            <a:r>
              <a:rPr lang="en-NZ">
                <a:latin typeface="Arial" pitchFamily="34" charset="0"/>
                <a:cs typeface="Arial" pitchFamily="34" charset="0"/>
              </a:rPr>
              <a:t> &gt; 0 there are </a:t>
            </a:r>
          </a:p>
          <a:p>
            <a:r>
              <a:rPr lang="en-NZ">
                <a:latin typeface="Arial" pitchFamily="34" charset="0"/>
                <a:cs typeface="Arial" pitchFamily="34" charset="0"/>
              </a:rPr>
              <a:t>two real roots </a:t>
            </a:r>
            <a:endParaRPr lang="en-NZ" i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 Placeholder 2"/>
          <p:cNvSpPr txBox="1">
            <a:spLocks/>
          </p:cNvSpPr>
          <p:nvPr/>
        </p:nvSpPr>
        <p:spPr>
          <a:xfrm>
            <a:off x="3200400" y="4114800"/>
            <a:ext cx="914400" cy="3810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a = 3</a:t>
            </a:r>
            <a:endParaRPr lang="en-NZ" sz="2400" i="1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 Placeholder 2"/>
          <p:cNvSpPr txBox="1">
            <a:spLocks/>
          </p:cNvSpPr>
          <p:nvPr/>
        </p:nvSpPr>
        <p:spPr>
          <a:xfrm>
            <a:off x="3962400" y="4114800"/>
            <a:ext cx="914400" cy="3810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b = -2</a:t>
            </a:r>
            <a:endParaRPr lang="en-NZ" sz="2400" i="1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 Placeholder 2"/>
          <p:cNvSpPr txBox="1">
            <a:spLocks/>
          </p:cNvSpPr>
          <p:nvPr/>
        </p:nvSpPr>
        <p:spPr>
          <a:xfrm>
            <a:off x="4724400" y="4114800"/>
            <a:ext cx="914400" cy="3810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c = 8</a:t>
            </a:r>
            <a:endParaRPr lang="en-NZ" sz="2400" i="1" baseline="30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4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6616502"/>
              </p:ext>
            </p:extLst>
          </p:nvPr>
        </p:nvGraphicFramePr>
        <p:xfrm>
          <a:off x="3306763" y="4495800"/>
          <a:ext cx="1665287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6" name="FXEquation_2_32" r:id="rId7" imgW="1110240" imgH="224280" progId="">
                  <p:embed/>
                </p:oleObj>
              </mc:Choice>
              <mc:Fallback>
                <p:oleObj name="FXEquation_2_32" r:id="rId7" imgW="1110240" imgH="22428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6763" y="4495800"/>
                        <a:ext cx="1665287" cy="334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 Placeholder 2"/>
          <p:cNvSpPr txBox="1">
            <a:spLocks/>
          </p:cNvSpPr>
          <p:nvPr/>
        </p:nvSpPr>
        <p:spPr>
          <a:xfrm>
            <a:off x="4876800" y="4495800"/>
            <a:ext cx="914400" cy="3810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= -92</a:t>
            </a:r>
            <a:endParaRPr lang="en-NZ" sz="2400" i="1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3124200" y="5029200"/>
            <a:ext cx="2819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As </a:t>
            </a:r>
            <a:r>
              <a:rPr lang="en-NZ" i="1">
                <a:latin typeface="Arial" pitchFamily="34" charset="0"/>
                <a:cs typeface="Arial" pitchFamily="34" charset="0"/>
              </a:rPr>
              <a:t>b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NZ">
                <a:latin typeface="Arial" pitchFamily="34" charset="0"/>
                <a:cs typeface="Arial" pitchFamily="34" charset="0"/>
              </a:rPr>
              <a:t> – 4</a:t>
            </a:r>
            <a:r>
              <a:rPr lang="en-NZ" i="1">
                <a:latin typeface="Arial" pitchFamily="34" charset="0"/>
                <a:cs typeface="Arial" pitchFamily="34" charset="0"/>
              </a:rPr>
              <a:t>ac</a:t>
            </a:r>
            <a:r>
              <a:rPr lang="en-NZ">
                <a:latin typeface="Arial" pitchFamily="34" charset="0"/>
                <a:cs typeface="Arial" pitchFamily="34" charset="0"/>
              </a:rPr>
              <a:t> &lt; 0 there are no real roots </a:t>
            </a:r>
            <a:endParaRPr lang="en-NZ" i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 Placeholder 2"/>
          <p:cNvSpPr txBox="1">
            <a:spLocks/>
          </p:cNvSpPr>
          <p:nvPr/>
        </p:nvSpPr>
        <p:spPr>
          <a:xfrm>
            <a:off x="6248400" y="4114800"/>
            <a:ext cx="914400" cy="3810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a = 4</a:t>
            </a:r>
            <a:endParaRPr lang="en-NZ" sz="2400" i="1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 Placeholder 2"/>
          <p:cNvSpPr txBox="1">
            <a:spLocks/>
          </p:cNvSpPr>
          <p:nvPr/>
        </p:nvSpPr>
        <p:spPr>
          <a:xfrm>
            <a:off x="7010400" y="4114800"/>
            <a:ext cx="914400" cy="3810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b = 5</a:t>
            </a:r>
            <a:endParaRPr lang="en-NZ" sz="2400" i="1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 Placeholder 2"/>
          <p:cNvSpPr txBox="1">
            <a:spLocks/>
          </p:cNvSpPr>
          <p:nvPr/>
        </p:nvSpPr>
        <p:spPr>
          <a:xfrm>
            <a:off x="7772400" y="4114800"/>
            <a:ext cx="914400" cy="3810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c = 1</a:t>
            </a:r>
            <a:endParaRPr lang="en-NZ" sz="2400" i="1" baseline="30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0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7265549"/>
              </p:ext>
            </p:extLst>
          </p:nvPr>
        </p:nvGraphicFramePr>
        <p:xfrm>
          <a:off x="6477000" y="4495800"/>
          <a:ext cx="1420813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7" name="FXEquation_2_32" r:id="rId9" imgW="945720" imgH="224280" progId="">
                  <p:embed/>
                </p:oleObj>
              </mc:Choice>
              <mc:Fallback>
                <p:oleObj name="FXEquation_2_32" r:id="rId9" imgW="945720" imgH="22428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4495800"/>
                        <a:ext cx="1420813" cy="334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 Placeholder 2"/>
          <p:cNvSpPr txBox="1">
            <a:spLocks/>
          </p:cNvSpPr>
          <p:nvPr/>
        </p:nvSpPr>
        <p:spPr>
          <a:xfrm>
            <a:off x="7848600" y="4495800"/>
            <a:ext cx="914400" cy="3810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= 9</a:t>
            </a:r>
            <a:endParaRPr lang="en-NZ" sz="2400" i="1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6172200" y="5029200"/>
            <a:ext cx="2819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As </a:t>
            </a:r>
            <a:r>
              <a:rPr lang="en-NZ" i="1">
                <a:latin typeface="Arial" pitchFamily="34" charset="0"/>
                <a:cs typeface="Arial" pitchFamily="34" charset="0"/>
              </a:rPr>
              <a:t>b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NZ">
                <a:latin typeface="Arial" pitchFamily="34" charset="0"/>
                <a:cs typeface="Arial" pitchFamily="34" charset="0"/>
              </a:rPr>
              <a:t> – 4</a:t>
            </a:r>
            <a:r>
              <a:rPr lang="en-NZ" i="1">
                <a:latin typeface="Arial" pitchFamily="34" charset="0"/>
                <a:cs typeface="Arial" pitchFamily="34" charset="0"/>
              </a:rPr>
              <a:t>ac</a:t>
            </a:r>
            <a:r>
              <a:rPr lang="en-NZ">
                <a:latin typeface="Arial" pitchFamily="34" charset="0"/>
                <a:cs typeface="Arial" pitchFamily="34" charset="0"/>
              </a:rPr>
              <a:t> &gt; 0 there are </a:t>
            </a:r>
          </a:p>
          <a:p>
            <a:r>
              <a:rPr lang="en-NZ">
                <a:latin typeface="Arial" pitchFamily="34" charset="0"/>
                <a:cs typeface="Arial" pitchFamily="34" charset="0"/>
              </a:rPr>
              <a:t>two real roots </a:t>
            </a:r>
            <a:endParaRPr lang="en-NZ" i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6172200" y="5562600"/>
            <a:ext cx="2819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As </a:t>
            </a:r>
            <a:r>
              <a:rPr lang="en-NZ" i="1">
                <a:latin typeface="Arial" pitchFamily="34" charset="0"/>
                <a:cs typeface="Arial" pitchFamily="34" charset="0"/>
              </a:rPr>
              <a:t>b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NZ">
                <a:latin typeface="Arial" pitchFamily="34" charset="0"/>
                <a:cs typeface="Arial" pitchFamily="34" charset="0"/>
              </a:rPr>
              <a:t> – 4</a:t>
            </a:r>
            <a:r>
              <a:rPr lang="en-NZ" i="1">
                <a:latin typeface="Arial" pitchFamily="34" charset="0"/>
                <a:cs typeface="Arial" pitchFamily="34" charset="0"/>
              </a:rPr>
              <a:t>ac</a:t>
            </a:r>
            <a:r>
              <a:rPr lang="en-NZ">
                <a:latin typeface="Arial" pitchFamily="34" charset="0"/>
                <a:cs typeface="Arial" pitchFamily="34" charset="0"/>
              </a:rPr>
              <a:t> = 9 there are </a:t>
            </a:r>
          </a:p>
          <a:p>
            <a:r>
              <a:rPr lang="en-NZ">
                <a:latin typeface="Arial" pitchFamily="34" charset="0"/>
                <a:cs typeface="Arial" pitchFamily="34" charset="0"/>
              </a:rPr>
              <a:t>also two rational roots </a:t>
            </a:r>
            <a:endParaRPr lang="en-NZ" i="1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4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7" grpId="0"/>
      <p:bldP spid="8" grpId="0"/>
      <p:bldP spid="9" grpId="0"/>
      <p:bldP spid="10" grpId="0" animBg="1"/>
      <p:bldP spid="11" grpId="0"/>
      <p:bldP spid="12" grpId="0"/>
      <p:bldP spid="13" grpId="0"/>
      <p:bldP spid="14" grpId="0"/>
      <p:bldP spid="15" grpId="0" autoUpdateAnimBg="0"/>
      <p:bldP spid="16" grpId="0" autoUpdateAnimBg="0"/>
      <p:bldP spid="17" grpId="0" autoUpdateAnimBg="0"/>
      <p:bldP spid="19" grpId="0" autoUpdateAnimBg="0"/>
      <p:bldP spid="20" grpId="0"/>
      <p:bldP spid="21" grpId="0" autoUpdateAnimBg="0"/>
      <p:bldP spid="22" grpId="0" autoUpdateAnimBg="0"/>
      <p:bldP spid="23" grpId="0" autoUpdateAnimBg="0"/>
      <p:bldP spid="25" grpId="0" autoUpdateAnimBg="0"/>
      <p:bldP spid="26" grpId="0"/>
      <p:bldP spid="27" grpId="0" autoUpdateAnimBg="0"/>
      <p:bldP spid="28" grpId="0" autoUpdateAnimBg="0"/>
      <p:bldP spid="29" grpId="0" autoUpdateAnimBg="0"/>
      <p:bldP spid="31" grpId="0" autoUpdateAnimBg="0"/>
      <p:bldP spid="32" grpId="0"/>
      <p:bldP spid="33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228600"/>
            <a:ext cx="8686800" cy="685800"/>
          </a:xfrm>
          <a:prstGeom prst="rect">
            <a:avLst/>
          </a:prstGeom>
        </p:spPr>
        <p:txBody>
          <a:bodyPr anchor="b"/>
          <a:lstStyle/>
          <a:p>
            <a:pPr algn="ctr" fontAlgn="auto">
              <a:spcAft>
                <a:spcPts val="0"/>
              </a:spcAft>
              <a:defRPr/>
            </a:pPr>
            <a:r>
              <a:rPr lang="en-NZ"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PROPERTIES OF DISCRIMINANT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04800" y="1295400"/>
            <a:ext cx="8458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e.g. The equation 3</a:t>
            </a:r>
            <a:r>
              <a:rPr lang="en-US" i="1"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lang="en-US" baseline="30000"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 – 4</a:t>
            </a:r>
            <a:r>
              <a:rPr lang="en-US" i="1"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 + </a:t>
            </a:r>
            <a:r>
              <a:rPr lang="en-US" i="1"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 = 0  has two real roots. Find the range of possible values of </a:t>
            </a:r>
            <a:r>
              <a:rPr lang="en-US" i="1"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81000" y="2057400"/>
            <a:ext cx="441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As there are two real roots, </a:t>
            </a: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NZ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– 4</a:t>
            </a: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ac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&gt; 0</a:t>
            </a:r>
            <a:endParaRPr lang="en-NZ" i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457200" y="2514600"/>
            <a:ext cx="914400" cy="3810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a = 3</a:t>
            </a:r>
            <a:endParaRPr lang="en-NZ" sz="2400" i="1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1219200" y="2514600"/>
            <a:ext cx="914400" cy="3810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b = -4</a:t>
            </a:r>
            <a:endParaRPr lang="en-NZ" sz="2400" i="1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2057400" y="2514600"/>
            <a:ext cx="914400" cy="3810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c = </a:t>
            </a:r>
            <a:r>
              <a:rPr lang="en-NZ" i="1" dirty="0">
                <a:latin typeface="Arial" pitchFamily="34" charset="0"/>
                <a:cs typeface="Arial" pitchFamily="34" charset="0"/>
              </a:rPr>
              <a:t>q</a:t>
            </a:r>
            <a:endParaRPr lang="en-NZ" sz="2400" i="1" baseline="30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499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6557865"/>
              </p:ext>
            </p:extLst>
          </p:nvPr>
        </p:nvGraphicFramePr>
        <p:xfrm>
          <a:off x="533400" y="2971800"/>
          <a:ext cx="2058988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1" name="FXEquation_2_32" r:id="rId3" imgW="1372680" imgH="224280" progId="">
                  <p:embed/>
                </p:oleObj>
              </mc:Choice>
              <mc:Fallback>
                <p:oleObj name="FXEquation_2_32" r:id="rId3" imgW="1372680" imgH="224280" progId="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971800"/>
                        <a:ext cx="2058988" cy="334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4993322"/>
              </p:ext>
            </p:extLst>
          </p:nvPr>
        </p:nvGraphicFramePr>
        <p:xfrm>
          <a:off x="1219200" y="3352800"/>
          <a:ext cx="1347788" cy="26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2" name="FXEquation_2_32" r:id="rId5" imgW="899280" imgH="175680" progId="">
                  <p:embed/>
                </p:oleObj>
              </mc:Choice>
              <mc:Fallback>
                <p:oleObj name="FXEquation_2_32" r:id="rId5" imgW="899280" imgH="17568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352800"/>
                        <a:ext cx="1347788" cy="263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5424864"/>
              </p:ext>
            </p:extLst>
          </p:nvPr>
        </p:nvGraphicFramePr>
        <p:xfrm>
          <a:off x="1676400" y="3657600"/>
          <a:ext cx="1296988" cy="26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3" name="FXEquation_2_32" r:id="rId7" imgW="865440" imgH="175680" progId="">
                  <p:embed/>
                </p:oleObj>
              </mc:Choice>
              <mc:Fallback>
                <p:oleObj name="FXEquation_2_32" r:id="rId7" imgW="865440" imgH="17568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657600"/>
                        <a:ext cx="1296988" cy="263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4945996"/>
              </p:ext>
            </p:extLst>
          </p:nvPr>
        </p:nvGraphicFramePr>
        <p:xfrm>
          <a:off x="1981200" y="3886200"/>
          <a:ext cx="714375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4" name="FXEquation_2_32" r:id="rId9" imgW="476280" imgH="344160" progId="">
                  <p:embed/>
                </p:oleObj>
              </mc:Choice>
              <mc:Fallback>
                <p:oleObj name="FXEquation_2_32" r:id="rId9" imgW="476280" imgH="34416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886200"/>
                        <a:ext cx="714375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505200" y="3657600"/>
            <a:ext cx="1676400" cy="9239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Sign reverses as dividing by a negative</a:t>
            </a:r>
          </a:p>
        </p:txBody>
      </p:sp>
      <p:graphicFrame>
        <p:nvGraphicFramePr>
          <p:cNvPr id="1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3391673"/>
              </p:ext>
            </p:extLst>
          </p:nvPr>
        </p:nvGraphicFramePr>
        <p:xfrm>
          <a:off x="1981200" y="4419600"/>
          <a:ext cx="587375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5" name="FXEquation_2_32" r:id="rId11" imgW="391680" imgH="344160" progId="">
                  <p:embed/>
                </p:oleObj>
              </mc:Choice>
              <mc:Fallback>
                <p:oleObj name="FXEquation_2_32" r:id="rId11" imgW="391680" imgH="34416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419600"/>
                        <a:ext cx="587375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4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 autoUpdateAnimBg="0"/>
      <p:bldP spid="6" grpId="0" autoUpdateAnimBg="0"/>
      <p:bldP spid="7" grpId="0" autoUpdateAnimBg="0"/>
      <p:bldP spid="12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381000"/>
            <a:ext cx="8229600" cy="685800"/>
          </a:xfrm>
          <a:prstGeom prst="rect">
            <a:avLst/>
          </a:prstGeom>
        </p:spPr>
        <p:txBody>
          <a:bodyPr anchor="b"/>
          <a:lstStyle/>
          <a:p>
            <a:pPr algn="ctr" fontAlgn="auto">
              <a:spcAft>
                <a:spcPts val="0"/>
              </a:spcAft>
              <a:defRPr/>
            </a:pPr>
            <a:r>
              <a:rPr lang="en-NZ"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SIMULTANEOUS EQUATIONS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81000" y="1219200"/>
            <a:ext cx="7467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- Are pairs of equations with two unknowns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81000" y="1600200"/>
            <a:ext cx="7467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Revision of Linear-Linear Equations using two methods: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81000" y="1844824"/>
            <a:ext cx="7467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dirty="0">
                <a:latin typeface="Arial" pitchFamily="34" charset="0"/>
                <a:ea typeface="Times New Roman" pitchFamily="18" charset="0"/>
                <a:cs typeface="Arial" pitchFamily="34" charset="0"/>
              </a:rPr>
              <a:t>1.     </a:t>
            </a:r>
            <a:r>
              <a:rPr lang="en-US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ELIMINATION METHOD</a:t>
            </a:r>
            <a:endParaRPr lang="en-US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81000" y="2060848"/>
            <a:ext cx="7467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dirty="0">
                <a:latin typeface="Arial" pitchFamily="34" charset="0"/>
                <a:ea typeface="Times New Roman" pitchFamily="18" charset="0"/>
                <a:cs typeface="Arial" pitchFamily="34" charset="0"/>
              </a:rPr>
              <a:t>- Line up equations and either add or subtract so one variable disappears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81000" y="2590800"/>
            <a:ext cx="160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e.g.   Solve</a:t>
            </a: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381000" y="2895600"/>
            <a:ext cx="1752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>
              <a:buFontTx/>
              <a:buAutoNum type="alphaLcParenR"/>
            </a:pPr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2x + y = 20</a:t>
            </a:r>
          </a:p>
          <a:p>
            <a:pPr marL="342900" indent="-342900"/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       x – y = 4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057400" y="2743200"/>
            <a:ext cx="2362200" cy="1200329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To remove the ‘y’ variable we add as the signs are opposite.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33400" y="3124200"/>
            <a:ext cx="457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 (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676400" y="3124200"/>
            <a:ext cx="457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066800" y="350520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3x = 24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600200" y="3810000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÷3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066800" y="3810000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÷3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219200" y="411480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x = 8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057400" y="4038600"/>
            <a:ext cx="2362200" cy="9239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Now we substitute x-value into either equation to find ‘y’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57200" y="4495800"/>
            <a:ext cx="1600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2 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× 8</a:t>
            </a:r>
            <a:r>
              <a:rPr lang="en-NZ">
                <a:latin typeface="Arial" pitchFamily="34" charset="0"/>
                <a:cs typeface="Arial" pitchFamily="34" charset="0"/>
              </a:rPr>
              <a:t> + y = 20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685800" y="4800600"/>
            <a:ext cx="1600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16 + y = 20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447800" y="5105400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-16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838200" y="5105400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-16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143000" y="541020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y = 4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2057400" y="5638800"/>
            <a:ext cx="2362200" cy="6461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Check values in either equation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762000" y="5791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en-NZ">
                <a:latin typeface="Arial" pitchFamily="34" charset="0"/>
                <a:cs typeface="Arial" pitchFamily="34" charset="0"/>
              </a:rPr>
              <a:t> – 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NZ">
                <a:latin typeface="Arial" pitchFamily="34" charset="0"/>
                <a:cs typeface="Arial" pitchFamily="34" charset="0"/>
              </a:rPr>
              <a:t> = 4</a:t>
            </a:r>
          </a:p>
        </p:txBody>
      </p:sp>
      <p:sp>
        <p:nvSpPr>
          <p:cNvPr id="27" name="Rectangle 2"/>
          <p:cNvSpPr>
            <a:spLocks noChangeArrowheads="1"/>
          </p:cNvSpPr>
          <p:nvPr/>
        </p:nvSpPr>
        <p:spPr bwMode="auto">
          <a:xfrm>
            <a:off x="4648200" y="2895600"/>
            <a:ext cx="1752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/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b)  2x + y = 7</a:t>
            </a:r>
          </a:p>
          <a:p>
            <a:pPr marL="342900" indent="-342900"/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       x + y = 4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324600" y="2743200"/>
            <a:ext cx="2362200" cy="1200329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To remove the ‘y’ variable we subtract as the signs are the same.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4800600" y="3124200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(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5943600" y="3124200"/>
            <a:ext cx="457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5410200" y="350520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x = 3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6324600" y="4038600"/>
            <a:ext cx="2362200" cy="9239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Now we substitute x-value into either equation to find ‘y’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4724400" y="4038600"/>
            <a:ext cx="1600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2 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× 3</a:t>
            </a:r>
            <a:r>
              <a:rPr lang="en-NZ">
                <a:latin typeface="Arial" pitchFamily="34" charset="0"/>
                <a:cs typeface="Arial" pitchFamily="34" charset="0"/>
              </a:rPr>
              <a:t> + y = 7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5105400" y="4343400"/>
            <a:ext cx="1600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6 + y = 7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5715000" y="4648200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-6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5105400" y="4648200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-6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5410200" y="495300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y = 1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6324600" y="5638800"/>
            <a:ext cx="2362200" cy="6461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Check values in either equation</a:t>
            </a: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5029200" y="5791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NZ">
                <a:latin typeface="Arial" pitchFamily="34" charset="0"/>
                <a:cs typeface="Arial" pitchFamily="34" charset="0"/>
              </a:rPr>
              <a:t> + 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NZ">
                <a:latin typeface="Arial" pitchFamily="34" charset="0"/>
                <a:cs typeface="Arial" pitchFamily="34" charset="0"/>
              </a:rPr>
              <a:t> =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 animBg="1"/>
      <p:bldP spid="11" grpId="0"/>
      <p:bldP spid="12" grpId="0"/>
      <p:bldP spid="13" grpId="0"/>
      <p:bldP spid="14" grpId="0"/>
      <p:bldP spid="15" grpId="0"/>
      <p:bldP spid="16" grpId="0"/>
      <p:bldP spid="17" grpId="0" animBg="1"/>
      <p:bldP spid="18" grpId="0"/>
      <p:bldP spid="19" grpId="0"/>
      <p:bldP spid="20" grpId="0"/>
      <p:bldP spid="21" grpId="0"/>
      <p:bldP spid="24" grpId="0"/>
      <p:bldP spid="25" grpId="0" animBg="1"/>
      <p:bldP spid="26" grpId="0"/>
      <p:bldP spid="27" grpId="0"/>
      <p:bldP spid="28" grpId="0" animBg="1"/>
      <p:bldP spid="29" grpId="0"/>
      <p:bldP spid="30" grpId="0"/>
      <p:bldP spid="31" grpId="0"/>
      <p:bldP spid="35" grpId="0" animBg="1"/>
      <p:bldP spid="36" grpId="0"/>
      <p:bldP spid="37" grpId="0"/>
      <p:bldP spid="38" grpId="0"/>
      <p:bldP spid="39" grpId="0"/>
      <p:bldP spid="40" grpId="0"/>
      <p:bldP spid="41" grpId="0" animBg="1"/>
      <p:bldP spid="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381000"/>
            <a:ext cx="8229600" cy="685800"/>
          </a:xfrm>
          <a:prstGeom prst="rect">
            <a:avLst/>
          </a:prstGeom>
        </p:spPr>
        <p:txBody>
          <a:bodyPr anchor="b"/>
          <a:lstStyle/>
          <a:p>
            <a:pPr algn="ctr" fontAlgn="auto">
              <a:spcAft>
                <a:spcPts val="0"/>
              </a:spcAft>
              <a:defRPr/>
            </a:pPr>
            <a:r>
              <a:rPr lang="en-NZ"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PERFECT SQUARES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81000" y="1219200"/>
            <a:ext cx="7467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- When both brackets are exactly the same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81000" y="1752600"/>
            <a:ext cx="3200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e.g.   Expand and simplify  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81000" y="2362200"/>
            <a:ext cx="2362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a)   (x + 8)</a:t>
            </a:r>
            <a:r>
              <a:rPr lang="en-US" baseline="30000"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600200" y="2971800"/>
            <a:ext cx="60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= x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057400" y="29718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+ 8x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514600" y="29718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+ 8x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048000" y="29718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+ 64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638800" y="1295400"/>
            <a:ext cx="3124200" cy="646331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To simplify,  combine like terms</a:t>
            </a:r>
          </a:p>
        </p:txBody>
      </p:sp>
      <p:sp>
        <p:nvSpPr>
          <p:cNvPr id="19" name="Oval 18"/>
          <p:cNvSpPr/>
          <p:nvPr/>
        </p:nvSpPr>
        <p:spPr>
          <a:xfrm>
            <a:off x="2133600" y="2895600"/>
            <a:ext cx="990600" cy="5334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600200" y="3352800"/>
            <a:ext cx="213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= x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2 </a:t>
            </a:r>
            <a:r>
              <a:rPr lang="en-NZ">
                <a:latin typeface="Arial" pitchFamily="34" charset="0"/>
                <a:cs typeface="Arial" pitchFamily="34" charset="0"/>
              </a:rPr>
              <a:t>+ 16x + 64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ectangle 2"/>
          <p:cNvSpPr>
            <a:spLocks noChangeArrowheads="1"/>
          </p:cNvSpPr>
          <p:nvPr/>
        </p:nvSpPr>
        <p:spPr bwMode="auto">
          <a:xfrm>
            <a:off x="1600200" y="2362200"/>
            <a:ext cx="2362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=   (x + 8)(x + 8)</a:t>
            </a:r>
          </a:p>
        </p:txBody>
      </p:sp>
      <p:sp>
        <p:nvSpPr>
          <p:cNvPr id="53" name="Curved Down Arrow 52"/>
          <p:cNvSpPr/>
          <p:nvPr/>
        </p:nvSpPr>
        <p:spPr>
          <a:xfrm>
            <a:off x="2133600" y="2209800"/>
            <a:ext cx="6858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Curved Down Arrow 53"/>
          <p:cNvSpPr/>
          <p:nvPr/>
        </p:nvSpPr>
        <p:spPr>
          <a:xfrm>
            <a:off x="2133600" y="2209800"/>
            <a:ext cx="10668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Curved Down Arrow 54"/>
          <p:cNvSpPr/>
          <p:nvPr/>
        </p:nvSpPr>
        <p:spPr>
          <a:xfrm flipV="1">
            <a:off x="2514600" y="2667000"/>
            <a:ext cx="3810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Curved Down Arrow 55"/>
          <p:cNvSpPr/>
          <p:nvPr/>
        </p:nvSpPr>
        <p:spPr>
          <a:xfrm flipV="1">
            <a:off x="2514600" y="2667000"/>
            <a:ext cx="6858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Rectangle 2"/>
          <p:cNvSpPr>
            <a:spLocks noChangeArrowheads="1"/>
          </p:cNvSpPr>
          <p:nvPr/>
        </p:nvSpPr>
        <p:spPr bwMode="auto">
          <a:xfrm>
            <a:off x="4800600" y="2362200"/>
            <a:ext cx="2362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b)   (x - 4)</a:t>
            </a:r>
            <a:r>
              <a:rPr lang="en-US" baseline="30000"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6019800" y="2971800"/>
            <a:ext cx="60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= x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6477000" y="29718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- 4x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6934200" y="29718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- 4x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7467600" y="29718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+ 16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Oval 61"/>
          <p:cNvSpPr/>
          <p:nvPr/>
        </p:nvSpPr>
        <p:spPr>
          <a:xfrm>
            <a:off x="6553200" y="2895600"/>
            <a:ext cx="990600" cy="5334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6019800" y="3352800"/>
            <a:ext cx="213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= x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2 </a:t>
            </a:r>
            <a:r>
              <a:rPr lang="en-NZ">
                <a:latin typeface="Arial" pitchFamily="34" charset="0"/>
                <a:cs typeface="Arial" pitchFamily="34" charset="0"/>
              </a:rPr>
              <a:t> - 8x + 16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Rectangle 2"/>
          <p:cNvSpPr>
            <a:spLocks noChangeArrowheads="1"/>
          </p:cNvSpPr>
          <p:nvPr/>
        </p:nvSpPr>
        <p:spPr bwMode="auto">
          <a:xfrm>
            <a:off x="6019800" y="2362200"/>
            <a:ext cx="2362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=   (x – 4)(x – 4)</a:t>
            </a:r>
          </a:p>
        </p:txBody>
      </p:sp>
      <p:sp>
        <p:nvSpPr>
          <p:cNvPr id="65" name="Curved Down Arrow 64"/>
          <p:cNvSpPr/>
          <p:nvPr/>
        </p:nvSpPr>
        <p:spPr>
          <a:xfrm>
            <a:off x="6553200" y="2209800"/>
            <a:ext cx="6858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Curved Down Arrow 65"/>
          <p:cNvSpPr/>
          <p:nvPr/>
        </p:nvSpPr>
        <p:spPr>
          <a:xfrm>
            <a:off x="6553200" y="2209800"/>
            <a:ext cx="10668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Curved Down Arrow 66"/>
          <p:cNvSpPr/>
          <p:nvPr/>
        </p:nvSpPr>
        <p:spPr>
          <a:xfrm flipV="1">
            <a:off x="6934200" y="2667000"/>
            <a:ext cx="3810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Curved Down Arrow 67"/>
          <p:cNvSpPr/>
          <p:nvPr/>
        </p:nvSpPr>
        <p:spPr>
          <a:xfrm flipV="1">
            <a:off x="6934200" y="2667000"/>
            <a:ext cx="6858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Rectangle 2"/>
          <p:cNvSpPr>
            <a:spLocks noChangeArrowheads="1"/>
          </p:cNvSpPr>
          <p:nvPr/>
        </p:nvSpPr>
        <p:spPr bwMode="auto">
          <a:xfrm>
            <a:off x="2514600" y="4495800"/>
            <a:ext cx="2362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c)   (3x - 2)</a:t>
            </a:r>
            <a:r>
              <a:rPr lang="en-US" baseline="30000"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</a:p>
        </p:txBody>
      </p:sp>
      <p:sp>
        <p:nvSpPr>
          <p:cNvPr id="70" name="TextBox 69"/>
          <p:cNvSpPr txBox="1">
            <a:spLocks noChangeArrowheads="1"/>
          </p:cNvSpPr>
          <p:nvPr/>
        </p:nvSpPr>
        <p:spPr bwMode="auto">
          <a:xfrm>
            <a:off x="3886200" y="51054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= 9x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4343400" y="51054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 - 6x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4800600" y="51054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- 6x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TextBox 72"/>
          <p:cNvSpPr txBox="1">
            <a:spLocks noChangeArrowheads="1"/>
          </p:cNvSpPr>
          <p:nvPr/>
        </p:nvSpPr>
        <p:spPr bwMode="auto">
          <a:xfrm>
            <a:off x="5334000" y="51054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+ 4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Oval 73"/>
          <p:cNvSpPr/>
          <p:nvPr/>
        </p:nvSpPr>
        <p:spPr>
          <a:xfrm>
            <a:off x="4419600" y="5029200"/>
            <a:ext cx="990600" cy="5334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3886200" y="5486400"/>
            <a:ext cx="2209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= 9x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2 </a:t>
            </a:r>
            <a:r>
              <a:rPr lang="en-NZ">
                <a:latin typeface="Arial" pitchFamily="34" charset="0"/>
                <a:cs typeface="Arial" pitchFamily="34" charset="0"/>
              </a:rPr>
              <a:t> – 12 x + 4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Rectangle 2"/>
          <p:cNvSpPr>
            <a:spLocks noChangeArrowheads="1"/>
          </p:cNvSpPr>
          <p:nvPr/>
        </p:nvSpPr>
        <p:spPr bwMode="auto">
          <a:xfrm>
            <a:off x="3886200" y="4495800"/>
            <a:ext cx="2362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=   (3x – 2)(3x – 2)</a:t>
            </a:r>
          </a:p>
        </p:txBody>
      </p:sp>
      <p:sp>
        <p:nvSpPr>
          <p:cNvPr id="77" name="Curved Down Arrow 76"/>
          <p:cNvSpPr/>
          <p:nvPr/>
        </p:nvSpPr>
        <p:spPr>
          <a:xfrm>
            <a:off x="4419600" y="4343400"/>
            <a:ext cx="8382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Curved Down Arrow 77"/>
          <p:cNvSpPr/>
          <p:nvPr/>
        </p:nvSpPr>
        <p:spPr>
          <a:xfrm>
            <a:off x="4419600" y="4343400"/>
            <a:ext cx="12954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Curved Down Arrow 78"/>
          <p:cNvSpPr/>
          <p:nvPr/>
        </p:nvSpPr>
        <p:spPr>
          <a:xfrm flipV="1">
            <a:off x="4419600" y="4800600"/>
            <a:ext cx="8382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Curved Down Arrow 79"/>
          <p:cNvSpPr/>
          <p:nvPr/>
        </p:nvSpPr>
        <p:spPr>
          <a:xfrm flipV="1">
            <a:off x="4419600" y="4800600"/>
            <a:ext cx="12954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TextBox 80"/>
          <p:cNvSpPr txBox="1">
            <a:spLocks noChangeArrowheads="1"/>
          </p:cNvSpPr>
          <p:nvPr/>
        </p:nvSpPr>
        <p:spPr bwMode="auto">
          <a:xfrm>
            <a:off x="5029200" y="1752600"/>
            <a:ext cx="3886200" cy="3698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Watch sign change when multiplying</a:t>
            </a:r>
          </a:p>
        </p:txBody>
      </p:sp>
      <p:sp>
        <p:nvSpPr>
          <p:cNvPr id="82" name="TextBox 81"/>
          <p:cNvSpPr txBox="1">
            <a:spLocks noChangeArrowheads="1"/>
          </p:cNvSpPr>
          <p:nvPr/>
        </p:nvSpPr>
        <p:spPr bwMode="auto">
          <a:xfrm>
            <a:off x="228600" y="3810000"/>
            <a:ext cx="4572000" cy="646331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Write out brackets twice BEFORE expanding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5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5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5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14" grpId="0"/>
      <p:bldP spid="15" grpId="0"/>
      <p:bldP spid="16" grpId="0"/>
      <p:bldP spid="17" grpId="0"/>
      <p:bldP spid="18" grpId="0" animBg="1"/>
      <p:bldP spid="19" grpId="0" animBg="1"/>
      <p:bldP spid="20" grpId="0"/>
      <p:bldP spid="52" grpId="0"/>
      <p:bldP spid="53" grpId="0" animBg="1"/>
      <p:bldP spid="54" grpId="0" animBg="1"/>
      <p:bldP spid="55" grpId="0" animBg="1"/>
      <p:bldP spid="56" grpId="0" animBg="1"/>
      <p:bldP spid="57" grpId="0"/>
      <p:bldP spid="58" grpId="0"/>
      <p:bldP spid="59" grpId="0"/>
      <p:bldP spid="60" grpId="0"/>
      <p:bldP spid="61" grpId="0"/>
      <p:bldP spid="62" grpId="0" animBg="1"/>
      <p:bldP spid="63" grpId="0"/>
      <p:bldP spid="64" grpId="0"/>
      <p:bldP spid="65" grpId="0" animBg="1"/>
      <p:bldP spid="66" grpId="0" animBg="1"/>
      <p:bldP spid="67" grpId="0" animBg="1"/>
      <p:bldP spid="68" grpId="0" animBg="1"/>
      <p:bldP spid="69" grpId="0"/>
      <p:bldP spid="70" grpId="0"/>
      <p:bldP spid="71" grpId="0"/>
      <p:bldP spid="72" grpId="0"/>
      <p:bldP spid="73" grpId="0"/>
      <p:bldP spid="74" grpId="0" animBg="1"/>
      <p:bldP spid="75" grpId="0"/>
      <p:bldP spid="76" grpId="0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81000" y="90379"/>
            <a:ext cx="8458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- You may need to multiply an equation by a number to be able to eliminate a variable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81000" y="609600"/>
            <a:ext cx="160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e.g.   Solve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914400"/>
            <a:ext cx="1752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>
              <a:buFontTx/>
              <a:buAutoNum type="alphaLcParenR"/>
            </a:pPr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2x – y = 0</a:t>
            </a:r>
          </a:p>
          <a:p>
            <a:pPr marL="342900" indent="-342900"/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     x + 2y = 5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86000" y="1143000"/>
            <a:ext cx="457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 (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581400" y="1143000"/>
            <a:ext cx="457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895600" y="160020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5x = 5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352800" y="1905000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÷5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895600" y="1905000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÷5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048000" y="220980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x = 1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28600" y="3124200"/>
            <a:ext cx="2209800" cy="9239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Now we substitute x-value into either equation to find ‘y’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667000" y="2743200"/>
            <a:ext cx="160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2 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× 1</a:t>
            </a:r>
            <a:r>
              <a:rPr lang="en-NZ">
                <a:latin typeface="Arial" pitchFamily="34" charset="0"/>
                <a:cs typeface="Arial" pitchFamily="34" charset="0"/>
              </a:rPr>
              <a:t> – y = 0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048000" y="3048000"/>
            <a:ext cx="1600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2 – y = 0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733800" y="3352800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-2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971800" y="3352800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-2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200400" y="365760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– y = -2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28600" y="4648200"/>
            <a:ext cx="2209800" cy="6461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Check values in either equation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667000" y="4876800"/>
            <a:ext cx="1447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NZ">
                <a:latin typeface="Arial" pitchFamily="34" charset="0"/>
                <a:cs typeface="Arial" pitchFamily="34" charset="0"/>
              </a:rPr>
              <a:t> + 2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×</a:t>
            </a:r>
            <a:r>
              <a:rPr lang="en-NZ">
                <a:latin typeface="Arial" pitchFamily="34" charset="0"/>
                <a:cs typeface="Arial" pitchFamily="34" charset="0"/>
              </a:rPr>
              <a:t> 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NZ">
                <a:latin typeface="Arial" pitchFamily="34" charset="0"/>
                <a:cs typeface="Arial" pitchFamily="34" charset="0"/>
              </a:rPr>
              <a:t> = 5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28600" y="1600200"/>
            <a:ext cx="2209800" cy="1200329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Multiply the 1</a:t>
            </a:r>
            <a:r>
              <a:rPr lang="en-NZ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equation by ‘2’ then add to eliminate the y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828800" y="914400"/>
            <a:ext cx="609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× 2</a:t>
            </a:r>
          </a:p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× 1</a:t>
            </a:r>
          </a:p>
        </p:txBody>
      </p:sp>
      <p:cxnSp>
        <p:nvCxnSpPr>
          <p:cNvPr id="23" name="Straight Connector 22"/>
          <p:cNvCxnSpPr/>
          <p:nvPr/>
        </p:nvCxnSpPr>
        <p:spPr>
          <a:xfrm rot="5400000">
            <a:off x="1524001" y="1219200"/>
            <a:ext cx="609600" cy="31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1981994" y="1218406"/>
            <a:ext cx="60960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2514600" y="914400"/>
            <a:ext cx="1752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/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4x – 2y = 0</a:t>
            </a:r>
          </a:p>
          <a:p>
            <a:pPr marL="342900" indent="-342900"/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 x + 2y = 5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3733800" y="3962400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÷-1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3124200" y="3962400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÷-1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3429000" y="4267200"/>
            <a:ext cx="83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y = 2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228600" y="5410200"/>
            <a:ext cx="3886200" cy="1200329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Note that it was possible to eliminate the ‘x’ variable by multiplying second equation by 2 and then subtracting </a:t>
            </a:r>
          </a:p>
        </p:txBody>
      </p:sp>
      <p:sp>
        <p:nvSpPr>
          <p:cNvPr id="32" name="Rectangle 2"/>
          <p:cNvSpPr>
            <a:spLocks noChangeArrowheads="1"/>
          </p:cNvSpPr>
          <p:nvPr/>
        </p:nvSpPr>
        <p:spPr bwMode="auto">
          <a:xfrm>
            <a:off x="4648200" y="914291"/>
            <a:ext cx="1981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342900" indent="-342900"/>
            <a:r>
              <a:rPr lang="en-US" dirty="0">
                <a:latin typeface="Arial" pitchFamily="34" charset="0"/>
                <a:ea typeface="Times New Roman" pitchFamily="18" charset="0"/>
                <a:cs typeface="Arial" pitchFamily="34" charset="0"/>
              </a:rPr>
              <a:t>b)  4x – 2y = 28</a:t>
            </a:r>
          </a:p>
          <a:p>
            <a:pPr marL="342900" indent="-342900"/>
            <a:r>
              <a:rPr lang="en-US" dirty="0">
                <a:latin typeface="Arial" pitchFamily="34" charset="0"/>
                <a:ea typeface="Times New Roman" pitchFamily="18" charset="0"/>
                <a:cs typeface="Arial" pitchFamily="34" charset="0"/>
              </a:rPr>
              <a:t>     3x + 3y = 12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6781800" y="1143000"/>
            <a:ext cx="457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(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8458200" y="1143000"/>
            <a:ext cx="457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7467600" y="160020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-18y = 36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8077200" y="1905000"/>
            <a:ext cx="68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÷-18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7467600" y="1905000"/>
            <a:ext cx="68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÷-18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7772400" y="220980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y = -2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4495800" y="3124200"/>
            <a:ext cx="2209800" cy="9239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Now we substitute y-value into either equation to find ‘x’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7010400" y="2743200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4x – 2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×</a:t>
            </a:r>
            <a:r>
              <a:rPr lang="en-NZ">
                <a:latin typeface="Arial" pitchFamily="34" charset="0"/>
                <a:cs typeface="Arial" pitchFamily="34" charset="0"/>
              </a:rPr>
              <a:t> 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-2</a:t>
            </a:r>
            <a:r>
              <a:rPr lang="en-NZ">
                <a:latin typeface="Arial" pitchFamily="34" charset="0"/>
                <a:cs typeface="Arial" pitchFamily="34" charset="0"/>
              </a:rPr>
              <a:t> = 28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7467600" y="3048000"/>
            <a:ext cx="1371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4x + 4 = 28</a:t>
            </a: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8382000" y="3352800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-4</a:t>
            </a: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7848600" y="3352800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-4</a:t>
            </a: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7848600" y="3657600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4x = 24</a:t>
            </a: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4495800" y="4648200"/>
            <a:ext cx="2209800" cy="6461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Check values in either equation</a:t>
            </a: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6781800" y="4876800"/>
            <a:ext cx="2209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3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× 6</a:t>
            </a:r>
            <a:r>
              <a:rPr lang="en-NZ">
                <a:latin typeface="Arial" pitchFamily="34" charset="0"/>
                <a:cs typeface="Arial" pitchFamily="34" charset="0"/>
              </a:rPr>
              <a:t> + 3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×</a:t>
            </a:r>
            <a:r>
              <a:rPr lang="en-NZ">
                <a:latin typeface="Arial" pitchFamily="34" charset="0"/>
                <a:cs typeface="Arial" pitchFamily="34" charset="0"/>
              </a:rPr>
              <a:t> 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-2</a:t>
            </a:r>
            <a:r>
              <a:rPr lang="en-NZ">
                <a:latin typeface="Arial" pitchFamily="34" charset="0"/>
                <a:cs typeface="Arial" pitchFamily="34" charset="0"/>
              </a:rPr>
              <a:t> = 12</a:t>
            </a: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4495800" y="1600200"/>
            <a:ext cx="2362200" cy="147732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Multiply the 1</a:t>
            </a:r>
            <a:r>
              <a:rPr lang="en-NZ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equation by ‘3’ and the 2</a:t>
            </a:r>
            <a:r>
              <a:rPr lang="en-NZ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nd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by ‘4’ then subtract</a:t>
            </a:r>
          </a:p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to eliminate the x</a:t>
            </a: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6324600" y="914400"/>
            <a:ext cx="609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× 3</a:t>
            </a:r>
          </a:p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× 4</a:t>
            </a:r>
          </a:p>
        </p:txBody>
      </p:sp>
      <p:cxnSp>
        <p:nvCxnSpPr>
          <p:cNvPr id="49" name="Straight Connector 48"/>
          <p:cNvCxnSpPr/>
          <p:nvPr/>
        </p:nvCxnSpPr>
        <p:spPr>
          <a:xfrm rot="5400000">
            <a:off x="6019801" y="1219200"/>
            <a:ext cx="609600" cy="31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>
            <a:off x="6477794" y="1218406"/>
            <a:ext cx="60960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2"/>
          <p:cNvSpPr>
            <a:spLocks noChangeArrowheads="1"/>
          </p:cNvSpPr>
          <p:nvPr/>
        </p:nvSpPr>
        <p:spPr bwMode="auto">
          <a:xfrm>
            <a:off x="6974904" y="914291"/>
            <a:ext cx="2133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342900" indent="-342900"/>
            <a:r>
              <a:rPr lang="en-US" dirty="0">
                <a:latin typeface="Arial" pitchFamily="34" charset="0"/>
                <a:ea typeface="Times New Roman" pitchFamily="18" charset="0"/>
                <a:cs typeface="Arial" pitchFamily="34" charset="0"/>
              </a:rPr>
              <a:t>  12x – 6y = 84</a:t>
            </a:r>
          </a:p>
          <a:p>
            <a:pPr marL="342900" indent="-342900"/>
            <a:r>
              <a:rPr lang="en-US" dirty="0">
                <a:latin typeface="Arial" pitchFamily="34" charset="0"/>
                <a:ea typeface="Times New Roman" pitchFamily="18" charset="0"/>
                <a:cs typeface="Arial" pitchFamily="34" charset="0"/>
              </a:rPr>
              <a:t>12x + 12y = 48</a:t>
            </a: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8229600" y="3962400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÷4</a:t>
            </a: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7772400" y="3962400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÷4</a:t>
            </a: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7924800" y="4267200"/>
            <a:ext cx="83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x = 6</a:t>
            </a: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4495800" y="5410200"/>
            <a:ext cx="4419600" cy="923925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Note that it was possible to eliminate the ‘y’ variable by multiplying the 1</a:t>
            </a:r>
            <a:r>
              <a:rPr lang="en-NZ" baseline="3000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st</a:t>
            </a:r>
            <a:r>
              <a:rPr lang="en-NZ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equation by 3 and the 2</a:t>
            </a:r>
            <a:r>
              <a:rPr lang="en-NZ" baseline="3000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nd</a:t>
            </a:r>
            <a:r>
              <a:rPr lang="en-NZ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by 2 and then adding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 animBg="1"/>
      <p:bldP spid="13" grpId="0"/>
      <p:bldP spid="14" grpId="0"/>
      <p:bldP spid="15" grpId="0"/>
      <p:bldP spid="16" grpId="0"/>
      <p:bldP spid="17" grpId="0"/>
      <p:bldP spid="18" grpId="0" animBg="1"/>
      <p:bldP spid="19" grpId="0"/>
      <p:bldP spid="20" grpId="0" animBg="1"/>
      <p:bldP spid="21" grpId="0"/>
      <p:bldP spid="25" grpId="0"/>
      <p:bldP spid="27" grpId="0"/>
      <p:bldP spid="28" grpId="0"/>
      <p:bldP spid="29" grpId="0"/>
      <p:bldP spid="30" grpId="0" animBg="1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 animBg="1"/>
      <p:bldP spid="40" grpId="0"/>
      <p:bldP spid="41" grpId="0"/>
      <p:bldP spid="42" grpId="0"/>
      <p:bldP spid="43" grpId="0"/>
      <p:bldP spid="44" grpId="0"/>
      <p:bldP spid="45" grpId="0" animBg="1"/>
      <p:bldP spid="46" grpId="0"/>
      <p:bldP spid="47" grpId="0" animBg="1"/>
      <p:bldP spid="48" grpId="0"/>
      <p:bldP spid="51" grpId="0"/>
      <p:bldP spid="52" grpId="0"/>
      <p:bldP spid="53" grpId="0"/>
      <p:bldP spid="54" grpId="0"/>
      <p:bldP spid="55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81000" y="152400"/>
            <a:ext cx="7467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2.     </a:t>
            </a:r>
            <a:r>
              <a:rPr lang="en-US" b="1">
                <a:latin typeface="Arial" pitchFamily="34" charset="0"/>
                <a:ea typeface="Times New Roman" pitchFamily="18" charset="0"/>
                <a:cs typeface="Arial" pitchFamily="34" charset="0"/>
              </a:rPr>
              <a:t>SUBSTITUTION METHOD</a:t>
            </a:r>
            <a:endParaRPr lang="en-US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81000" y="533400"/>
            <a:ext cx="7467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- Make </a:t>
            </a:r>
            <a:r>
              <a:rPr lang="en-US" i="1"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 or </a:t>
            </a:r>
            <a:r>
              <a:rPr lang="en-US" i="1"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 the subject of one of the equations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81000" y="762000"/>
            <a:ext cx="7467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- Substitute this equation into the second 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81000" y="1143000"/>
            <a:ext cx="160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e.g.   Solve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81000" y="1447800"/>
            <a:ext cx="1752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/>
            <a:r>
              <a:rPr lang="en-US" dirty="0">
                <a:latin typeface="Arial" pitchFamily="34" charset="0"/>
                <a:ea typeface="Times New Roman" pitchFamily="18" charset="0"/>
                <a:cs typeface="Arial" pitchFamily="34" charset="0"/>
              </a:rPr>
              <a:t>a)   </a:t>
            </a:r>
            <a:r>
              <a:rPr lang="en-US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y </a:t>
            </a:r>
            <a:r>
              <a:rPr lang="en-US" dirty="0">
                <a:latin typeface="Arial" pitchFamily="34" charset="0"/>
                <a:ea typeface="Times New Roman" pitchFamily="18" charset="0"/>
                <a:cs typeface="Arial" pitchFamily="34" charset="0"/>
              </a:rPr>
              <a:t>= 3</a:t>
            </a:r>
            <a:r>
              <a:rPr lang="en-US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lang="en-US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+ </a:t>
            </a:r>
            <a:r>
              <a:rPr lang="en-US" dirty="0"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</a:p>
          <a:p>
            <a:pPr marL="342900" indent="-342900"/>
            <a:r>
              <a:rPr lang="en-US" dirty="0">
                <a:latin typeface="Arial" pitchFamily="34" charset="0"/>
                <a:ea typeface="Times New Roman" pitchFamily="18" charset="0"/>
                <a:cs typeface="Arial" pitchFamily="34" charset="0"/>
              </a:rPr>
              <a:t>     9x – 2 y  = 4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267200" y="1447800"/>
            <a:ext cx="1752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/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b)  </a:t>
            </a:r>
            <a:r>
              <a:rPr lang="en-US" i="1"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 – y = 2</a:t>
            </a:r>
          </a:p>
          <a:p>
            <a:pPr marL="342900" indent="-342900"/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lang="en-US" i="1"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 = 2</a:t>
            </a:r>
            <a:r>
              <a:rPr lang="en-US" i="1"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 + 3</a:t>
            </a:r>
          </a:p>
        </p:txBody>
      </p:sp>
      <p:sp>
        <p:nvSpPr>
          <p:cNvPr id="8" name="Oval 7"/>
          <p:cNvSpPr/>
          <p:nvPr/>
        </p:nvSpPr>
        <p:spPr>
          <a:xfrm>
            <a:off x="1187624" y="1447800"/>
            <a:ext cx="762000" cy="3810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NZ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1371600" y="1752600"/>
            <a:ext cx="228600" cy="3810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NZ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867400" y="228600"/>
            <a:ext cx="3048000" cy="9239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Substitute what the subject equals in for that variable in the other equation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85800" y="2438400"/>
            <a:ext cx="21580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NZ" dirty="0">
                <a:latin typeface="Arial" pitchFamily="34" charset="0"/>
                <a:cs typeface="Arial" pitchFamily="34" charset="0"/>
              </a:rPr>
              <a:t>9</a:t>
            </a:r>
            <a:r>
              <a:rPr lang="en-NZ" i="1" dirty="0">
                <a:latin typeface="Arial" pitchFamily="34" charset="0"/>
                <a:cs typeface="Arial" pitchFamily="34" charset="0"/>
              </a:rPr>
              <a:t>x</a:t>
            </a:r>
            <a:r>
              <a:rPr lang="en-NZ" dirty="0">
                <a:latin typeface="Arial" pitchFamily="34" charset="0"/>
                <a:cs typeface="Arial" pitchFamily="34" charset="0"/>
              </a:rPr>
              <a:t> – 2(3</a:t>
            </a:r>
            <a:r>
              <a:rPr lang="en-NZ" i="1" dirty="0">
                <a:latin typeface="Arial" pitchFamily="34" charset="0"/>
                <a:cs typeface="Arial" pitchFamily="34" charset="0"/>
              </a:rPr>
              <a:t>x</a:t>
            </a:r>
            <a:r>
              <a:rPr lang="en-NZ" dirty="0">
                <a:latin typeface="Arial" pitchFamily="34" charset="0"/>
                <a:cs typeface="Arial" pitchFamily="34" charset="0"/>
              </a:rPr>
              <a:t> + 1) = 4</a:t>
            </a:r>
          </a:p>
        </p:txBody>
      </p:sp>
      <p:sp>
        <p:nvSpPr>
          <p:cNvPr id="12" name="Curved Down Arrow 11"/>
          <p:cNvSpPr/>
          <p:nvPr/>
        </p:nvSpPr>
        <p:spPr>
          <a:xfrm>
            <a:off x="1143000" y="2286000"/>
            <a:ext cx="4572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urved Down Arrow 12"/>
          <p:cNvSpPr/>
          <p:nvPr/>
        </p:nvSpPr>
        <p:spPr>
          <a:xfrm>
            <a:off x="1143000" y="2286000"/>
            <a:ext cx="7620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85800" y="2743200"/>
            <a:ext cx="1905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dirty="0">
                <a:latin typeface="Arial" pitchFamily="34" charset="0"/>
                <a:cs typeface="Arial" pitchFamily="34" charset="0"/>
              </a:rPr>
              <a:t>9</a:t>
            </a:r>
            <a:r>
              <a:rPr lang="en-NZ" i="1" dirty="0">
                <a:latin typeface="Arial" pitchFamily="34" charset="0"/>
                <a:cs typeface="Arial" pitchFamily="34" charset="0"/>
              </a:rPr>
              <a:t>x</a:t>
            </a:r>
            <a:r>
              <a:rPr lang="en-NZ" dirty="0">
                <a:latin typeface="Arial" pitchFamily="34" charset="0"/>
                <a:cs typeface="Arial" pitchFamily="34" charset="0"/>
              </a:rPr>
              <a:t> – 6</a:t>
            </a:r>
            <a:r>
              <a:rPr lang="en-NZ" i="1" dirty="0">
                <a:latin typeface="Arial" pitchFamily="34" charset="0"/>
                <a:cs typeface="Arial" pitchFamily="34" charset="0"/>
              </a:rPr>
              <a:t>x</a:t>
            </a:r>
            <a:r>
              <a:rPr lang="en-NZ" dirty="0">
                <a:latin typeface="Arial" pitchFamily="34" charset="0"/>
                <a:cs typeface="Arial" pitchFamily="34" charset="0"/>
              </a:rPr>
              <a:t> – 2 = 4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143000" y="3048000"/>
            <a:ext cx="1905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3</a:t>
            </a:r>
            <a:r>
              <a:rPr lang="en-NZ" i="1">
                <a:latin typeface="Arial" pitchFamily="34" charset="0"/>
                <a:cs typeface="Arial" pitchFamily="34" charset="0"/>
              </a:rPr>
              <a:t>x</a:t>
            </a:r>
            <a:r>
              <a:rPr lang="en-NZ">
                <a:latin typeface="Arial" pitchFamily="34" charset="0"/>
                <a:cs typeface="Arial" pitchFamily="34" charset="0"/>
              </a:rPr>
              <a:t> – 2 = 4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981200" y="3276600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+2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518320" y="3276600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+2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447800" y="3505200"/>
            <a:ext cx="1905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3</a:t>
            </a:r>
            <a:r>
              <a:rPr lang="en-NZ" i="1">
                <a:latin typeface="Arial" pitchFamily="34" charset="0"/>
                <a:cs typeface="Arial" pitchFamily="34" charset="0"/>
              </a:rPr>
              <a:t>x</a:t>
            </a:r>
            <a:r>
              <a:rPr lang="en-NZ">
                <a:latin typeface="Arial" pitchFamily="34" charset="0"/>
                <a:cs typeface="Arial" pitchFamily="34" charset="0"/>
              </a:rPr>
              <a:t> = 6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835696" y="3733800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÷3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371600" y="3733800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÷3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524000" y="3962400"/>
            <a:ext cx="1905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i="1">
                <a:latin typeface="Arial" pitchFamily="34" charset="0"/>
                <a:cs typeface="Arial" pitchFamily="34" charset="0"/>
              </a:rPr>
              <a:t>x</a:t>
            </a:r>
            <a:r>
              <a:rPr lang="en-NZ">
                <a:latin typeface="Arial" pitchFamily="34" charset="0"/>
                <a:cs typeface="Arial" pitchFamily="34" charset="0"/>
              </a:rPr>
              <a:t> = 2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28600" y="4419600"/>
            <a:ext cx="2209800" cy="9239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Now we substitute x-value into first equation to find ‘y’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2743200" y="4419600"/>
            <a:ext cx="160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y = 3×2 + 1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2743200" y="4724400"/>
            <a:ext cx="83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y = 7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228600" y="5486400"/>
            <a:ext cx="3429000" cy="92333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To check values you can substitute both values into second equation</a:t>
            </a:r>
          </a:p>
        </p:txBody>
      </p:sp>
      <p:sp>
        <p:nvSpPr>
          <p:cNvPr id="26" name="Oval 25"/>
          <p:cNvSpPr/>
          <p:nvPr/>
        </p:nvSpPr>
        <p:spPr>
          <a:xfrm>
            <a:off x="4953000" y="1752600"/>
            <a:ext cx="762000" cy="3810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NZ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4953000" y="1447800"/>
            <a:ext cx="228600" cy="3810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NZ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572000" y="2438400"/>
            <a:ext cx="1905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i="1">
                <a:latin typeface="Arial" pitchFamily="34" charset="0"/>
                <a:cs typeface="Arial" pitchFamily="34" charset="0"/>
              </a:rPr>
              <a:t>x</a:t>
            </a:r>
            <a:r>
              <a:rPr lang="en-NZ">
                <a:latin typeface="Arial" pitchFamily="34" charset="0"/>
                <a:cs typeface="Arial" pitchFamily="34" charset="0"/>
              </a:rPr>
              <a:t> –   (2</a:t>
            </a:r>
            <a:r>
              <a:rPr lang="en-NZ" i="1">
                <a:latin typeface="Arial" pitchFamily="34" charset="0"/>
                <a:cs typeface="Arial" pitchFamily="34" charset="0"/>
              </a:rPr>
              <a:t>x</a:t>
            </a:r>
            <a:r>
              <a:rPr lang="en-NZ">
                <a:latin typeface="Arial" pitchFamily="34" charset="0"/>
                <a:cs typeface="Arial" pitchFamily="34" charset="0"/>
              </a:rPr>
              <a:t> + 3) = 2</a:t>
            </a:r>
          </a:p>
        </p:txBody>
      </p:sp>
      <p:sp>
        <p:nvSpPr>
          <p:cNvPr id="29" name="Curved Down Arrow 28"/>
          <p:cNvSpPr/>
          <p:nvPr/>
        </p:nvSpPr>
        <p:spPr>
          <a:xfrm>
            <a:off x="5029200" y="2286000"/>
            <a:ext cx="4572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Curved Down Arrow 31"/>
          <p:cNvSpPr/>
          <p:nvPr/>
        </p:nvSpPr>
        <p:spPr>
          <a:xfrm>
            <a:off x="5029200" y="2286000"/>
            <a:ext cx="7620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4572000" y="2743200"/>
            <a:ext cx="1905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i="1">
                <a:latin typeface="Arial" pitchFamily="34" charset="0"/>
                <a:cs typeface="Arial" pitchFamily="34" charset="0"/>
              </a:rPr>
              <a:t>x</a:t>
            </a:r>
            <a:r>
              <a:rPr lang="en-NZ">
                <a:latin typeface="Arial" pitchFamily="34" charset="0"/>
                <a:cs typeface="Arial" pitchFamily="34" charset="0"/>
              </a:rPr>
              <a:t> – 2</a:t>
            </a:r>
            <a:r>
              <a:rPr lang="en-NZ" i="1">
                <a:latin typeface="Arial" pitchFamily="34" charset="0"/>
                <a:cs typeface="Arial" pitchFamily="34" charset="0"/>
              </a:rPr>
              <a:t>x</a:t>
            </a:r>
            <a:r>
              <a:rPr lang="en-NZ">
                <a:latin typeface="Arial" pitchFamily="34" charset="0"/>
                <a:cs typeface="Arial" pitchFamily="34" charset="0"/>
              </a:rPr>
              <a:t> – 3 = 2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5029200" y="3048000"/>
            <a:ext cx="1905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i="1">
                <a:latin typeface="Arial" pitchFamily="34" charset="0"/>
                <a:cs typeface="Arial" pitchFamily="34" charset="0"/>
              </a:rPr>
              <a:t>-x</a:t>
            </a:r>
            <a:r>
              <a:rPr lang="en-NZ">
                <a:latin typeface="Arial" pitchFamily="34" charset="0"/>
                <a:cs typeface="Arial" pitchFamily="34" charset="0"/>
              </a:rPr>
              <a:t> – 3 = 2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5867400" y="3276600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+3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5181600" y="3276600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+3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5334000" y="3505200"/>
            <a:ext cx="1905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i="1">
                <a:latin typeface="Arial" pitchFamily="34" charset="0"/>
                <a:cs typeface="Arial" pitchFamily="34" charset="0"/>
              </a:rPr>
              <a:t>-x</a:t>
            </a:r>
            <a:r>
              <a:rPr lang="en-NZ">
                <a:latin typeface="Arial" pitchFamily="34" charset="0"/>
                <a:cs typeface="Arial" pitchFamily="34" charset="0"/>
              </a:rPr>
              <a:t> = 5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5724128" y="3733800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÷-1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5257800" y="3733800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÷-1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5410200" y="3962400"/>
            <a:ext cx="1905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i="1">
                <a:latin typeface="Arial" pitchFamily="34" charset="0"/>
                <a:cs typeface="Arial" pitchFamily="34" charset="0"/>
              </a:rPr>
              <a:t>x</a:t>
            </a:r>
            <a:r>
              <a:rPr lang="en-NZ">
                <a:latin typeface="Arial" pitchFamily="34" charset="0"/>
                <a:cs typeface="Arial" pitchFamily="34" charset="0"/>
              </a:rPr>
              <a:t> = -5</a:t>
            </a:r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4876800" y="2438400"/>
            <a:ext cx="3129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6553200" y="2286000"/>
            <a:ext cx="2362200" cy="147732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As we are subtracting more than one term, place in brackets and put a one out in front.</a:t>
            </a: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4648200" y="4419600"/>
            <a:ext cx="2209800" cy="9239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Now we substitute x-value into second equation to find ‘y’</a:t>
            </a: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7162800" y="4419600"/>
            <a:ext cx="160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y = 2×-5 + 3</a:t>
            </a: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7162800" y="4724400"/>
            <a:ext cx="83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y = -7</a:t>
            </a: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4648200" y="5486400"/>
            <a:ext cx="3429000" cy="92333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To check values you can substitute both values into second equation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 animBg="1"/>
      <p:bldP spid="9" grpId="0" animBg="1"/>
      <p:bldP spid="10" grpId="0" animBg="1"/>
      <p:bldP spid="11" grpId="0"/>
      <p:bldP spid="12" grpId="0" animBg="1"/>
      <p:bldP spid="13" grpId="0" animBg="1"/>
      <p:bldP spid="14" grpId="0"/>
      <p:bldP spid="15" grpId="0"/>
      <p:bldP spid="16" grpId="0"/>
      <p:bldP spid="17" grpId="0"/>
      <p:bldP spid="18" grpId="0"/>
      <p:bldP spid="21" grpId="0"/>
      <p:bldP spid="22" grpId="0"/>
      <p:bldP spid="23" grpId="0"/>
      <p:bldP spid="24" grpId="0" animBg="1"/>
      <p:bldP spid="25" grpId="0"/>
      <p:bldP spid="30" grpId="0"/>
      <p:bldP spid="31" grpId="0" animBg="1"/>
      <p:bldP spid="26" grpId="0" animBg="1"/>
      <p:bldP spid="27" grpId="0" animBg="1"/>
      <p:bldP spid="28" grpId="0"/>
      <p:bldP spid="29" grpId="0" animBg="1"/>
      <p:bldP spid="32" grpId="0" animBg="1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 animBg="1"/>
      <p:bldP spid="43" grpId="0" animBg="1"/>
      <p:bldP spid="44" grpId="0"/>
      <p:bldP spid="45" grpId="0"/>
      <p:bldP spid="46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152400"/>
            <a:ext cx="9144000" cy="685800"/>
          </a:xfrm>
          <a:prstGeom prst="rect">
            <a:avLst/>
          </a:prstGeom>
        </p:spPr>
        <p:txBody>
          <a:bodyPr anchor="b"/>
          <a:lstStyle/>
          <a:p>
            <a:pPr algn="ctr" fontAlgn="auto">
              <a:spcAft>
                <a:spcPts val="0"/>
              </a:spcAft>
              <a:defRPr/>
            </a:pPr>
            <a:r>
              <a:rPr lang="en-NZ"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LINEAR-NON LINEAR EQUATIONS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81000" y="838200"/>
            <a:ext cx="7467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- Used to find where a line crosses or touches a curve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81000" y="1143000"/>
            <a:ext cx="7467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- Easiest to use the substitution method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81000" y="1524000"/>
            <a:ext cx="807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e.g.   Where does the line   </a:t>
            </a:r>
            <a:r>
              <a:rPr lang="en-US" i="1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lang="en-US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= 2</a:t>
            </a:r>
            <a:r>
              <a:rPr lang="en-US" i="1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lang="en-US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– 2   </a:t>
            </a:r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cross the parabola </a:t>
            </a:r>
            <a:r>
              <a:rPr lang="en-US" i="1"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 = </a:t>
            </a:r>
            <a:r>
              <a:rPr lang="en-US" i="1"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lang="en-US" baseline="30000"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 – </a:t>
            </a:r>
            <a:r>
              <a:rPr lang="en-US" i="1"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 – 6  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81000" y="3595579"/>
            <a:ext cx="8077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e.g.   Find the points of intersection of the line   </a:t>
            </a:r>
            <a:r>
              <a:rPr lang="en-US" i="1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lang="en-US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= </a:t>
            </a:r>
            <a:r>
              <a:rPr lang="en-US" i="1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lang="en-US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– 3   </a:t>
            </a:r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and the circle </a:t>
            </a:r>
            <a:r>
              <a:rPr lang="en-US" i="1"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lang="en-US" baseline="30000"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i="1">
                <a:latin typeface="Arial" pitchFamily="34" charset="0"/>
                <a:ea typeface="Times New Roman" pitchFamily="18" charset="0"/>
                <a:cs typeface="Arial" pitchFamily="34" charset="0"/>
              </a:rPr>
              <a:t>+ y</a:t>
            </a:r>
            <a:r>
              <a:rPr lang="en-US" baseline="30000"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 = 5  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09600" y="1981200"/>
            <a:ext cx="2743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2</a:t>
            </a:r>
            <a:r>
              <a:rPr lang="en-US" i="1">
                <a:latin typeface="Arial" pitchFamily="34" charset="0"/>
                <a:cs typeface="Arial" pitchFamily="34" charset="0"/>
              </a:rPr>
              <a:t>x</a:t>
            </a:r>
            <a:r>
              <a:rPr lang="en-US">
                <a:latin typeface="Arial" pitchFamily="34" charset="0"/>
                <a:cs typeface="Arial" pitchFamily="34" charset="0"/>
              </a:rPr>
              <a:t> – 2 = </a:t>
            </a:r>
            <a:r>
              <a:rPr lang="en-US" i="1"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lang="en-US" baseline="30000"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 – </a:t>
            </a:r>
            <a:r>
              <a:rPr lang="en-US" i="1"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 – 6</a:t>
            </a:r>
            <a:r>
              <a:rPr lang="en-US">
                <a:latin typeface="Arial" pitchFamily="34" charset="0"/>
                <a:cs typeface="Arial" pitchFamily="34" charset="0"/>
              </a:rPr>
              <a:t> </a:t>
            </a:r>
            <a:endParaRPr lang="en-NZ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975920" y="838200"/>
            <a:ext cx="3276600" cy="6461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As it contains an </a:t>
            </a:r>
            <a:r>
              <a:rPr lang="en-NZ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NZ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use rules for solving a quadratic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066800" y="2286000"/>
            <a:ext cx="2743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0 = </a:t>
            </a:r>
            <a:r>
              <a:rPr lang="en-US" i="1"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lang="en-US" baseline="30000"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 – 3</a:t>
            </a:r>
            <a:r>
              <a:rPr lang="en-US" i="1"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 – 4</a:t>
            </a:r>
            <a:r>
              <a:rPr lang="en-US">
                <a:latin typeface="Arial" pitchFamily="34" charset="0"/>
                <a:cs typeface="Arial" pitchFamily="34" charset="0"/>
              </a:rPr>
              <a:t> </a:t>
            </a:r>
            <a:endParaRPr lang="en-NZ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066800" y="2590800"/>
            <a:ext cx="2743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0 = (</a:t>
            </a:r>
            <a:r>
              <a:rPr lang="en-US" i="1">
                <a:latin typeface="Arial" pitchFamily="34" charset="0"/>
                <a:cs typeface="Arial" pitchFamily="34" charset="0"/>
              </a:rPr>
              <a:t>x</a:t>
            </a:r>
            <a:r>
              <a:rPr lang="en-US">
                <a:latin typeface="Arial" pitchFamily="34" charset="0"/>
                <a:cs typeface="Arial" pitchFamily="34" charset="0"/>
              </a:rPr>
              <a:t> – 4)(</a:t>
            </a:r>
            <a:r>
              <a:rPr lang="en-US" i="1">
                <a:latin typeface="Arial" pitchFamily="34" charset="0"/>
                <a:cs typeface="Arial" pitchFamily="34" charset="0"/>
              </a:rPr>
              <a:t>x</a:t>
            </a:r>
            <a:r>
              <a:rPr lang="en-US">
                <a:latin typeface="Arial" pitchFamily="34" charset="0"/>
                <a:cs typeface="Arial" pitchFamily="34" charset="0"/>
              </a:rPr>
              <a:t> + 1) </a:t>
            </a:r>
            <a:endParaRPr lang="en-NZ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066800" y="2895600"/>
            <a:ext cx="2743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latin typeface="Arial" pitchFamily="34" charset="0"/>
                <a:cs typeface="Arial" pitchFamily="34" charset="0"/>
              </a:rPr>
              <a:t>x</a:t>
            </a:r>
            <a:r>
              <a:rPr lang="en-US">
                <a:latin typeface="Arial" pitchFamily="34" charset="0"/>
                <a:cs typeface="Arial" pitchFamily="34" charset="0"/>
              </a:rPr>
              <a:t> = </a:t>
            </a:r>
            <a:r>
              <a:rPr lang="en-US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>
                <a:latin typeface="Arial" pitchFamily="34" charset="0"/>
                <a:cs typeface="Arial" pitchFamily="34" charset="0"/>
              </a:rPr>
              <a:t> or </a:t>
            </a:r>
            <a:r>
              <a:rPr lang="en-US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-1</a:t>
            </a:r>
            <a:r>
              <a:rPr lang="en-US">
                <a:latin typeface="Arial" pitchFamily="34" charset="0"/>
                <a:cs typeface="Arial" pitchFamily="34" charset="0"/>
              </a:rPr>
              <a:t> </a:t>
            </a:r>
            <a:endParaRPr lang="en-NZ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971800" y="1981200"/>
            <a:ext cx="5715000" cy="646331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Now we substitute x-values into first equation to find ‘y’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733800" y="2590800"/>
            <a:ext cx="160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y = 2×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NZ">
                <a:latin typeface="Arial" pitchFamily="34" charset="0"/>
                <a:cs typeface="Arial" pitchFamily="34" charset="0"/>
              </a:rPr>
              <a:t> – 2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733800" y="2895600"/>
            <a:ext cx="83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y = 6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410200" y="2590800"/>
            <a:ext cx="160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y = 2×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-1 </a:t>
            </a:r>
            <a:r>
              <a:rPr lang="en-NZ">
                <a:latin typeface="Arial" pitchFamily="34" charset="0"/>
                <a:cs typeface="Arial" pitchFamily="34" charset="0"/>
              </a:rPr>
              <a:t>– 2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410200" y="2895600"/>
            <a:ext cx="83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y = -4</a:t>
            </a:r>
          </a:p>
        </p:txBody>
      </p: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1295400" y="3276600"/>
            <a:ext cx="4800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The line crosses at (4, 6) and (-1, -4)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609600" y="4191000"/>
            <a:ext cx="2743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lang="en-US" baseline="30000"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 + (</a:t>
            </a:r>
            <a:r>
              <a:rPr lang="en-US" i="1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lang="en-US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– 3</a:t>
            </a:r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lang="en-US" baseline="30000"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 = 5</a:t>
            </a:r>
            <a:endParaRPr lang="en-NZ" baseline="3000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609600" y="4495800"/>
            <a:ext cx="2743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lang="en-US" baseline="30000"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 + x</a:t>
            </a:r>
            <a:r>
              <a:rPr lang="en-US" baseline="30000"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 – 6</a:t>
            </a:r>
            <a:r>
              <a:rPr lang="en-US" i="1"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 + 9 = 5</a:t>
            </a:r>
            <a:endParaRPr lang="en-NZ" baseline="3000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609600" y="4800600"/>
            <a:ext cx="2743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en-US" i="1"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lang="en-US" baseline="30000"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 – 6</a:t>
            </a:r>
            <a:r>
              <a:rPr lang="en-US" i="1"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 + 4 = 0</a:t>
            </a:r>
            <a:endParaRPr lang="en-NZ" baseline="3000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457200" y="5105400"/>
            <a:ext cx="2743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2(</a:t>
            </a:r>
            <a:r>
              <a:rPr lang="en-US" i="1"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lang="en-US" baseline="30000"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 – 3</a:t>
            </a:r>
            <a:r>
              <a:rPr lang="en-US" i="1"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 + 2) = 0</a:t>
            </a:r>
            <a:endParaRPr lang="en-NZ" baseline="3000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381000" y="5410200"/>
            <a:ext cx="2743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2(</a:t>
            </a:r>
            <a:r>
              <a:rPr lang="en-US" i="1"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lang="en-US" i="1" baseline="30000"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–</a:t>
            </a:r>
            <a:r>
              <a:rPr lang="en-US" i="1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2)(</a:t>
            </a:r>
            <a:r>
              <a:rPr lang="en-US" i="1"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 – 1) = 0</a:t>
            </a:r>
            <a:endParaRPr lang="en-NZ" baseline="3000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1600200" y="5715000"/>
            <a:ext cx="2743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latin typeface="Arial" pitchFamily="34" charset="0"/>
                <a:cs typeface="Arial" pitchFamily="34" charset="0"/>
              </a:rPr>
              <a:t>x</a:t>
            </a:r>
            <a:r>
              <a:rPr lang="en-US">
                <a:latin typeface="Arial" pitchFamily="34" charset="0"/>
                <a:cs typeface="Arial" pitchFamily="34" charset="0"/>
              </a:rPr>
              <a:t> = </a:t>
            </a:r>
            <a:r>
              <a:rPr lang="en-US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>
                <a:latin typeface="Arial" pitchFamily="34" charset="0"/>
                <a:cs typeface="Arial" pitchFamily="34" charset="0"/>
              </a:rPr>
              <a:t> or </a:t>
            </a:r>
            <a:r>
              <a:rPr lang="en-US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>
                <a:latin typeface="Arial" pitchFamily="34" charset="0"/>
                <a:cs typeface="Arial" pitchFamily="34" charset="0"/>
              </a:rPr>
              <a:t> </a:t>
            </a:r>
            <a:endParaRPr lang="en-NZ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2971800" y="4114800"/>
            <a:ext cx="5715000" cy="646331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Now we substitute x-values into first equation to find ‘y’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3657600" y="4724400"/>
            <a:ext cx="160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y = 1×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NZ">
                <a:latin typeface="Arial" pitchFamily="34" charset="0"/>
                <a:cs typeface="Arial" pitchFamily="34" charset="0"/>
              </a:rPr>
              <a:t> – 3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3657600" y="5029200"/>
            <a:ext cx="83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y = -1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5334000" y="4724400"/>
            <a:ext cx="160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y = 1×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NZ">
                <a:latin typeface="Arial" pitchFamily="34" charset="0"/>
                <a:cs typeface="Arial" pitchFamily="34" charset="0"/>
              </a:rPr>
              <a:t> – 3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5334000" y="5029200"/>
            <a:ext cx="83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y = -2</a:t>
            </a:r>
          </a:p>
        </p:txBody>
      </p:sp>
      <p:sp>
        <p:nvSpPr>
          <p:cNvPr id="30" name="Rectangle 1"/>
          <p:cNvSpPr>
            <a:spLocks noChangeArrowheads="1"/>
          </p:cNvSpPr>
          <p:nvPr/>
        </p:nvSpPr>
        <p:spPr bwMode="auto">
          <a:xfrm>
            <a:off x="3429000" y="5424379"/>
            <a:ext cx="4800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The points of intersection are (2, -1) and (1, -2)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9" grpId="0" animBg="1"/>
      <p:bldP spid="10" grpId="0"/>
      <p:bldP spid="11" grpId="0"/>
      <p:bldP spid="12" grpId="0"/>
      <p:bldP spid="13" grpId="0" animBg="1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 animBg="1"/>
      <p:bldP spid="26" grpId="0"/>
      <p:bldP spid="27" grpId="0"/>
      <p:bldP spid="28" grpId="0"/>
      <p:bldP spid="29" grpId="0"/>
      <p:bldP spid="30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0" y="152400"/>
            <a:ext cx="9144000" cy="685800"/>
          </a:xfrm>
          <a:prstGeom prst="rect">
            <a:avLst/>
          </a:prstGeom>
        </p:spPr>
        <p:txBody>
          <a:bodyPr anchor="b"/>
          <a:lstStyle/>
          <a:p>
            <a:pPr algn="ctr" fontAlgn="auto">
              <a:spcAft>
                <a:spcPts val="0"/>
              </a:spcAft>
              <a:defRPr/>
            </a:pPr>
            <a:r>
              <a:rPr lang="en-NZ"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LINES AND CURVES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81000" y="838200"/>
            <a:ext cx="7467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There are three possibilities: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81000" y="1143000"/>
            <a:ext cx="7467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- There is no intersection between the line and curve (no real roots)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81000" y="1447800"/>
            <a:ext cx="7467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- The line is a tangent to the curve (one repeated root)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81000" y="1752600"/>
            <a:ext cx="7467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- The line cuts at two points (two real roots)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81000" y="2362200"/>
            <a:ext cx="8077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e.g.   Show that there are no points of intersection between the graphs</a:t>
            </a:r>
          </a:p>
          <a:p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        (hyperbola) and   </a:t>
            </a:r>
            <a:r>
              <a:rPr lang="en-US" i="1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y </a:t>
            </a:r>
            <a:r>
              <a:rPr lang="en-US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= -</a:t>
            </a:r>
            <a:r>
              <a:rPr lang="en-US" i="1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lang="en-US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</p:txBody>
      </p:sp>
      <p:sp>
        <p:nvSpPr>
          <p:cNvPr id="12301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NZ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577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4535157"/>
              </p:ext>
            </p:extLst>
          </p:nvPr>
        </p:nvGraphicFramePr>
        <p:xfrm>
          <a:off x="7237413" y="2286000"/>
          <a:ext cx="611187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5" name="FXEquation_2_32" r:id="rId3" imgW="561975" imgH="523875" progId="">
                  <p:embed/>
                </p:oleObj>
              </mc:Choice>
              <mc:Fallback>
                <p:oleObj name="FXEquation_2_32" r:id="rId3" imgW="561975" imgH="523875" progId="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7413" y="2286000"/>
                        <a:ext cx="611187" cy="631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172200" y="3048000"/>
            <a:ext cx="2438400" cy="6461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Form an equation and use the discriminant!</a:t>
            </a:r>
          </a:p>
        </p:txBody>
      </p:sp>
      <p:graphicFrame>
        <p:nvGraphicFramePr>
          <p:cNvPr id="7577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8065485"/>
              </p:ext>
            </p:extLst>
          </p:nvPr>
        </p:nvGraphicFramePr>
        <p:xfrm>
          <a:off x="990600" y="3352800"/>
          <a:ext cx="762000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6" name="FXEquation_2_32" r:id="rId5" imgW="552600" imgH="344160" progId="">
                  <p:embed/>
                </p:oleObj>
              </mc:Choice>
              <mc:Fallback>
                <p:oleObj name="FXEquation_2_32" r:id="rId5" imgW="552600" imgH="34416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352800"/>
                        <a:ext cx="762000" cy="525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8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2496797"/>
              </p:ext>
            </p:extLst>
          </p:nvPr>
        </p:nvGraphicFramePr>
        <p:xfrm>
          <a:off x="990600" y="3810000"/>
          <a:ext cx="846138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7" name="FXEquation_2_32" r:id="rId7" imgW="612000" imgH="224280" progId="">
                  <p:embed/>
                </p:oleObj>
              </mc:Choice>
              <mc:Fallback>
                <p:oleObj name="FXEquation_2_32" r:id="rId7" imgW="612000" imgH="22428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810000"/>
                        <a:ext cx="846138" cy="341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8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1066837"/>
              </p:ext>
            </p:extLst>
          </p:nvPr>
        </p:nvGraphicFramePr>
        <p:xfrm>
          <a:off x="1295400" y="4191000"/>
          <a:ext cx="973138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8" name="FXEquation_2_32" r:id="rId9" imgW="705240" imgH="224280" progId="">
                  <p:embed/>
                </p:oleObj>
              </mc:Choice>
              <mc:Fallback>
                <p:oleObj name="FXEquation_2_32" r:id="rId9" imgW="705240" imgH="224280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191000"/>
                        <a:ext cx="973138" cy="341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Placeholder 2"/>
          <p:cNvSpPr txBox="1">
            <a:spLocks/>
          </p:cNvSpPr>
          <p:nvPr/>
        </p:nvSpPr>
        <p:spPr>
          <a:xfrm>
            <a:off x="533400" y="4572000"/>
            <a:ext cx="914400" cy="3810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a = 1</a:t>
            </a:r>
            <a:endParaRPr lang="en-NZ" sz="2400" i="1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Placeholder 2"/>
          <p:cNvSpPr txBox="1">
            <a:spLocks/>
          </p:cNvSpPr>
          <p:nvPr/>
        </p:nvSpPr>
        <p:spPr>
          <a:xfrm>
            <a:off x="1295400" y="4572000"/>
            <a:ext cx="914400" cy="3810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b = 0</a:t>
            </a:r>
            <a:endParaRPr lang="en-NZ" sz="2400" i="1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 Placeholder 2"/>
          <p:cNvSpPr txBox="1">
            <a:spLocks/>
          </p:cNvSpPr>
          <p:nvPr/>
        </p:nvSpPr>
        <p:spPr>
          <a:xfrm>
            <a:off x="2057400" y="4572000"/>
            <a:ext cx="914400" cy="3810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c = 1</a:t>
            </a:r>
            <a:endParaRPr lang="en-NZ" sz="2400" i="1" baseline="30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2934692"/>
              </p:ext>
            </p:extLst>
          </p:nvPr>
        </p:nvGraphicFramePr>
        <p:xfrm>
          <a:off x="685800" y="5029200"/>
          <a:ext cx="1419225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9" name="FXEquation_2_32" r:id="rId11" imgW="945720" imgH="224280" progId="">
                  <p:embed/>
                </p:oleObj>
              </mc:Choice>
              <mc:Fallback>
                <p:oleObj name="FXEquation_2_32" r:id="rId11" imgW="945720" imgH="22428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029200"/>
                        <a:ext cx="1419225" cy="334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 Placeholder 2"/>
          <p:cNvSpPr txBox="1">
            <a:spLocks/>
          </p:cNvSpPr>
          <p:nvPr/>
        </p:nvSpPr>
        <p:spPr>
          <a:xfrm>
            <a:off x="2057400" y="5029200"/>
            <a:ext cx="914400" cy="3810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= -4</a:t>
            </a:r>
            <a:endParaRPr lang="en-NZ" sz="2400" i="1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81000" y="5562600"/>
            <a:ext cx="4038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As </a:t>
            </a:r>
            <a:r>
              <a:rPr lang="en-NZ" i="1">
                <a:latin typeface="Arial" pitchFamily="34" charset="0"/>
                <a:cs typeface="Arial" pitchFamily="34" charset="0"/>
              </a:rPr>
              <a:t>b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NZ">
                <a:latin typeface="Arial" pitchFamily="34" charset="0"/>
                <a:cs typeface="Arial" pitchFamily="34" charset="0"/>
              </a:rPr>
              <a:t> – 4</a:t>
            </a:r>
            <a:r>
              <a:rPr lang="en-NZ" i="1">
                <a:latin typeface="Arial" pitchFamily="34" charset="0"/>
                <a:cs typeface="Arial" pitchFamily="34" charset="0"/>
              </a:rPr>
              <a:t>ac</a:t>
            </a:r>
            <a:r>
              <a:rPr lang="en-NZ">
                <a:latin typeface="Arial" pitchFamily="34" charset="0"/>
                <a:cs typeface="Arial" pitchFamily="34" charset="0"/>
              </a:rPr>
              <a:t> &lt; 0 there are no real roots or points of intersection</a:t>
            </a:r>
            <a:endParaRPr lang="en-NZ" i="1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5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5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11" grpId="0" animBg="1"/>
      <p:bldP spid="15" grpId="0" autoUpdateAnimBg="0"/>
      <p:bldP spid="16" grpId="0" autoUpdateAnimBg="0"/>
      <p:bldP spid="17" grpId="0" autoUpdateAnimBg="0"/>
      <p:bldP spid="19" grpId="0" autoUpdateAnimBg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28600" y="381000"/>
            <a:ext cx="8686800" cy="685800"/>
          </a:xfrm>
          <a:prstGeom prst="rect">
            <a:avLst/>
          </a:prstGeom>
        </p:spPr>
        <p:txBody>
          <a:bodyPr anchor="b"/>
          <a:lstStyle/>
          <a:p>
            <a:pPr algn="ctr" fontAlgn="auto">
              <a:spcAft>
                <a:spcPts val="0"/>
              </a:spcAft>
              <a:defRPr/>
            </a:pPr>
            <a:r>
              <a:rPr lang="en-NZ"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DIFFERENCE OF TWO SQUARES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81000" y="1219200"/>
            <a:ext cx="7467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- When both brackets are the same except for signs (i.e. – and +)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81000" y="1905000"/>
            <a:ext cx="3200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e.g.   Expand and simplify  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81000" y="2514600"/>
            <a:ext cx="2362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a)   (x – 3)(x + 3)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724400" y="2514600"/>
            <a:ext cx="2362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b)   (x – 6)(x + 6)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514600" y="4572000"/>
            <a:ext cx="2362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c)   (2x – 5)(2x + 5)</a:t>
            </a:r>
          </a:p>
        </p:txBody>
      </p:sp>
      <p:sp>
        <p:nvSpPr>
          <p:cNvPr id="10" name="Curved Down Arrow 9"/>
          <p:cNvSpPr/>
          <p:nvPr/>
        </p:nvSpPr>
        <p:spPr>
          <a:xfrm>
            <a:off x="990600" y="2362200"/>
            <a:ext cx="6858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urved Down Arrow 10"/>
          <p:cNvSpPr/>
          <p:nvPr/>
        </p:nvSpPr>
        <p:spPr>
          <a:xfrm>
            <a:off x="990600" y="2362200"/>
            <a:ext cx="10668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Curved Down Arrow 11"/>
          <p:cNvSpPr/>
          <p:nvPr/>
        </p:nvSpPr>
        <p:spPr>
          <a:xfrm flipV="1">
            <a:off x="1295400" y="2819400"/>
            <a:ext cx="3810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urved Down Arrow 12"/>
          <p:cNvSpPr/>
          <p:nvPr/>
        </p:nvSpPr>
        <p:spPr>
          <a:xfrm flipV="1">
            <a:off x="1295400" y="2819400"/>
            <a:ext cx="7620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133600" y="2514600"/>
            <a:ext cx="60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= x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590800" y="25146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+ 3x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048000" y="2514600"/>
            <a:ext cx="68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- 3x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505200" y="25146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- 9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04800" y="3581400"/>
            <a:ext cx="3276600" cy="646331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Like terms cancel each other out</a:t>
            </a:r>
          </a:p>
        </p:txBody>
      </p:sp>
      <p:sp>
        <p:nvSpPr>
          <p:cNvPr id="19" name="Oval 18"/>
          <p:cNvSpPr/>
          <p:nvPr/>
        </p:nvSpPr>
        <p:spPr>
          <a:xfrm>
            <a:off x="2667000" y="2438400"/>
            <a:ext cx="990600" cy="5334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133600" y="2895600"/>
            <a:ext cx="213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= x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2 </a:t>
            </a:r>
            <a:r>
              <a:rPr lang="en-NZ">
                <a:latin typeface="Arial" pitchFamily="34" charset="0"/>
                <a:cs typeface="Arial" pitchFamily="34" charset="0"/>
              </a:rPr>
              <a:t>– 9</a:t>
            </a:r>
          </a:p>
        </p:txBody>
      </p:sp>
      <p:sp>
        <p:nvSpPr>
          <p:cNvPr id="21" name="Curved Down Arrow 20"/>
          <p:cNvSpPr/>
          <p:nvPr/>
        </p:nvSpPr>
        <p:spPr>
          <a:xfrm>
            <a:off x="5257800" y="2362200"/>
            <a:ext cx="7620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Curved Down Arrow 21"/>
          <p:cNvSpPr/>
          <p:nvPr/>
        </p:nvSpPr>
        <p:spPr>
          <a:xfrm>
            <a:off x="5257800" y="2362200"/>
            <a:ext cx="11430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Curved Down Arrow 22"/>
          <p:cNvSpPr/>
          <p:nvPr/>
        </p:nvSpPr>
        <p:spPr>
          <a:xfrm flipV="1">
            <a:off x="5638800" y="2819400"/>
            <a:ext cx="3810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Curved Down Arrow 23"/>
          <p:cNvSpPr/>
          <p:nvPr/>
        </p:nvSpPr>
        <p:spPr>
          <a:xfrm flipV="1">
            <a:off x="5638800" y="2819400"/>
            <a:ext cx="7620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Curved Down Arrow 24"/>
          <p:cNvSpPr/>
          <p:nvPr/>
        </p:nvSpPr>
        <p:spPr>
          <a:xfrm>
            <a:off x="3124200" y="4419600"/>
            <a:ext cx="8382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Curved Down Arrow 25"/>
          <p:cNvSpPr/>
          <p:nvPr/>
        </p:nvSpPr>
        <p:spPr>
          <a:xfrm>
            <a:off x="3124200" y="4419600"/>
            <a:ext cx="12954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Curved Down Arrow 26"/>
          <p:cNvSpPr/>
          <p:nvPr/>
        </p:nvSpPr>
        <p:spPr>
          <a:xfrm flipV="1">
            <a:off x="3581400" y="4876800"/>
            <a:ext cx="3810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Curved Down Arrow 27"/>
          <p:cNvSpPr/>
          <p:nvPr/>
        </p:nvSpPr>
        <p:spPr>
          <a:xfrm flipV="1">
            <a:off x="3581400" y="4876800"/>
            <a:ext cx="8382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6477000" y="2514600"/>
            <a:ext cx="60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= x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6934200" y="2514600"/>
            <a:ext cx="68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+ 6x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7391400" y="25146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- 6x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7848600" y="2514600"/>
            <a:ext cx="60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- 36 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6477000" y="2895600"/>
            <a:ext cx="213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= x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NZ">
                <a:latin typeface="Arial" pitchFamily="34" charset="0"/>
                <a:cs typeface="Arial" pitchFamily="34" charset="0"/>
              </a:rPr>
              <a:t> – 36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7010400" y="2438400"/>
            <a:ext cx="990600" cy="5334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4495800" y="45720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= 4x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5105400" y="45720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+ 10x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5715000" y="45720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- 10x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6400800" y="4572000"/>
            <a:ext cx="60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- 25</a:t>
            </a:r>
          </a:p>
        </p:txBody>
      </p:sp>
      <p:sp>
        <p:nvSpPr>
          <p:cNvPr id="44" name="Oval 43"/>
          <p:cNvSpPr/>
          <p:nvPr/>
        </p:nvSpPr>
        <p:spPr>
          <a:xfrm>
            <a:off x="5181600" y="4419600"/>
            <a:ext cx="1295400" cy="5334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4495800" y="4953000"/>
            <a:ext cx="213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= 4x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2 </a:t>
            </a:r>
            <a:r>
              <a:rPr lang="en-NZ">
                <a:latin typeface="Arial" pitchFamily="34" charset="0"/>
                <a:cs typeface="Arial" pitchFamily="34" charset="0"/>
              </a:rPr>
              <a:t>– 25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10" grpId="0" animBg="1"/>
      <p:bldP spid="11" grpId="0" animBg="1"/>
      <p:bldP spid="12" grpId="0" animBg="1"/>
      <p:bldP spid="13" grpId="0" animBg="1"/>
      <p:bldP spid="14" grpId="0"/>
      <p:bldP spid="15" grpId="0"/>
      <p:bldP spid="16" grpId="0"/>
      <p:bldP spid="17" grpId="0"/>
      <p:bldP spid="18" grpId="0" animBg="1"/>
      <p:bldP spid="19" grpId="0" animBg="1"/>
      <p:bldP spid="20" grpId="0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3" grpId="0"/>
      <p:bldP spid="34" grpId="0"/>
      <p:bldP spid="35" grpId="0"/>
      <p:bldP spid="36" grpId="0"/>
      <p:bldP spid="38" grpId="0"/>
      <p:bldP spid="39" grpId="0" animBg="1"/>
      <p:bldP spid="40" grpId="0"/>
      <p:bldP spid="41" grpId="0"/>
      <p:bldP spid="42" grpId="0"/>
      <p:bldP spid="43" grpId="0"/>
      <p:bldP spid="44" grpId="0" animBg="1"/>
      <p:bldP spid="4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28600" y="381000"/>
            <a:ext cx="8686800" cy="685800"/>
          </a:xfrm>
          <a:prstGeom prst="rect">
            <a:avLst/>
          </a:prstGeom>
        </p:spPr>
        <p:txBody>
          <a:bodyPr anchor="b"/>
          <a:lstStyle/>
          <a:p>
            <a:pPr algn="ctr" fontAlgn="auto">
              <a:spcAft>
                <a:spcPts val="0"/>
              </a:spcAft>
              <a:defRPr/>
            </a:pPr>
            <a:r>
              <a:rPr lang="en-NZ"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MORE THAN TWO BRACKETS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81000" y="1219200"/>
            <a:ext cx="7467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- Expand two brackets at a time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81000" y="1524000"/>
            <a:ext cx="3200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e.g.   Expand and simplify  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81000" y="2133600"/>
            <a:ext cx="2514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a)   (x + 2)(x - 3)(x + 5)</a:t>
            </a:r>
          </a:p>
        </p:txBody>
      </p:sp>
      <p:sp>
        <p:nvSpPr>
          <p:cNvPr id="10" name="Curved Down Arrow 9"/>
          <p:cNvSpPr/>
          <p:nvPr/>
        </p:nvSpPr>
        <p:spPr>
          <a:xfrm>
            <a:off x="990600" y="1981200"/>
            <a:ext cx="6858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urved Down Arrow 10"/>
          <p:cNvSpPr/>
          <p:nvPr/>
        </p:nvSpPr>
        <p:spPr>
          <a:xfrm>
            <a:off x="990600" y="1981200"/>
            <a:ext cx="10668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Curved Down Arrow 11"/>
          <p:cNvSpPr/>
          <p:nvPr/>
        </p:nvSpPr>
        <p:spPr>
          <a:xfrm flipV="1">
            <a:off x="1295400" y="2438400"/>
            <a:ext cx="3810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urved Down Arrow 12"/>
          <p:cNvSpPr/>
          <p:nvPr/>
        </p:nvSpPr>
        <p:spPr>
          <a:xfrm flipV="1">
            <a:off x="1295400" y="2438400"/>
            <a:ext cx="7620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743200" y="2133600"/>
            <a:ext cx="68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= (x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200400" y="21336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 - 3x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657600" y="2133600"/>
            <a:ext cx="68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+ 2x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114800" y="21336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 - 6)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743200" y="2590800"/>
            <a:ext cx="213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= (x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2 </a:t>
            </a:r>
            <a:r>
              <a:rPr lang="en-NZ">
                <a:latin typeface="Arial" pitchFamily="34" charset="0"/>
                <a:cs typeface="Arial" pitchFamily="34" charset="0"/>
              </a:rPr>
              <a:t>– x – 6)</a:t>
            </a: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4572000" y="2133600"/>
            <a:ext cx="8445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(x + 5)</a:t>
            </a:r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4038600" y="2590800"/>
            <a:ext cx="8445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(x + 5)</a:t>
            </a:r>
          </a:p>
        </p:txBody>
      </p:sp>
      <p:sp>
        <p:nvSpPr>
          <p:cNvPr id="48" name="Curved Down Arrow 47"/>
          <p:cNvSpPr/>
          <p:nvPr/>
        </p:nvSpPr>
        <p:spPr>
          <a:xfrm>
            <a:off x="3124200" y="2438400"/>
            <a:ext cx="11430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Curved Down Arrow 48"/>
          <p:cNvSpPr/>
          <p:nvPr/>
        </p:nvSpPr>
        <p:spPr>
          <a:xfrm>
            <a:off x="3124200" y="2438400"/>
            <a:ext cx="15240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2743200" y="3200400"/>
            <a:ext cx="68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= x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3200400" y="32004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+ 5x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52" name="Curved Down Arrow 51"/>
          <p:cNvSpPr/>
          <p:nvPr/>
        </p:nvSpPr>
        <p:spPr>
          <a:xfrm>
            <a:off x="3429000" y="2438400"/>
            <a:ext cx="8382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3810000" y="3200400"/>
            <a:ext cx="68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- x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54" name="Curved Down Arrow 53"/>
          <p:cNvSpPr/>
          <p:nvPr/>
        </p:nvSpPr>
        <p:spPr>
          <a:xfrm>
            <a:off x="3429000" y="2438400"/>
            <a:ext cx="12192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4191000" y="32004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- 5x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Curved Down Arrow 55"/>
          <p:cNvSpPr/>
          <p:nvPr/>
        </p:nvSpPr>
        <p:spPr>
          <a:xfrm flipV="1">
            <a:off x="3810000" y="2895600"/>
            <a:ext cx="4572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4648200" y="3200400"/>
            <a:ext cx="68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- 6x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Curved Down Arrow 58"/>
          <p:cNvSpPr/>
          <p:nvPr/>
        </p:nvSpPr>
        <p:spPr>
          <a:xfrm flipV="1">
            <a:off x="3810000" y="2895600"/>
            <a:ext cx="8382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5105400" y="3200400"/>
            <a:ext cx="68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- 30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2743200" y="3505200"/>
            <a:ext cx="2286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= x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3 </a:t>
            </a:r>
            <a:r>
              <a:rPr lang="en-NZ">
                <a:latin typeface="Arial" pitchFamily="34" charset="0"/>
                <a:cs typeface="Arial" pitchFamily="34" charset="0"/>
              </a:rPr>
              <a:t>+ 4x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NZ">
                <a:latin typeface="Arial" pitchFamily="34" charset="0"/>
                <a:cs typeface="Arial" pitchFamily="34" charset="0"/>
              </a:rPr>
              <a:t> – 11x - 30</a:t>
            </a:r>
          </a:p>
        </p:txBody>
      </p:sp>
      <p:sp>
        <p:nvSpPr>
          <p:cNvPr id="62" name="Rectangle 2"/>
          <p:cNvSpPr>
            <a:spLocks noChangeArrowheads="1"/>
          </p:cNvSpPr>
          <p:nvPr/>
        </p:nvSpPr>
        <p:spPr bwMode="auto">
          <a:xfrm>
            <a:off x="381000" y="3962400"/>
            <a:ext cx="2514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b)   (x - 2)</a:t>
            </a:r>
            <a:r>
              <a:rPr lang="en-US" baseline="30000"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1524000" y="3962400"/>
            <a:ext cx="2362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= (x – 2)(x – 2)(x – 2)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Curved Down Arrow 63"/>
          <p:cNvSpPr/>
          <p:nvPr/>
        </p:nvSpPr>
        <p:spPr>
          <a:xfrm>
            <a:off x="1905000" y="3810000"/>
            <a:ext cx="6858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Curved Down Arrow 64"/>
          <p:cNvSpPr/>
          <p:nvPr/>
        </p:nvSpPr>
        <p:spPr>
          <a:xfrm>
            <a:off x="1905000" y="3810000"/>
            <a:ext cx="10668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Curved Down Arrow 65"/>
          <p:cNvSpPr/>
          <p:nvPr/>
        </p:nvSpPr>
        <p:spPr>
          <a:xfrm flipV="1">
            <a:off x="2209800" y="4267200"/>
            <a:ext cx="3810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Curved Down Arrow 66"/>
          <p:cNvSpPr/>
          <p:nvPr/>
        </p:nvSpPr>
        <p:spPr>
          <a:xfrm flipV="1">
            <a:off x="2209800" y="4267200"/>
            <a:ext cx="7620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TextBox 87"/>
          <p:cNvSpPr txBox="1">
            <a:spLocks noChangeArrowheads="1"/>
          </p:cNvSpPr>
          <p:nvPr/>
        </p:nvSpPr>
        <p:spPr bwMode="auto">
          <a:xfrm>
            <a:off x="1524000" y="4572000"/>
            <a:ext cx="68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= (x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89" name="TextBox 88"/>
          <p:cNvSpPr txBox="1">
            <a:spLocks noChangeArrowheads="1"/>
          </p:cNvSpPr>
          <p:nvPr/>
        </p:nvSpPr>
        <p:spPr bwMode="auto">
          <a:xfrm>
            <a:off x="1981200" y="45720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 - 2x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TextBox 89"/>
          <p:cNvSpPr txBox="1">
            <a:spLocks noChangeArrowheads="1"/>
          </p:cNvSpPr>
          <p:nvPr/>
        </p:nvSpPr>
        <p:spPr bwMode="auto">
          <a:xfrm>
            <a:off x="2514600" y="4572000"/>
            <a:ext cx="68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- 2x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TextBox 90"/>
          <p:cNvSpPr txBox="1">
            <a:spLocks noChangeArrowheads="1"/>
          </p:cNvSpPr>
          <p:nvPr/>
        </p:nvSpPr>
        <p:spPr bwMode="auto">
          <a:xfrm>
            <a:off x="2895600" y="45720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 + 4)</a:t>
            </a:r>
          </a:p>
        </p:txBody>
      </p:sp>
      <p:sp>
        <p:nvSpPr>
          <p:cNvPr id="92" name="TextBox 91"/>
          <p:cNvSpPr txBox="1">
            <a:spLocks noChangeArrowheads="1"/>
          </p:cNvSpPr>
          <p:nvPr/>
        </p:nvSpPr>
        <p:spPr bwMode="auto">
          <a:xfrm>
            <a:off x="1524000" y="5029200"/>
            <a:ext cx="213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= (x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2 </a:t>
            </a:r>
            <a:r>
              <a:rPr lang="en-NZ">
                <a:latin typeface="Arial" pitchFamily="34" charset="0"/>
                <a:cs typeface="Arial" pitchFamily="34" charset="0"/>
              </a:rPr>
              <a:t>– 4x + 4)</a:t>
            </a:r>
          </a:p>
        </p:txBody>
      </p:sp>
      <p:sp>
        <p:nvSpPr>
          <p:cNvPr id="93" name="Rectangle 92"/>
          <p:cNvSpPr>
            <a:spLocks noChangeArrowheads="1"/>
          </p:cNvSpPr>
          <p:nvPr/>
        </p:nvSpPr>
        <p:spPr bwMode="auto">
          <a:xfrm>
            <a:off x="3352800" y="4572000"/>
            <a:ext cx="78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(x - 2)</a:t>
            </a:r>
          </a:p>
        </p:txBody>
      </p:sp>
      <p:sp>
        <p:nvSpPr>
          <p:cNvPr id="94" name="Rectangle 93"/>
          <p:cNvSpPr>
            <a:spLocks noChangeArrowheads="1"/>
          </p:cNvSpPr>
          <p:nvPr/>
        </p:nvSpPr>
        <p:spPr bwMode="auto">
          <a:xfrm>
            <a:off x="2971800" y="5029200"/>
            <a:ext cx="83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</a:rPr>
              <a:t>(x – 2)</a:t>
            </a:r>
          </a:p>
        </p:txBody>
      </p:sp>
      <p:sp>
        <p:nvSpPr>
          <p:cNvPr id="95" name="Curved Down Arrow 94"/>
          <p:cNvSpPr/>
          <p:nvPr/>
        </p:nvSpPr>
        <p:spPr>
          <a:xfrm>
            <a:off x="1905000" y="4876800"/>
            <a:ext cx="13716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Curved Down Arrow 95"/>
          <p:cNvSpPr/>
          <p:nvPr/>
        </p:nvSpPr>
        <p:spPr>
          <a:xfrm>
            <a:off x="1905000" y="4876800"/>
            <a:ext cx="16764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TextBox 96"/>
          <p:cNvSpPr txBox="1">
            <a:spLocks noChangeArrowheads="1"/>
          </p:cNvSpPr>
          <p:nvPr/>
        </p:nvSpPr>
        <p:spPr bwMode="auto">
          <a:xfrm>
            <a:off x="1524000" y="5638800"/>
            <a:ext cx="68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= x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98" name="TextBox 97"/>
          <p:cNvSpPr txBox="1">
            <a:spLocks noChangeArrowheads="1"/>
          </p:cNvSpPr>
          <p:nvPr/>
        </p:nvSpPr>
        <p:spPr bwMode="auto">
          <a:xfrm>
            <a:off x="1981200" y="56388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- 2x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99" name="Curved Down Arrow 98"/>
          <p:cNvSpPr/>
          <p:nvPr/>
        </p:nvSpPr>
        <p:spPr>
          <a:xfrm>
            <a:off x="2209800" y="4876800"/>
            <a:ext cx="10668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TextBox 99"/>
          <p:cNvSpPr txBox="1">
            <a:spLocks noChangeArrowheads="1"/>
          </p:cNvSpPr>
          <p:nvPr/>
        </p:nvSpPr>
        <p:spPr bwMode="auto">
          <a:xfrm>
            <a:off x="2514600" y="5638800"/>
            <a:ext cx="68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- 4x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101" name="Curved Down Arrow 100"/>
          <p:cNvSpPr/>
          <p:nvPr/>
        </p:nvSpPr>
        <p:spPr>
          <a:xfrm>
            <a:off x="2209800" y="4876800"/>
            <a:ext cx="13716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TextBox 101"/>
          <p:cNvSpPr txBox="1">
            <a:spLocks noChangeArrowheads="1"/>
          </p:cNvSpPr>
          <p:nvPr/>
        </p:nvSpPr>
        <p:spPr bwMode="auto">
          <a:xfrm>
            <a:off x="3048000" y="56388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+ 8x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Curved Down Arrow 102"/>
          <p:cNvSpPr/>
          <p:nvPr/>
        </p:nvSpPr>
        <p:spPr>
          <a:xfrm flipV="1">
            <a:off x="2743200" y="5334000"/>
            <a:ext cx="5334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TextBox 103"/>
          <p:cNvSpPr txBox="1">
            <a:spLocks noChangeArrowheads="1"/>
          </p:cNvSpPr>
          <p:nvPr/>
        </p:nvSpPr>
        <p:spPr bwMode="auto">
          <a:xfrm>
            <a:off x="3505200" y="5638800"/>
            <a:ext cx="68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+ 4x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Curved Down Arrow 104"/>
          <p:cNvSpPr/>
          <p:nvPr/>
        </p:nvSpPr>
        <p:spPr>
          <a:xfrm flipV="1">
            <a:off x="2743200" y="5334000"/>
            <a:ext cx="8382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TextBox 105"/>
          <p:cNvSpPr txBox="1">
            <a:spLocks noChangeArrowheads="1"/>
          </p:cNvSpPr>
          <p:nvPr/>
        </p:nvSpPr>
        <p:spPr bwMode="auto">
          <a:xfrm>
            <a:off x="3962400" y="5638800"/>
            <a:ext cx="68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- 8</a:t>
            </a:r>
            <a:endParaRPr lang="en-NZ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TextBox 106"/>
          <p:cNvSpPr txBox="1">
            <a:spLocks noChangeArrowheads="1"/>
          </p:cNvSpPr>
          <p:nvPr/>
        </p:nvSpPr>
        <p:spPr bwMode="auto">
          <a:xfrm>
            <a:off x="1524000" y="5943600"/>
            <a:ext cx="2286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Arial" pitchFamily="34" charset="0"/>
                <a:cs typeface="Arial" pitchFamily="34" charset="0"/>
              </a:rPr>
              <a:t>= x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3 </a:t>
            </a:r>
            <a:r>
              <a:rPr lang="en-NZ">
                <a:latin typeface="Arial" pitchFamily="34" charset="0"/>
                <a:cs typeface="Arial" pitchFamily="34" charset="0"/>
              </a:rPr>
              <a:t>- 6x</a:t>
            </a:r>
            <a:r>
              <a:rPr lang="en-NZ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NZ">
                <a:latin typeface="Arial" pitchFamily="34" charset="0"/>
                <a:cs typeface="Arial" pitchFamily="34" charset="0"/>
              </a:rPr>
              <a:t> + 12x - 8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2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2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2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2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2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2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10" grpId="0" animBg="1"/>
      <p:bldP spid="11" grpId="0" animBg="1"/>
      <p:bldP spid="12" grpId="0" animBg="1"/>
      <p:bldP spid="13" grpId="0" animBg="1"/>
      <p:bldP spid="14" grpId="0"/>
      <p:bldP spid="15" grpId="0"/>
      <p:bldP spid="16" grpId="0"/>
      <p:bldP spid="17" grpId="0"/>
      <p:bldP spid="20" grpId="0"/>
      <p:bldP spid="46" grpId="0"/>
      <p:bldP spid="47" grpId="0"/>
      <p:bldP spid="48" grpId="0" animBg="1"/>
      <p:bldP spid="49" grpId="0" animBg="1"/>
      <p:bldP spid="50" grpId="0"/>
      <p:bldP spid="51" grpId="0"/>
      <p:bldP spid="52" grpId="0" animBg="1"/>
      <p:bldP spid="53" grpId="0"/>
      <p:bldP spid="54" grpId="0" animBg="1"/>
      <p:bldP spid="55" grpId="0"/>
      <p:bldP spid="56" grpId="0" animBg="1"/>
      <p:bldP spid="58" grpId="0"/>
      <p:bldP spid="59" grpId="0" animBg="1"/>
      <p:bldP spid="60" grpId="0"/>
      <p:bldP spid="61" grpId="0"/>
      <p:bldP spid="62" grpId="0"/>
      <p:bldP spid="63" grpId="0"/>
      <p:bldP spid="64" grpId="0" animBg="1"/>
      <p:bldP spid="65" grpId="0" animBg="1"/>
      <p:bldP spid="66" grpId="0" animBg="1"/>
      <p:bldP spid="67" grpId="0" animBg="1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 animBg="1"/>
      <p:bldP spid="96" grpId="0" animBg="1"/>
      <p:bldP spid="97" grpId="0"/>
      <p:bldP spid="98" grpId="0"/>
      <p:bldP spid="99" grpId="0" animBg="1"/>
      <p:bldP spid="100" grpId="0"/>
      <p:bldP spid="101" grpId="0" animBg="1"/>
      <p:bldP spid="102" grpId="0"/>
      <p:bldP spid="103" grpId="0" animBg="1"/>
      <p:bldP spid="104" grpId="0"/>
      <p:bldP spid="105" grpId="0" animBg="1"/>
      <p:bldP spid="106" grpId="0"/>
      <p:bldP spid="10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 txBox="1">
            <a:spLocks/>
          </p:cNvSpPr>
          <p:nvPr/>
        </p:nvSpPr>
        <p:spPr>
          <a:xfrm>
            <a:off x="0" y="609600"/>
            <a:ext cx="7924800" cy="4572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- Factorising is the reverse of expanding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0" y="914400"/>
            <a:ext cx="1752600" cy="4572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- To factorise: 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1524000" y="914400"/>
            <a:ext cx="6324600" cy="4572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1) Look for a common factor to put outside the brackets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1524000" y="1219200"/>
            <a:ext cx="6324600" cy="4572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2) Inside brackets place numbers/letters needed to make up original terms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0" y="2286000"/>
            <a:ext cx="7315200" cy="3810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e.g. Factorise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Placeholder 2"/>
          <p:cNvSpPr txBox="1">
            <a:spLocks/>
          </p:cNvSpPr>
          <p:nvPr/>
        </p:nvSpPr>
        <p:spPr>
          <a:xfrm>
            <a:off x="304800" y="2819400"/>
            <a:ext cx="1752600" cy="457200"/>
          </a:xfrm>
          <a:prstGeom prst="rect">
            <a:avLst/>
          </a:prstGeom>
        </p:spPr>
        <p:txBody>
          <a:bodyPr/>
          <a:lstStyle/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a) 2</a:t>
            </a:r>
            <a:r>
              <a:rPr lang="en-NZ" i="1" dirty="0">
                <a:latin typeface="Arial" pitchFamily="34" charset="0"/>
                <a:cs typeface="Arial" pitchFamily="34" charset="0"/>
              </a:rPr>
              <a:t>x</a:t>
            </a:r>
            <a:r>
              <a:rPr lang="en-NZ" dirty="0">
                <a:latin typeface="Arial" pitchFamily="34" charset="0"/>
                <a:cs typeface="Arial" pitchFamily="34" charset="0"/>
              </a:rPr>
              <a:t> + 2</a:t>
            </a:r>
            <a:r>
              <a:rPr lang="en-NZ" i="1" dirty="0">
                <a:latin typeface="Arial" pitchFamily="34" charset="0"/>
                <a:cs typeface="Arial" pitchFamily="34" charset="0"/>
              </a:rPr>
              <a:t>y</a:t>
            </a:r>
            <a:r>
              <a:rPr lang="en-NZ" dirty="0">
                <a:latin typeface="Arial" pitchFamily="34" charset="0"/>
                <a:cs typeface="Arial" pitchFamily="34" charset="0"/>
              </a:rPr>
              <a:t> 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Placeholder 2"/>
          <p:cNvSpPr txBox="1">
            <a:spLocks/>
          </p:cNvSpPr>
          <p:nvPr/>
        </p:nvSpPr>
        <p:spPr>
          <a:xfrm>
            <a:off x="4267200" y="2895600"/>
            <a:ext cx="1828800" cy="4572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b) 2</a:t>
            </a:r>
            <a:r>
              <a:rPr lang="en-NZ" i="1" dirty="0">
                <a:latin typeface="Arial" pitchFamily="34" charset="0"/>
                <a:cs typeface="Arial" pitchFamily="34" charset="0"/>
              </a:rPr>
              <a:t>a</a:t>
            </a:r>
            <a:r>
              <a:rPr lang="en-NZ" dirty="0">
                <a:latin typeface="Arial" pitchFamily="34" charset="0"/>
                <a:cs typeface="Arial" pitchFamily="34" charset="0"/>
              </a:rPr>
              <a:t> + 4</a:t>
            </a:r>
            <a:r>
              <a:rPr lang="en-NZ" i="1" dirty="0">
                <a:latin typeface="Arial" pitchFamily="34" charset="0"/>
                <a:cs typeface="Arial" pitchFamily="34" charset="0"/>
              </a:rPr>
              <a:t>b – </a:t>
            </a:r>
            <a:r>
              <a:rPr lang="en-NZ" dirty="0">
                <a:latin typeface="Arial" pitchFamily="34" charset="0"/>
                <a:cs typeface="Arial" pitchFamily="34" charset="0"/>
              </a:rPr>
              <a:t>6</a:t>
            </a:r>
            <a:r>
              <a:rPr lang="en-NZ" i="1" dirty="0">
                <a:latin typeface="Arial" pitchFamily="34" charset="0"/>
                <a:cs typeface="Arial" pitchFamily="34" charset="0"/>
              </a:rPr>
              <a:t>c</a:t>
            </a:r>
            <a:endParaRPr lang="en-NZ" i="1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urved Down Arrow 9"/>
          <p:cNvSpPr/>
          <p:nvPr/>
        </p:nvSpPr>
        <p:spPr>
          <a:xfrm>
            <a:off x="1676400" y="2590800"/>
            <a:ext cx="3810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urved Down Arrow 10"/>
          <p:cNvSpPr/>
          <p:nvPr/>
        </p:nvSpPr>
        <p:spPr>
          <a:xfrm>
            <a:off x="1676400" y="2590800"/>
            <a:ext cx="7620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371600" y="2819400"/>
            <a:ext cx="1828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2(         ) 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828800" y="2819400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057400" y="28194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 y 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Curved Down Arrow 14"/>
          <p:cNvSpPr/>
          <p:nvPr/>
        </p:nvSpPr>
        <p:spPr>
          <a:xfrm>
            <a:off x="6096000" y="2667000"/>
            <a:ext cx="3810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Curved Down Arrow 15"/>
          <p:cNvSpPr/>
          <p:nvPr/>
        </p:nvSpPr>
        <p:spPr>
          <a:xfrm>
            <a:off x="6096000" y="2667000"/>
            <a:ext cx="7620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791200" y="2895600"/>
            <a:ext cx="1981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2(                  ) 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248400" y="2895600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6477000" y="28956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 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 Placeholder 2"/>
          <p:cNvSpPr txBox="1">
            <a:spLocks/>
          </p:cNvSpPr>
          <p:nvPr/>
        </p:nvSpPr>
        <p:spPr>
          <a:xfrm>
            <a:off x="0" y="3810000"/>
            <a:ext cx="7315200" cy="3810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e.g. Factorise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 Placeholder 2"/>
          <p:cNvSpPr txBox="1">
            <a:spLocks/>
          </p:cNvSpPr>
          <p:nvPr/>
        </p:nvSpPr>
        <p:spPr>
          <a:xfrm>
            <a:off x="304800" y="4343400"/>
            <a:ext cx="1371600" cy="457200"/>
          </a:xfrm>
          <a:prstGeom prst="rect">
            <a:avLst/>
          </a:prstGeom>
        </p:spPr>
        <p:txBody>
          <a:bodyPr/>
          <a:lstStyle/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a) 6</a:t>
            </a:r>
            <a:r>
              <a:rPr lang="en-NZ" i="1" dirty="0">
                <a:latin typeface="Arial" pitchFamily="34" charset="0"/>
                <a:cs typeface="Arial" pitchFamily="34" charset="0"/>
              </a:rPr>
              <a:t>x</a:t>
            </a:r>
            <a:r>
              <a:rPr lang="en-NZ" dirty="0">
                <a:latin typeface="Arial" pitchFamily="34" charset="0"/>
                <a:cs typeface="Arial" pitchFamily="34" charset="0"/>
              </a:rPr>
              <a:t> - 15 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 Placeholder 2"/>
          <p:cNvSpPr txBox="1">
            <a:spLocks/>
          </p:cNvSpPr>
          <p:nvPr/>
        </p:nvSpPr>
        <p:spPr>
          <a:xfrm>
            <a:off x="4267200" y="4343400"/>
            <a:ext cx="1447800" cy="4572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b) 30</a:t>
            </a:r>
            <a:r>
              <a:rPr lang="en-NZ" i="1" dirty="0">
                <a:latin typeface="Arial" pitchFamily="34" charset="0"/>
                <a:cs typeface="Arial" pitchFamily="34" charset="0"/>
              </a:rPr>
              <a:t>a</a:t>
            </a:r>
            <a:r>
              <a:rPr lang="en-NZ" dirty="0">
                <a:latin typeface="Arial" pitchFamily="34" charset="0"/>
                <a:cs typeface="Arial" pitchFamily="34" charset="0"/>
              </a:rPr>
              <a:t> + 20</a:t>
            </a:r>
            <a:endParaRPr lang="en-NZ" i="1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Curved Down Arrow 22"/>
          <p:cNvSpPr/>
          <p:nvPr/>
        </p:nvSpPr>
        <p:spPr>
          <a:xfrm>
            <a:off x="1676400" y="4114800"/>
            <a:ext cx="3810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Curved Down Arrow 23"/>
          <p:cNvSpPr/>
          <p:nvPr/>
        </p:nvSpPr>
        <p:spPr>
          <a:xfrm>
            <a:off x="1676400" y="4114800"/>
            <a:ext cx="7620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371600" y="4343400"/>
            <a:ext cx="1828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3(          ) 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828800" y="4343400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2133600" y="43434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Curved Down Arrow 27"/>
          <p:cNvSpPr/>
          <p:nvPr/>
        </p:nvSpPr>
        <p:spPr>
          <a:xfrm>
            <a:off x="5791200" y="4114800"/>
            <a:ext cx="5334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Curved Down Arrow 28"/>
          <p:cNvSpPr/>
          <p:nvPr/>
        </p:nvSpPr>
        <p:spPr>
          <a:xfrm>
            <a:off x="5791200" y="4114800"/>
            <a:ext cx="9144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5486400" y="4343400"/>
            <a:ext cx="1828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10(          ) 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6019800" y="4343400"/>
            <a:ext cx="68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6324600" y="43434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+ 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 Placeholder 2"/>
          <p:cNvSpPr txBox="1">
            <a:spLocks/>
          </p:cNvSpPr>
          <p:nvPr/>
        </p:nvSpPr>
        <p:spPr>
          <a:xfrm>
            <a:off x="0" y="3429000"/>
            <a:ext cx="7924800" cy="4572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- Always look for the highest common factor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4343400" y="1752600"/>
            <a:ext cx="3352800" cy="6461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You should always check your answer by expanding it</a:t>
            </a:r>
          </a:p>
        </p:txBody>
      </p:sp>
      <p:sp>
        <p:nvSpPr>
          <p:cNvPr id="35" name="Text Placeholder 2"/>
          <p:cNvSpPr txBox="1">
            <a:spLocks/>
          </p:cNvSpPr>
          <p:nvPr/>
        </p:nvSpPr>
        <p:spPr>
          <a:xfrm>
            <a:off x="0" y="5334000"/>
            <a:ext cx="7315200" cy="3810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e.g. Factorise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 Placeholder 2"/>
          <p:cNvSpPr txBox="1">
            <a:spLocks/>
          </p:cNvSpPr>
          <p:nvPr/>
        </p:nvSpPr>
        <p:spPr>
          <a:xfrm>
            <a:off x="304800" y="5867400"/>
            <a:ext cx="1371600" cy="457200"/>
          </a:xfrm>
          <a:prstGeom prst="rect">
            <a:avLst/>
          </a:prstGeom>
        </p:spPr>
        <p:txBody>
          <a:bodyPr/>
          <a:lstStyle/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a) 6</a:t>
            </a:r>
            <a:r>
              <a:rPr lang="en-NZ" i="1" dirty="0">
                <a:latin typeface="Arial" pitchFamily="34" charset="0"/>
                <a:cs typeface="Arial" pitchFamily="34" charset="0"/>
              </a:rPr>
              <a:t>x</a:t>
            </a:r>
            <a:r>
              <a:rPr lang="en-NZ" dirty="0">
                <a:latin typeface="Arial" pitchFamily="34" charset="0"/>
                <a:cs typeface="Arial" pitchFamily="34" charset="0"/>
              </a:rPr>
              <a:t> + 3 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 Placeholder 2"/>
          <p:cNvSpPr txBox="1">
            <a:spLocks/>
          </p:cNvSpPr>
          <p:nvPr/>
        </p:nvSpPr>
        <p:spPr>
          <a:xfrm>
            <a:off x="4267200" y="5867400"/>
            <a:ext cx="1447800" cy="4572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b) 20</a:t>
            </a:r>
            <a:r>
              <a:rPr lang="en-NZ" i="1" dirty="0">
                <a:latin typeface="Arial" pitchFamily="34" charset="0"/>
                <a:cs typeface="Arial" pitchFamily="34" charset="0"/>
              </a:rPr>
              <a:t>b</a:t>
            </a:r>
            <a:r>
              <a:rPr lang="en-NZ" dirty="0">
                <a:latin typeface="Arial" pitchFamily="34" charset="0"/>
                <a:cs typeface="Arial" pitchFamily="34" charset="0"/>
              </a:rPr>
              <a:t> - 10</a:t>
            </a:r>
            <a:endParaRPr lang="en-NZ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Curved Down Arrow 37"/>
          <p:cNvSpPr/>
          <p:nvPr/>
        </p:nvSpPr>
        <p:spPr>
          <a:xfrm>
            <a:off x="1600200" y="5638800"/>
            <a:ext cx="3810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Curved Down Arrow 38"/>
          <p:cNvSpPr/>
          <p:nvPr/>
        </p:nvSpPr>
        <p:spPr>
          <a:xfrm>
            <a:off x="1600200" y="5638800"/>
            <a:ext cx="7620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1295400" y="5867400"/>
            <a:ext cx="1828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3(          ) 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1752600" y="5867400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2057400" y="58674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Curved Down Arrow 42"/>
          <p:cNvSpPr/>
          <p:nvPr/>
        </p:nvSpPr>
        <p:spPr>
          <a:xfrm>
            <a:off x="5791200" y="5638800"/>
            <a:ext cx="5334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Curved Down Arrow 43"/>
          <p:cNvSpPr/>
          <p:nvPr/>
        </p:nvSpPr>
        <p:spPr>
          <a:xfrm>
            <a:off x="5791200" y="5638800"/>
            <a:ext cx="9144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5486400" y="5867400"/>
            <a:ext cx="1828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10(          ) 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6019800" y="5867400"/>
            <a:ext cx="68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6324600" y="58674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- 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 Placeholder 2"/>
          <p:cNvSpPr txBox="1">
            <a:spLocks/>
          </p:cNvSpPr>
          <p:nvPr/>
        </p:nvSpPr>
        <p:spPr>
          <a:xfrm>
            <a:off x="0" y="4953000"/>
            <a:ext cx="7924800" cy="4572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- Sometimes a ‘1’ will need to be left in the brackets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Curved Down Arrow 48"/>
          <p:cNvSpPr/>
          <p:nvPr/>
        </p:nvSpPr>
        <p:spPr>
          <a:xfrm>
            <a:off x="6096000" y="2667000"/>
            <a:ext cx="12192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7010400" y="28956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- 3c 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itle 1"/>
          <p:cNvSpPr txBox="1">
            <a:spLocks/>
          </p:cNvSpPr>
          <p:nvPr/>
        </p:nvSpPr>
        <p:spPr>
          <a:xfrm>
            <a:off x="228600" y="0"/>
            <a:ext cx="8686800" cy="685800"/>
          </a:xfrm>
          <a:prstGeom prst="rect">
            <a:avLst/>
          </a:prstGeom>
        </p:spPr>
        <p:txBody>
          <a:bodyPr anchor="b"/>
          <a:lstStyle/>
          <a:p>
            <a:pPr algn="ctr" fontAlgn="auto">
              <a:spcAft>
                <a:spcPts val="0"/>
              </a:spcAft>
              <a:defRPr/>
            </a:pPr>
            <a:r>
              <a:rPr lang="en-NZ"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FACTORISING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 animBg="1"/>
      <p:bldP spid="11" grpId="0" animBg="1"/>
      <p:bldP spid="12" grpId="0"/>
      <p:bldP spid="13" grpId="0"/>
      <p:bldP spid="14" grpId="0"/>
      <p:bldP spid="15" grpId="0" animBg="1"/>
      <p:bldP spid="16" grpId="0" animBg="1"/>
      <p:bldP spid="17" grpId="0"/>
      <p:bldP spid="18" grpId="0"/>
      <p:bldP spid="19" grpId="0"/>
      <p:bldP spid="20" grpId="0"/>
      <p:bldP spid="21" grpId="0"/>
      <p:bldP spid="22" grpId="0"/>
      <p:bldP spid="23" grpId="0" animBg="1"/>
      <p:bldP spid="24" grpId="0" animBg="1"/>
      <p:bldP spid="25" grpId="0"/>
      <p:bldP spid="26" grpId="0"/>
      <p:bldP spid="27" grpId="0"/>
      <p:bldP spid="28" grpId="0" animBg="1"/>
      <p:bldP spid="29" grpId="0" animBg="1"/>
      <p:bldP spid="30" grpId="0"/>
      <p:bldP spid="31" grpId="0"/>
      <p:bldP spid="32" grpId="0"/>
      <p:bldP spid="33" grpId="0"/>
      <p:bldP spid="34" grpId="0" animBg="1"/>
      <p:bldP spid="35" grpId="0"/>
      <p:bldP spid="36" grpId="0"/>
      <p:bldP spid="37" grpId="0"/>
      <p:bldP spid="38" grpId="0" animBg="1"/>
      <p:bldP spid="39" grpId="0" animBg="1"/>
      <p:bldP spid="40" grpId="0"/>
      <p:bldP spid="41" grpId="0"/>
      <p:bldP spid="42" grpId="0"/>
      <p:bldP spid="43" grpId="0" animBg="1"/>
      <p:bldP spid="44" grpId="0" animBg="1"/>
      <p:bldP spid="45" grpId="0"/>
      <p:bldP spid="46" grpId="0"/>
      <p:bldP spid="47" grpId="0"/>
      <p:bldP spid="48" grpId="0"/>
      <p:bldP spid="49" grpId="0" animBg="1"/>
      <p:bldP spid="50" grpId="0"/>
      <p:bldP spid="5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 txBox="1">
            <a:spLocks/>
          </p:cNvSpPr>
          <p:nvPr/>
        </p:nvSpPr>
        <p:spPr>
          <a:xfrm>
            <a:off x="0" y="685800"/>
            <a:ext cx="7315200" cy="3810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e.g. Factorise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Placeholder 2"/>
          <p:cNvSpPr txBox="1">
            <a:spLocks/>
          </p:cNvSpPr>
          <p:nvPr/>
        </p:nvSpPr>
        <p:spPr>
          <a:xfrm>
            <a:off x="304800" y="1219200"/>
            <a:ext cx="1371600" cy="457200"/>
          </a:xfrm>
          <a:prstGeom prst="rect">
            <a:avLst/>
          </a:prstGeom>
        </p:spPr>
        <p:txBody>
          <a:bodyPr/>
          <a:lstStyle/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a) </a:t>
            </a:r>
            <a:r>
              <a:rPr lang="en-NZ" i="1" dirty="0" err="1">
                <a:latin typeface="Arial" pitchFamily="34" charset="0"/>
                <a:cs typeface="Arial" pitchFamily="34" charset="0"/>
              </a:rPr>
              <a:t>cd</a:t>
            </a:r>
            <a:r>
              <a:rPr lang="en-NZ" dirty="0">
                <a:latin typeface="Arial" pitchFamily="34" charset="0"/>
                <a:cs typeface="Arial" pitchFamily="34" charset="0"/>
              </a:rPr>
              <a:t> - </a:t>
            </a:r>
            <a:r>
              <a:rPr lang="en-NZ" i="1" dirty="0" err="1">
                <a:latin typeface="Arial" pitchFamily="34" charset="0"/>
                <a:cs typeface="Arial" pitchFamily="34" charset="0"/>
              </a:rPr>
              <a:t>ce</a:t>
            </a:r>
            <a:r>
              <a:rPr lang="en-NZ" dirty="0">
                <a:latin typeface="Arial" pitchFamily="34" charset="0"/>
                <a:cs typeface="Arial" pitchFamily="34" charset="0"/>
              </a:rPr>
              <a:t> 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3962400" y="1219200"/>
            <a:ext cx="2438400" cy="4572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b) </a:t>
            </a:r>
            <a:r>
              <a:rPr lang="en-NZ" i="1" dirty="0">
                <a:latin typeface="Arial" pitchFamily="34" charset="0"/>
                <a:cs typeface="Arial" pitchFamily="34" charset="0"/>
              </a:rPr>
              <a:t>xyz </a:t>
            </a:r>
            <a:r>
              <a:rPr lang="en-NZ" dirty="0">
                <a:latin typeface="Arial" pitchFamily="34" charset="0"/>
                <a:cs typeface="Arial" pitchFamily="34" charset="0"/>
              </a:rPr>
              <a:t>+ 2</a:t>
            </a:r>
            <a:r>
              <a:rPr lang="en-NZ" i="1" dirty="0">
                <a:latin typeface="Arial" pitchFamily="34" charset="0"/>
                <a:cs typeface="Arial" pitchFamily="34" charset="0"/>
              </a:rPr>
              <a:t>xy – </a:t>
            </a:r>
            <a:r>
              <a:rPr lang="en-NZ" dirty="0">
                <a:latin typeface="Arial" pitchFamily="34" charset="0"/>
                <a:cs typeface="Arial" pitchFamily="34" charset="0"/>
              </a:rPr>
              <a:t>3</a:t>
            </a:r>
            <a:r>
              <a:rPr lang="en-NZ" i="1" dirty="0">
                <a:latin typeface="Arial" pitchFamily="34" charset="0"/>
                <a:cs typeface="Arial" pitchFamily="34" charset="0"/>
              </a:rPr>
              <a:t>yz </a:t>
            </a:r>
            <a:endParaRPr lang="en-NZ" i="1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urved Down Arrow 4"/>
          <p:cNvSpPr/>
          <p:nvPr/>
        </p:nvSpPr>
        <p:spPr>
          <a:xfrm>
            <a:off x="1676400" y="990600"/>
            <a:ext cx="3810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urved Down Arrow 5"/>
          <p:cNvSpPr/>
          <p:nvPr/>
        </p:nvSpPr>
        <p:spPr>
          <a:xfrm>
            <a:off x="1676400" y="990600"/>
            <a:ext cx="6858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371600" y="1219200"/>
            <a:ext cx="1828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         ) 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828800" y="1219200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057400" y="12192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e 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urved Down Arrow 9"/>
          <p:cNvSpPr/>
          <p:nvPr/>
        </p:nvSpPr>
        <p:spPr>
          <a:xfrm>
            <a:off x="6172200" y="1066800"/>
            <a:ext cx="3810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urved Down Arrow 10"/>
          <p:cNvSpPr/>
          <p:nvPr/>
        </p:nvSpPr>
        <p:spPr>
          <a:xfrm>
            <a:off x="6172200" y="1066800"/>
            <a:ext cx="8382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867400" y="12192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                   ) 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248400" y="1219200"/>
            <a:ext cx="68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xz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553200" y="12192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+ 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 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 Placeholder 2"/>
          <p:cNvSpPr txBox="1">
            <a:spLocks/>
          </p:cNvSpPr>
          <p:nvPr/>
        </p:nvSpPr>
        <p:spPr>
          <a:xfrm>
            <a:off x="0" y="304800"/>
            <a:ext cx="7924800" cy="4572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- Letters can also be common factors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Placeholder 2"/>
          <p:cNvSpPr txBox="1">
            <a:spLocks/>
          </p:cNvSpPr>
          <p:nvPr/>
        </p:nvSpPr>
        <p:spPr>
          <a:xfrm>
            <a:off x="0" y="3200400"/>
            <a:ext cx="7315200" cy="3810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e.g. Factorise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 Placeholder 2"/>
          <p:cNvSpPr txBox="1">
            <a:spLocks/>
          </p:cNvSpPr>
          <p:nvPr/>
        </p:nvSpPr>
        <p:spPr>
          <a:xfrm>
            <a:off x="0" y="3733800"/>
            <a:ext cx="1676400" cy="457200"/>
          </a:xfrm>
          <a:prstGeom prst="rect">
            <a:avLst/>
          </a:prstGeom>
        </p:spPr>
        <p:txBody>
          <a:bodyPr/>
          <a:lstStyle/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defRPr/>
            </a:pPr>
            <a:r>
              <a:rPr lang="en-NZ" sz="2000" dirty="0">
                <a:latin typeface="Arial" pitchFamily="34" charset="0"/>
                <a:cs typeface="Arial" pitchFamily="34" charset="0"/>
              </a:rPr>
              <a:t>a) 5</a:t>
            </a:r>
            <a:r>
              <a:rPr lang="en-NZ" sz="2000" i="1" dirty="0">
                <a:latin typeface="Arial" pitchFamily="34" charset="0"/>
                <a:cs typeface="Arial" pitchFamily="34" charset="0"/>
              </a:rPr>
              <a:t>a</a:t>
            </a:r>
            <a:r>
              <a:rPr lang="en-NZ" sz="2000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en-NZ" sz="2000" dirty="0">
                <a:latin typeface="Arial" pitchFamily="34" charset="0"/>
                <a:cs typeface="Arial" pitchFamily="34" charset="0"/>
              </a:rPr>
              <a:t> – 7</a:t>
            </a:r>
            <a:r>
              <a:rPr lang="en-NZ" sz="2000" i="1" dirty="0">
                <a:latin typeface="Arial" pitchFamily="34" charset="0"/>
                <a:cs typeface="Arial" pitchFamily="34" charset="0"/>
              </a:rPr>
              <a:t>a</a:t>
            </a:r>
            <a:r>
              <a:rPr lang="en-NZ" sz="2000" baseline="30000" dirty="0">
                <a:latin typeface="Arial" pitchFamily="34" charset="0"/>
                <a:cs typeface="Arial" pitchFamily="34" charset="0"/>
              </a:rPr>
              <a:t>5</a:t>
            </a:r>
            <a:r>
              <a:rPr lang="en-NZ" sz="2000" dirty="0">
                <a:latin typeface="Arial" pitchFamily="34" charset="0"/>
                <a:cs typeface="Arial" pitchFamily="34" charset="0"/>
              </a:rPr>
              <a:t> </a:t>
            </a:r>
            <a:endParaRPr lang="en-NZ" sz="2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 Placeholder 2"/>
          <p:cNvSpPr txBox="1">
            <a:spLocks/>
          </p:cNvSpPr>
          <p:nvPr/>
        </p:nvSpPr>
        <p:spPr>
          <a:xfrm>
            <a:off x="3944938" y="3733800"/>
            <a:ext cx="1770062" cy="4572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sz="2000" dirty="0">
                <a:latin typeface="Arial" pitchFamily="34" charset="0"/>
                <a:cs typeface="Arial" pitchFamily="34" charset="0"/>
              </a:rPr>
              <a:t>b) 4</a:t>
            </a:r>
            <a:r>
              <a:rPr lang="en-NZ" sz="2000" i="1" dirty="0">
                <a:latin typeface="Arial" pitchFamily="34" charset="0"/>
                <a:cs typeface="Arial" pitchFamily="34" charset="0"/>
              </a:rPr>
              <a:t>b</a:t>
            </a:r>
            <a:r>
              <a:rPr lang="en-NZ" sz="2000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en-NZ" sz="2000" dirty="0">
                <a:latin typeface="Arial" pitchFamily="34" charset="0"/>
                <a:cs typeface="Arial" pitchFamily="34" charset="0"/>
              </a:rPr>
              <a:t> + 6</a:t>
            </a:r>
            <a:r>
              <a:rPr lang="en-NZ" sz="2000" i="1" dirty="0">
                <a:latin typeface="Arial" pitchFamily="34" charset="0"/>
                <a:cs typeface="Arial" pitchFamily="34" charset="0"/>
              </a:rPr>
              <a:t>b</a:t>
            </a:r>
            <a:r>
              <a:rPr lang="en-NZ" sz="2000" baseline="30000" dirty="0">
                <a:latin typeface="Arial" pitchFamily="34" charset="0"/>
                <a:cs typeface="Arial" pitchFamily="34" charset="0"/>
              </a:rPr>
              <a:t>3</a:t>
            </a:r>
            <a:endParaRPr lang="en-NZ" sz="2000" i="1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Curved Down Arrow 18"/>
          <p:cNvSpPr/>
          <p:nvPr/>
        </p:nvSpPr>
        <p:spPr>
          <a:xfrm>
            <a:off x="1752600" y="3505200"/>
            <a:ext cx="3810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Curved Down Arrow 19"/>
          <p:cNvSpPr/>
          <p:nvPr/>
        </p:nvSpPr>
        <p:spPr>
          <a:xfrm>
            <a:off x="1752600" y="3505200"/>
            <a:ext cx="7620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346200" y="3733800"/>
            <a:ext cx="2235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NZ" sz="2000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          )  </a:t>
            </a:r>
            <a:endParaRPr lang="en-NZ" sz="2000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905000" y="3733800"/>
            <a:ext cx="558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  </a:t>
            </a:r>
            <a:endParaRPr lang="en-NZ" sz="2000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2051720" y="3733800"/>
            <a:ext cx="9318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NZ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n-NZ" sz="20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NZ" sz="2000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NZ" sz="20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NZ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NZ" sz="2000" baseline="30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Curved Down Arrow 23"/>
          <p:cNvSpPr/>
          <p:nvPr/>
        </p:nvSpPr>
        <p:spPr>
          <a:xfrm>
            <a:off x="5791200" y="3505200"/>
            <a:ext cx="5334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Curved Down Arrow 24"/>
          <p:cNvSpPr/>
          <p:nvPr/>
        </p:nvSpPr>
        <p:spPr>
          <a:xfrm>
            <a:off x="5791200" y="3505200"/>
            <a:ext cx="9144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5334000" y="3733800"/>
            <a:ext cx="2235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2</a:t>
            </a:r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NZ" sz="2000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          )  </a:t>
            </a:r>
            <a:endParaRPr lang="en-NZ" sz="2000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6019800" y="3733800"/>
            <a:ext cx="83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  </a:t>
            </a:r>
            <a:endParaRPr lang="en-NZ" sz="2000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154738" y="3733800"/>
            <a:ext cx="9318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+ </a:t>
            </a:r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NZ" sz="20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 </a:t>
            </a:r>
            <a:r>
              <a:rPr lang="en-NZ" sz="2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NZ" sz="2000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 Placeholder 2"/>
          <p:cNvSpPr txBox="1">
            <a:spLocks/>
          </p:cNvSpPr>
          <p:nvPr/>
        </p:nvSpPr>
        <p:spPr>
          <a:xfrm>
            <a:off x="0" y="2819400"/>
            <a:ext cx="7924800" cy="45720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- Powers greater than 1 can also be common factors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Curved Down Arrow 30"/>
          <p:cNvSpPr/>
          <p:nvPr/>
        </p:nvSpPr>
        <p:spPr>
          <a:xfrm>
            <a:off x="6172200" y="1066800"/>
            <a:ext cx="12954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7020272" y="12192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- </a:t>
            </a:r>
            <a:r>
              <a:rPr lang="en-NZ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NZ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 </a:t>
            </a:r>
            <a:r>
              <a:rPr lang="en-NZ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NZ" baseline="30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 Placeholder 2"/>
          <p:cNvSpPr txBox="1">
            <a:spLocks/>
          </p:cNvSpPr>
          <p:nvPr/>
        </p:nvSpPr>
        <p:spPr>
          <a:xfrm>
            <a:off x="304800" y="1905000"/>
            <a:ext cx="1371600" cy="457200"/>
          </a:xfrm>
          <a:prstGeom prst="rect">
            <a:avLst/>
          </a:prstGeom>
        </p:spPr>
        <p:txBody>
          <a:bodyPr/>
          <a:lstStyle/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defRPr/>
            </a:pPr>
            <a:r>
              <a:rPr lang="en-NZ" dirty="0">
                <a:latin typeface="Arial" pitchFamily="34" charset="0"/>
                <a:cs typeface="Arial" pitchFamily="34" charset="0"/>
              </a:rPr>
              <a:t>c) 4</a:t>
            </a:r>
            <a:r>
              <a:rPr lang="en-NZ" i="1" dirty="0">
                <a:latin typeface="Arial" pitchFamily="34" charset="0"/>
                <a:cs typeface="Arial" pitchFamily="34" charset="0"/>
              </a:rPr>
              <a:t>ad</a:t>
            </a:r>
            <a:r>
              <a:rPr lang="en-NZ" dirty="0">
                <a:latin typeface="Arial" pitchFamily="34" charset="0"/>
                <a:cs typeface="Arial" pitchFamily="34" charset="0"/>
              </a:rPr>
              <a:t> – 8</a:t>
            </a:r>
            <a:r>
              <a:rPr lang="en-NZ" i="1" dirty="0">
                <a:latin typeface="Arial" pitchFamily="34" charset="0"/>
                <a:cs typeface="Arial" pitchFamily="34" charset="0"/>
              </a:rPr>
              <a:t>a</a:t>
            </a:r>
            <a:r>
              <a:rPr lang="en-NZ" dirty="0">
                <a:latin typeface="Arial" pitchFamily="34" charset="0"/>
                <a:cs typeface="Arial" pitchFamily="34" charset="0"/>
              </a:rPr>
              <a:t> </a:t>
            </a:r>
            <a:endParaRPr lang="en-N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1524000" y="1905000"/>
            <a:ext cx="1828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4  (         ) 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1828800" y="1905000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Curved Down Arrow 35"/>
          <p:cNvSpPr/>
          <p:nvPr/>
        </p:nvSpPr>
        <p:spPr>
          <a:xfrm>
            <a:off x="1905000" y="1676400"/>
            <a:ext cx="3810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2133600" y="1905000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Curved Down Arrow 37"/>
          <p:cNvSpPr/>
          <p:nvPr/>
        </p:nvSpPr>
        <p:spPr>
          <a:xfrm>
            <a:off x="1905000" y="1676400"/>
            <a:ext cx="685800" cy="2286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2362200" y="1905000"/>
            <a:ext cx="68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N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  </a:t>
            </a:r>
            <a:endParaRPr lang="en-NZ" baseline="30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 animBg="1"/>
      <p:bldP spid="6" grpId="0" animBg="1"/>
      <p:bldP spid="7" grpId="0"/>
      <p:bldP spid="8" grpId="0"/>
      <p:bldP spid="9" grpId="0"/>
      <p:bldP spid="10" grpId="0" animBg="1"/>
      <p:bldP spid="11" grpId="0" animBg="1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 animBg="1"/>
      <p:bldP spid="20" grpId="0" animBg="1"/>
      <p:bldP spid="21" grpId="0"/>
      <p:bldP spid="22" grpId="0"/>
      <p:bldP spid="23" grpId="0"/>
      <p:bldP spid="24" grpId="0" animBg="1"/>
      <p:bldP spid="25" grpId="0" animBg="1"/>
      <p:bldP spid="26" grpId="0"/>
      <p:bldP spid="27" grpId="0"/>
      <p:bldP spid="29" grpId="0"/>
      <p:bldP spid="31" grpId="0" animBg="1"/>
      <p:bldP spid="32" grpId="0"/>
      <p:bldP spid="33" grpId="0"/>
      <p:bldP spid="34" grpId="0"/>
      <p:bldP spid="35" grpId="0"/>
      <p:bldP spid="36" grpId="0" animBg="1"/>
      <p:bldP spid="37" grpId="0"/>
      <p:bldP spid="38" grpId="0" animBg="1"/>
      <p:bldP spid="3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7477</Words>
  <Application>Microsoft Office PowerPoint</Application>
  <PresentationFormat>On-screen Show (4:3)</PresentationFormat>
  <Paragraphs>1475</Paragraphs>
  <Slides>53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53</vt:i4>
      </vt:variant>
    </vt:vector>
  </HeadingPairs>
  <TitlesOfParts>
    <vt:vector size="56" baseType="lpstr">
      <vt:lpstr>Office Theme</vt:lpstr>
      <vt:lpstr>FXEquation_2_32</vt:lpstr>
      <vt:lpstr>FXDraw V2</vt:lpstr>
      <vt:lpstr>Algebra</vt:lpstr>
      <vt:lpstr>PowerPoint Presentation</vt:lpstr>
      <vt:lpstr>PowerPoint Presentation</vt:lpstr>
      <vt:lpstr>EXPANDING TWO BRACKETS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Ministry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at</dc:creator>
  <cp:lastModifiedBy>Jane Atkinson</cp:lastModifiedBy>
  <cp:revision>8</cp:revision>
  <dcterms:created xsi:type="dcterms:W3CDTF">2012-07-17T02:55:36Z</dcterms:created>
  <dcterms:modified xsi:type="dcterms:W3CDTF">2013-06-21T00:02:23Z</dcterms:modified>
</cp:coreProperties>
</file>