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7A80-620B-4A0B-9661-31E3C7DA0A3F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FC29-C4CA-4531-A43A-42BC850E2E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93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7A80-620B-4A0B-9661-31E3C7DA0A3F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FC29-C4CA-4531-A43A-42BC850E2E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88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7A80-620B-4A0B-9661-31E3C7DA0A3F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FC29-C4CA-4531-A43A-42BC850E2E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5397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FBD4A-BC80-4FC1-A938-D348822C3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5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7A80-620B-4A0B-9661-31E3C7DA0A3F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FC29-C4CA-4531-A43A-42BC850E2E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629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7A80-620B-4A0B-9661-31E3C7DA0A3F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FC29-C4CA-4531-A43A-42BC850E2E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771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7A80-620B-4A0B-9661-31E3C7DA0A3F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FC29-C4CA-4531-A43A-42BC850E2E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1252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7A80-620B-4A0B-9661-31E3C7DA0A3F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FC29-C4CA-4531-A43A-42BC850E2E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636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7A80-620B-4A0B-9661-31E3C7DA0A3F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FC29-C4CA-4531-A43A-42BC850E2E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449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7A80-620B-4A0B-9661-31E3C7DA0A3F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FC29-C4CA-4531-A43A-42BC850E2E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963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7A80-620B-4A0B-9661-31E3C7DA0A3F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FC29-C4CA-4531-A43A-42BC850E2E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374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7A80-620B-4A0B-9661-31E3C7DA0A3F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FC29-C4CA-4531-A43A-42BC850E2E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5086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D7A80-620B-4A0B-9661-31E3C7DA0A3F}" type="datetimeFigureOut">
              <a:rPr lang="en-NZ" smtClean="0"/>
              <a:t>6/06/2013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FC29-C4CA-4531-A43A-42BC850E2EE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862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4.png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990600" y="533400"/>
            <a:ext cx="7658100" cy="198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 anchor="b"/>
          <a:lstStyle/>
          <a:p>
            <a:pPr algn="ctr" defTabSz="852488"/>
            <a:endParaRPr lang="en-US" sz="6600">
              <a:solidFill>
                <a:schemeClr val="folHlink"/>
              </a:solidFill>
              <a:latin typeface="Tekton Pro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>
            <p:ph type="ctrTitle"/>
          </p:nvPr>
        </p:nvSpPr>
        <p:spPr>
          <a:xfrm>
            <a:off x="914400" y="3124200"/>
            <a:ext cx="7772400" cy="1752600"/>
          </a:xfrm>
          <a:noFill/>
        </p:spPr>
        <p:txBody>
          <a:bodyPr lIns="85342" tIns="42672" rIns="85342" bIns="42672" anchor="b">
            <a:normAutofit fontScale="90000"/>
          </a:bodyPr>
          <a:lstStyle/>
          <a:p>
            <a:pPr defTabSz="852488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6600" smtClean="0">
                <a:solidFill>
                  <a:schemeClr val="tx1"/>
                </a:solidFill>
                <a:latin typeface="Tekton Pro" pitchFamily="34" charset="0"/>
              </a:rPr>
              <a:t>Linear Regression  Analysis</a:t>
            </a:r>
          </a:p>
        </p:txBody>
      </p:sp>
    </p:spTree>
    <p:extLst>
      <p:ext uri="{BB962C8B-B14F-4D97-AF65-F5344CB8AC3E}">
        <p14:creationId xmlns:p14="http://schemas.microsoft.com/office/powerpoint/2010/main" val="33601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ekton Pro" pitchFamily="34" charset="0"/>
              </a:rPr>
              <a:t>Calculation Example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/>
        </p:nvGraphicFramePr>
        <p:xfrm>
          <a:off x="1905000" y="1600200"/>
          <a:ext cx="6400800" cy="4876800"/>
        </p:xfrm>
        <a:graphic>
          <a:graphicData uri="http://schemas.openxmlformats.org/drawingml/2006/table">
            <a:tbl>
              <a:tblPr/>
              <a:tblGrid>
                <a:gridCol w="1295400"/>
                <a:gridCol w="1524000"/>
                <a:gridCol w="1143000"/>
                <a:gridCol w="1219200"/>
                <a:gridCol w="1219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Tree Height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Trunk Diameter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en-US" sz="21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1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=321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=73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=3142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=14111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=713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pic>
        <p:nvPicPr>
          <p:cNvPr id="11341" name="Picture 81" descr="j031238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0"/>
            <a:ext cx="1374775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79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304800" y="2438400"/>
          <a:ext cx="3810000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hart" r:id="rId3" imgW="4914900" imgH="3810000" progId="Excel.Chart.8">
                  <p:embed/>
                </p:oleObj>
              </mc:Choice>
              <mc:Fallback>
                <p:oleObj name="Chart" r:id="rId3" imgW="4914900" imgH="38100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38400"/>
                        <a:ext cx="3810000" cy="295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4191000" y="1828800"/>
          <a:ext cx="4822825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2768600" imgH="1460500" progId="Equation.3">
                  <p:embed/>
                </p:oleObj>
              </mc:Choice>
              <mc:Fallback>
                <p:oleObj name="Equation" r:id="rId5" imgW="2768600" imgH="146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828800"/>
                        <a:ext cx="4822825" cy="25146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219200" y="52578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ekton Pro" pitchFamily="34" charset="0"/>
              </a:rPr>
              <a:t>Trunk Diameter, x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52400" y="1828800"/>
            <a:ext cx="15240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ekton Pro" pitchFamily="34" charset="0"/>
              </a:rPr>
              <a:t>Tree Height, 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b="1">
                <a:latin typeface="Tekton Pro" pitchFamily="34" charset="0"/>
              </a:rPr>
              <a:t>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85342" tIns="42672" rIns="85342" bIns="42672" anchor="b"/>
          <a:lstStyle/>
          <a:p>
            <a:pPr eaLnBrk="1" hangingPunct="1"/>
            <a:r>
              <a:rPr lang="en-US" smtClean="0">
                <a:latin typeface="Tekton Pro" pitchFamily="34" charset="0"/>
              </a:rPr>
              <a:t>Calculation Example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467600" y="1219200"/>
            <a:ext cx="13017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i="1">
                <a:solidFill>
                  <a:schemeClr val="tx2"/>
                </a:solidFill>
                <a:latin typeface="Tekton Pro" pitchFamily="34" charset="0"/>
              </a:rPr>
              <a:t>(continued)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419600" y="4724400"/>
            <a:ext cx="4343400" cy="711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latin typeface="Tekton Pro" pitchFamily="34" charset="0"/>
              </a:rPr>
              <a:t>r = 0.886</a:t>
            </a:r>
            <a:r>
              <a:rPr lang="en-US" sz="2000">
                <a:latin typeface="Tekton Pro" pitchFamily="34" charset="0"/>
              </a:rPr>
              <a:t> → relatively strong positive </a:t>
            </a:r>
          </a:p>
          <a:p>
            <a:r>
              <a:rPr lang="en-US" sz="2000">
                <a:latin typeface="Tekton Pro" pitchFamily="34" charset="0"/>
              </a:rPr>
              <a:t>linear association between x and y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5029200" y="4343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NZ"/>
          </a:p>
        </p:txBody>
      </p:sp>
      <p:pic>
        <p:nvPicPr>
          <p:cNvPr id="12298" name="Picture 10" descr="j031238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62600"/>
            <a:ext cx="855663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19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52488" eaLnBrk="1" hangingPunct="1"/>
            <a:r>
              <a:rPr lang="en-US" sz="4000" smtClean="0">
                <a:latin typeface="Tekton Pro" pitchFamily="34" charset="0"/>
              </a:rPr>
              <a:t>Introduction to Regression Analysis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4724400"/>
          </a:xfrm>
        </p:spPr>
        <p:txBody>
          <a:bodyPr/>
          <a:lstStyle/>
          <a:p>
            <a:pPr marL="320675" indent="-320675" defTabSz="852488" eaLnBrk="1" hangingPunct="1">
              <a:spcBef>
                <a:spcPct val="30000"/>
              </a:spcBef>
            </a:pPr>
            <a:r>
              <a:rPr lang="en-US" smtClean="0">
                <a:solidFill>
                  <a:schemeClr val="folHlink"/>
                </a:solidFill>
                <a:latin typeface="Tekton Pro" pitchFamily="34" charset="0"/>
              </a:rPr>
              <a:t>Regression analysis</a:t>
            </a:r>
            <a:r>
              <a:rPr lang="en-US" smtClean="0">
                <a:latin typeface="Tekton Pro" pitchFamily="34" charset="0"/>
              </a:rPr>
              <a:t> is used to:</a:t>
            </a:r>
          </a:p>
          <a:p>
            <a:pPr marL="693738" lvl="1" indent="-268288" defTabSz="852488" eaLnBrk="1" hangingPunct="1">
              <a:spcBef>
                <a:spcPct val="30000"/>
              </a:spcBef>
            </a:pPr>
            <a:r>
              <a:rPr lang="en-US" smtClean="0">
                <a:latin typeface="Tekton Pro" pitchFamily="34" charset="0"/>
              </a:rPr>
              <a:t>Predict the value of a response variable based on the value of at least one explanatory variable</a:t>
            </a:r>
          </a:p>
          <a:p>
            <a:pPr marL="693738" lvl="1" indent="-268288" defTabSz="852488" eaLnBrk="1" hangingPunct="1">
              <a:spcBef>
                <a:spcPct val="30000"/>
              </a:spcBef>
            </a:pPr>
            <a:r>
              <a:rPr lang="en-US" smtClean="0">
                <a:latin typeface="Tekton Pro" pitchFamily="34" charset="0"/>
              </a:rPr>
              <a:t>Explain the impact of changes in an explanatory variable on the response variable</a:t>
            </a:r>
          </a:p>
          <a:p>
            <a:pPr marL="320675" indent="-320675" defTabSz="852488" eaLnBrk="1" hangingPunct="1">
              <a:spcBef>
                <a:spcPct val="30000"/>
              </a:spcBef>
              <a:buFontTx/>
              <a:buNone/>
            </a:pPr>
            <a:r>
              <a:rPr lang="en-US" smtClean="0">
                <a:solidFill>
                  <a:schemeClr val="folHlink"/>
                </a:solidFill>
                <a:latin typeface="Tekton Pro" pitchFamily="34" charset="0"/>
              </a:rPr>
              <a:t>Response variable:</a:t>
            </a:r>
            <a:r>
              <a:rPr lang="en-US" smtClean="0">
                <a:latin typeface="Tekton Pro" pitchFamily="34" charset="0"/>
              </a:rPr>
              <a:t>  the variable we wish to explain</a:t>
            </a:r>
          </a:p>
          <a:p>
            <a:pPr marL="320675" indent="-320675" defTabSz="852488" eaLnBrk="1" hangingPunct="1">
              <a:spcBef>
                <a:spcPct val="30000"/>
              </a:spcBef>
              <a:buFontTx/>
              <a:buNone/>
            </a:pPr>
            <a:r>
              <a:rPr lang="en-US" smtClean="0">
                <a:solidFill>
                  <a:schemeClr val="folHlink"/>
                </a:solidFill>
                <a:latin typeface="Tekton Pro" pitchFamily="34" charset="0"/>
              </a:rPr>
              <a:t>Explanatory variable:</a:t>
            </a:r>
            <a:r>
              <a:rPr lang="en-US" smtClean="0">
                <a:latin typeface="Tekton Pro" pitchFamily="34" charset="0"/>
              </a:rPr>
              <a:t>  the variable used to explain the response variable</a:t>
            </a:r>
          </a:p>
        </p:txBody>
      </p:sp>
    </p:spTree>
    <p:extLst>
      <p:ext uri="{BB962C8B-B14F-4D97-AF65-F5344CB8AC3E}">
        <p14:creationId xmlns:p14="http://schemas.microsoft.com/office/powerpoint/2010/main" val="138677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ekton Pro" pitchFamily="34" charset="0"/>
              </a:rPr>
              <a:t>Simple Linear Regression Model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1275" y="1768475"/>
            <a:ext cx="7064375" cy="3817938"/>
          </a:xfrm>
        </p:spPr>
        <p:txBody>
          <a:bodyPr/>
          <a:lstStyle/>
          <a:p>
            <a:pPr marL="320675" indent="-320675" defTabSz="852488" eaLnBrk="1" hangingPunct="1">
              <a:spcBef>
                <a:spcPct val="45000"/>
              </a:spcBef>
            </a:pPr>
            <a:r>
              <a:rPr lang="en-US" smtClean="0">
                <a:latin typeface="Tekton Pro" pitchFamily="34" charset="0"/>
              </a:rPr>
              <a:t>Only </a:t>
            </a:r>
            <a:r>
              <a:rPr lang="en-US" b="1" smtClean="0">
                <a:solidFill>
                  <a:schemeClr val="folHlink"/>
                </a:solidFill>
                <a:latin typeface="Tekton Pro" pitchFamily="34" charset="0"/>
              </a:rPr>
              <a:t>one</a:t>
            </a:r>
            <a:r>
              <a:rPr lang="en-US" smtClean="0">
                <a:solidFill>
                  <a:schemeClr val="folHlink"/>
                </a:solidFill>
                <a:latin typeface="Tekton Pro" pitchFamily="34" charset="0"/>
              </a:rPr>
              <a:t> explanatory variable</a:t>
            </a:r>
            <a:r>
              <a:rPr lang="en-US" smtClean="0">
                <a:latin typeface="Tekton Pro" pitchFamily="34" charset="0"/>
              </a:rPr>
              <a:t>, x</a:t>
            </a:r>
          </a:p>
          <a:p>
            <a:pPr marL="320675" indent="-320675" defTabSz="852488" eaLnBrk="1" hangingPunct="1">
              <a:spcBef>
                <a:spcPct val="45000"/>
              </a:spcBef>
            </a:pPr>
            <a:r>
              <a:rPr lang="en-US" smtClean="0">
                <a:latin typeface="Tekton Pro" pitchFamily="34" charset="0"/>
              </a:rPr>
              <a:t>Relationship between  x  and  y  is described by a linear function</a:t>
            </a:r>
          </a:p>
          <a:p>
            <a:pPr marL="320675" indent="-320675" defTabSz="852488" eaLnBrk="1" hangingPunct="1">
              <a:spcBef>
                <a:spcPct val="45000"/>
              </a:spcBef>
            </a:pPr>
            <a:r>
              <a:rPr lang="en-US" smtClean="0">
                <a:latin typeface="Tekton Pro" pitchFamily="34" charset="0"/>
              </a:rPr>
              <a:t>Changes in  y  are assumed to be caused by changes in  x</a:t>
            </a:r>
          </a:p>
        </p:txBody>
      </p:sp>
    </p:spTree>
    <p:extLst>
      <p:ext uri="{BB962C8B-B14F-4D97-AF65-F5344CB8AC3E}">
        <p14:creationId xmlns:p14="http://schemas.microsoft.com/office/powerpoint/2010/main" val="326084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ekton Pro" pitchFamily="34" charset="0"/>
              </a:rPr>
              <a:t>Types of Regression Models</a:t>
            </a:r>
          </a:p>
        </p:txBody>
      </p:sp>
      <p:pic>
        <p:nvPicPr>
          <p:cNvPr id="15363" name="Picture 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024063"/>
            <a:ext cx="4191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38138" y="2019300"/>
            <a:ext cx="4202112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NZ">
              <a:latin typeface="Tekton Pro" pitchFamily="34" charset="0"/>
            </a:endParaRPr>
          </a:p>
        </p:txBody>
      </p:sp>
      <p:pic>
        <p:nvPicPr>
          <p:cNvPr id="15365" name="Picture 5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275" y="2100263"/>
            <a:ext cx="42672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735513" y="2095500"/>
            <a:ext cx="4278312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NZ">
              <a:latin typeface="Tekton Pro" pitchFamily="34" charset="0"/>
            </a:endParaRPr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4419600"/>
            <a:ext cx="4114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95275" y="4414838"/>
            <a:ext cx="4125913" cy="214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NZ">
              <a:latin typeface="Tekton Pro" pitchFamily="34" charset="0"/>
            </a:endParaRPr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838" y="4495800"/>
            <a:ext cx="4267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791075" y="4491038"/>
            <a:ext cx="4278313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528638" y="1676400"/>
            <a:ext cx="3895725" cy="3937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ekton Pro" pitchFamily="34" charset="0"/>
              </a:rPr>
              <a:t>Positive Linear Relationship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371475" y="4110038"/>
            <a:ext cx="4048125" cy="3937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ekton Pro" pitchFamily="34" charset="0"/>
              </a:rPr>
              <a:t>Negative Linear Relationship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5100638" y="1676400"/>
            <a:ext cx="3590925" cy="3937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ekton Pro" pitchFamily="34" charset="0"/>
              </a:rPr>
              <a:t>Relationship NOT Linear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5934075" y="4110038"/>
            <a:ext cx="2447925" cy="3937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ekton Pro" pitchFamily="34" charset="0"/>
              </a:rPr>
              <a:t>No Relationship</a:t>
            </a:r>
          </a:p>
        </p:txBody>
      </p:sp>
    </p:spTree>
    <p:extLst>
      <p:ext uri="{BB962C8B-B14F-4D97-AF65-F5344CB8AC3E}">
        <p14:creationId xmlns:p14="http://schemas.microsoft.com/office/powerpoint/2010/main" val="66396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noFill/>
        </p:spPr>
        <p:txBody>
          <a:bodyPr/>
          <a:lstStyle/>
          <a:p>
            <a:pPr eaLnBrk="1" hangingPunct="1"/>
            <a:r>
              <a:rPr lang="en-US" b="1" smtClean="0">
                <a:latin typeface="Tekton Pro" pitchFamily="34" charset="0"/>
              </a:rPr>
              <a:t>Regression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001000" cy="990600"/>
          </a:xfrm>
          <a:noFill/>
        </p:spPr>
        <p:txBody>
          <a:bodyPr/>
          <a:lstStyle/>
          <a:p>
            <a:pPr eaLnBrk="1" hangingPunct="1"/>
            <a:r>
              <a:rPr lang="en-US" sz="2800" b="1" smtClean="0">
                <a:latin typeface="Tekton Pro" pitchFamily="34" charset="0"/>
              </a:rPr>
              <a:t>Fitting the data:</a:t>
            </a:r>
            <a:r>
              <a:rPr lang="en-US" sz="2800" smtClean="0">
                <a:latin typeface="Tekton Pro" pitchFamily="34" charset="0"/>
              </a:rPr>
              <a:t> </a:t>
            </a:r>
            <a:r>
              <a:rPr lang="en-US" sz="2400" smtClean="0">
                <a:latin typeface="Tekton Pro" pitchFamily="34" charset="0"/>
              </a:rPr>
              <a:t>finding the equation for the straight line that does the best job of reproducing the data.</a:t>
            </a:r>
          </a:p>
        </p:txBody>
      </p:sp>
      <p:graphicFrame>
        <p:nvGraphicFramePr>
          <p:cNvPr id="16388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371600" y="2362200"/>
          <a:ext cx="6400800" cy="400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hart" r:id="rId3" imgW="6162731" imgH="3562231" progId="Excel.Chart.8">
                  <p:embed/>
                </p:oleObj>
              </mc:Choice>
              <mc:Fallback>
                <p:oleObj name="Chart" r:id="rId3" imgW="6162731" imgH="3562231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362200"/>
                        <a:ext cx="6400800" cy="400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Line 8"/>
          <p:cNvSpPr>
            <a:spLocks noChangeShapeType="1"/>
          </p:cNvSpPr>
          <p:nvPr/>
        </p:nvSpPr>
        <p:spPr bwMode="auto">
          <a:xfrm flipV="1">
            <a:off x="2667000" y="3657600"/>
            <a:ext cx="4495800" cy="1524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618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noFill/>
        </p:spPr>
        <p:txBody>
          <a:bodyPr/>
          <a:lstStyle/>
          <a:p>
            <a:pPr eaLnBrk="1" hangingPunct="1"/>
            <a:r>
              <a:rPr lang="en-US" sz="3600" b="1" smtClean="0">
                <a:latin typeface="Tekton Pro" pitchFamily="34" charset="0"/>
              </a:rPr>
              <a:t>Regression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077200" cy="990600"/>
          </a:xfrm>
          <a:noFill/>
        </p:spPr>
        <p:txBody>
          <a:bodyPr/>
          <a:lstStyle/>
          <a:p>
            <a:pPr eaLnBrk="1" hangingPunct="1"/>
            <a:r>
              <a:rPr lang="en-US" sz="2800" b="1" smtClean="0">
                <a:latin typeface="Tekton Pro" pitchFamily="34" charset="0"/>
              </a:rPr>
              <a:t>Residual:</a:t>
            </a:r>
            <a:r>
              <a:rPr lang="en-US" sz="2800" smtClean="0">
                <a:latin typeface="Tekton Pro" pitchFamily="34" charset="0"/>
              </a:rPr>
              <a:t> </a:t>
            </a:r>
            <a:r>
              <a:rPr lang="en-US" sz="2400" smtClean="0">
                <a:latin typeface="Tekton Pro" pitchFamily="34" charset="0"/>
              </a:rPr>
              <a:t>Difference between measured and calculated Y-values – let’s call it ‘e’</a:t>
            </a:r>
          </a:p>
        </p:txBody>
      </p:sp>
      <p:graphicFrame>
        <p:nvGraphicFramePr>
          <p:cNvPr id="17412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1371600" y="2514600"/>
          <a:ext cx="66294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Chart" r:id="rId3" imgW="6162731" imgH="3562231" progId="Excel.Chart.8">
                  <p:embed/>
                </p:oleObj>
              </mc:Choice>
              <mc:Fallback>
                <p:oleObj name="Chart" r:id="rId3" imgW="6162731" imgH="3562231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514600"/>
                        <a:ext cx="662940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Line 10"/>
          <p:cNvSpPr>
            <a:spLocks noChangeShapeType="1"/>
          </p:cNvSpPr>
          <p:nvPr/>
        </p:nvSpPr>
        <p:spPr bwMode="auto">
          <a:xfrm>
            <a:off x="2895600" y="3886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7414" name="Line 11"/>
          <p:cNvSpPr>
            <a:spLocks noChangeShapeType="1"/>
          </p:cNvSpPr>
          <p:nvPr/>
        </p:nvSpPr>
        <p:spPr bwMode="auto">
          <a:xfrm>
            <a:off x="3984625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7415" name="Line 12"/>
          <p:cNvSpPr>
            <a:spLocks noChangeShapeType="1"/>
          </p:cNvSpPr>
          <p:nvPr/>
        </p:nvSpPr>
        <p:spPr bwMode="auto">
          <a:xfrm>
            <a:off x="3335338" y="4191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785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noFill/>
        </p:spPr>
        <p:txBody>
          <a:bodyPr/>
          <a:lstStyle/>
          <a:p>
            <a:pPr eaLnBrk="1" hangingPunct="1"/>
            <a:r>
              <a:rPr lang="en-US" sz="3600" b="1" smtClean="0">
                <a:latin typeface="Tekton Pro" pitchFamily="34" charset="0"/>
              </a:rPr>
              <a:t>Regression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077200" cy="990600"/>
          </a:xfrm>
          <a:noFill/>
        </p:spPr>
        <p:txBody>
          <a:bodyPr/>
          <a:lstStyle/>
          <a:p>
            <a:pPr eaLnBrk="1" hangingPunct="1"/>
            <a:r>
              <a:rPr lang="en-US" sz="2400" smtClean="0">
                <a:latin typeface="Tekton Pro" pitchFamily="34" charset="0"/>
              </a:rPr>
              <a:t>The sum of the residuals always equals 0.</a:t>
            </a:r>
          </a:p>
        </p:txBody>
      </p:sp>
      <p:graphicFrame>
        <p:nvGraphicFramePr>
          <p:cNvPr id="18436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1371600" y="2514600"/>
          <a:ext cx="66294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Chart" r:id="rId3" imgW="6162731" imgH="3562231" progId="Excel.Chart.8">
                  <p:embed/>
                </p:oleObj>
              </mc:Choice>
              <mc:Fallback>
                <p:oleObj name="Chart" r:id="rId3" imgW="6162731" imgH="3562231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514600"/>
                        <a:ext cx="662940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Line 10"/>
          <p:cNvSpPr>
            <a:spLocks noChangeShapeType="1"/>
          </p:cNvSpPr>
          <p:nvPr/>
        </p:nvSpPr>
        <p:spPr bwMode="auto">
          <a:xfrm>
            <a:off x="2895600" y="3886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8438" name="Line 11"/>
          <p:cNvSpPr>
            <a:spLocks noChangeShapeType="1"/>
          </p:cNvSpPr>
          <p:nvPr/>
        </p:nvSpPr>
        <p:spPr bwMode="auto">
          <a:xfrm>
            <a:off x="3984625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8439" name="Line 12"/>
          <p:cNvSpPr>
            <a:spLocks noChangeShapeType="1"/>
          </p:cNvSpPr>
          <p:nvPr/>
        </p:nvSpPr>
        <p:spPr bwMode="auto">
          <a:xfrm>
            <a:off x="3335338" y="4191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08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eaLnBrk="1" hangingPunct="1"/>
            <a:r>
              <a:rPr lang="en-NZ" smtClean="0">
                <a:latin typeface="Tekton Pro" pitchFamily="34" charset="0"/>
              </a:rPr>
              <a:t>Simple linear regression uses the least regression method.</a:t>
            </a:r>
            <a:br>
              <a:rPr lang="en-NZ" smtClean="0">
                <a:latin typeface="Tekton Pro" pitchFamily="34" charset="0"/>
              </a:rPr>
            </a:br>
            <a:r>
              <a:rPr lang="en-NZ" smtClean="0">
                <a:latin typeface="Tekton Pro" pitchFamily="34" charset="0"/>
              </a:rPr>
              <a:t/>
            </a:r>
            <a:br>
              <a:rPr lang="en-NZ" smtClean="0">
                <a:latin typeface="Tekton Pro" pitchFamily="34" charset="0"/>
              </a:rPr>
            </a:br>
            <a:r>
              <a:rPr lang="en-NZ" smtClean="0">
                <a:latin typeface="Tekton Pro" pitchFamily="34" charset="0"/>
              </a:rPr>
              <a:t>A least squares regression line is the line which produces the smallest value of the sum of the squares of the residuals</a:t>
            </a:r>
            <a:br>
              <a:rPr lang="en-NZ" smtClean="0">
                <a:latin typeface="Tekton Pro" pitchFamily="34" charset="0"/>
              </a:rPr>
            </a:br>
            <a:endParaRPr lang="en-NZ" smtClean="0">
              <a:latin typeface="Tekton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09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ekton Pro" pitchFamily="34" charset="0"/>
              </a:rPr>
              <a:t>The Least Squares Equation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84338"/>
            <a:ext cx="6210300" cy="585787"/>
          </a:xfrm>
        </p:spPr>
        <p:txBody>
          <a:bodyPr/>
          <a:lstStyle/>
          <a:p>
            <a:pPr eaLnBrk="1" hangingPunct="1"/>
            <a:r>
              <a:rPr lang="en-US" smtClean="0">
                <a:latin typeface="Tekton Pro" pitchFamily="34" charset="0"/>
              </a:rPr>
              <a:t>The formula for  b  is: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914400" y="3886200"/>
            <a:ext cx="27432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>
                <a:latin typeface="Tekton Pro" pitchFamily="34" charset="0"/>
              </a:rPr>
              <a:t>algebraic equivalent:</a:t>
            </a:r>
            <a:endParaRPr lang="en-US" sz="3200">
              <a:latin typeface="Tekton Pro" pitchFamily="34" charset="0"/>
            </a:endParaRPr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990600" y="2846388"/>
          <a:ext cx="4111625" cy="340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4991100" imgH="4127500" progId="Equation.3">
                  <p:embed/>
                </p:oleObj>
              </mc:Choice>
              <mc:Fallback>
                <p:oleObj name="Equation" r:id="rId3" imgW="4991100" imgH="4127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846388"/>
                        <a:ext cx="4111625" cy="34020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791200" y="4419600"/>
            <a:ext cx="2895600" cy="533400"/>
          </a:xfrm>
          <a:prstGeom prst="rect">
            <a:avLst/>
          </a:prstGeom>
          <a:blipFill rotWithShape="1">
            <a:blip r:embed="rId5"/>
            <a:stretch>
              <a:fillRect l="-5263" t="-9091" b="-332955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NZ">
                <a:noFill/>
              </a:rPr>
              <a:t> </a:t>
            </a:r>
          </a:p>
        </p:txBody>
      </p:sp>
      <p:graphicFrame>
        <p:nvGraphicFramePr>
          <p:cNvPr id="20487" name="Object 2"/>
          <p:cNvGraphicFramePr>
            <a:graphicFrameLocks noChangeAspect="1"/>
          </p:cNvGraphicFramePr>
          <p:nvPr/>
        </p:nvGraphicFramePr>
        <p:xfrm>
          <a:off x="5713413" y="3522663"/>
          <a:ext cx="2374900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3530600" imgH="889000" progId="Equation.3">
                  <p:embed/>
                </p:oleObj>
              </mc:Choice>
              <mc:Fallback>
                <p:oleObj name="Equation" r:id="rId6" imgW="3530600" imgH="889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3413" y="3522663"/>
                        <a:ext cx="2374900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522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ekton Pro" pitchFamily="34" charset="0"/>
              </a:rPr>
              <a:t>Scatter Plots and Correlation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077200" cy="4114800"/>
          </a:xfrm>
        </p:spPr>
        <p:txBody>
          <a:bodyPr>
            <a:normAutofit fontScale="92500" lnSpcReduction="10000"/>
          </a:bodyPr>
          <a:lstStyle/>
          <a:p>
            <a:pPr marL="320675" indent="-320675" defTabSz="852488" eaLnBrk="1" hangingPunct="1">
              <a:spcBef>
                <a:spcPct val="40000"/>
              </a:spcBef>
            </a:pPr>
            <a:r>
              <a:rPr lang="en-US" smtClean="0">
                <a:latin typeface="Tekton Pro" pitchFamily="34" charset="0"/>
              </a:rPr>
              <a:t>A </a:t>
            </a:r>
            <a:r>
              <a:rPr lang="en-US" smtClean="0">
                <a:solidFill>
                  <a:schemeClr val="folHlink"/>
                </a:solidFill>
                <a:latin typeface="Tekton Pro" pitchFamily="34" charset="0"/>
              </a:rPr>
              <a:t>scatter plot</a:t>
            </a:r>
            <a:r>
              <a:rPr lang="en-US" smtClean="0">
                <a:latin typeface="Tekton Pro" pitchFamily="34" charset="0"/>
              </a:rPr>
              <a:t> (or scatter diagram) is used to show the relationship between two variables</a:t>
            </a:r>
          </a:p>
          <a:p>
            <a:pPr marL="320675" indent="-320675" defTabSz="852488" eaLnBrk="1" hangingPunct="1">
              <a:spcBef>
                <a:spcPct val="40000"/>
              </a:spcBef>
            </a:pPr>
            <a:r>
              <a:rPr lang="en-US" smtClean="0">
                <a:solidFill>
                  <a:schemeClr val="folHlink"/>
                </a:solidFill>
                <a:latin typeface="Tekton Pro" pitchFamily="34" charset="0"/>
              </a:rPr>
              <a:t>Correlation</a:t>
            </a:r>
            <a:r>
              <a:rPr lang="en-US" smtClean="0">
                <a:latin typeface="Tekton Pro" pitchFamily="34" charset="0"/>
              </a:rPr>
              <a:t> analysis is used to measure strength of the association (linear relationship) between two variables</a:t>
            </a:r>
          </a:p>
          <a:p>
            <a:pPr marL="693738" lvl="1" indent="-268288" defTabSz="852488" eaLnBrk="1" hangingPunct="1">
              <a:spcBef>
                <a:spcPct val="40000"/>
              </a:spcBef>
            </a:pPr>
            <a:r>
              <a:rPr lang="en-US" sz="3200" smtClean="0">
                <a:latin typeface="Tekton Pro" pitchFamily="34" charset="0"/>
              </a:rPr>
              <a:t>Only concerned with strength of the relationship </a:t>
            </a:r>
          </a:p>
          <a:p>
            <a:pPr marL="693738" lvl="1" indent="-268288" defTabSz="852488" eaLnBrk="1" hangingPunct="1">
              <a:spcBef>
                <a:spcPct val="40000"/>
              </a:spcBef>
            </a:pPr>
            <a:r>
              <a:rPr lang="en-US" sz="3200" smtClean="0">
                <a:latin typeface="Tekton Pro" pitchFamily="34" charset="0"/>
              </a:rPr>
              <a:t>No causal effect is implied</a:t>
            </a:r>
          </a:p>
          <a:p>
            <a:pPr marL="320675" indent="-320675" defTabSz="852488" eaLnBrk="1" hangingPunct="1"/>
            <a:endParaRPr lang="en-US" smtClean="0">
              <a:latin typeface="Tekton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6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ekton Pro" pitchFamily="34" charset="0"/>
              </a:rPr>
              <a:t>Scatter Plot Examples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143000" y="47244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 rot="-7282380">
            <a:off x="2667000" y="5867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 rot="-7282380">
            <a:off x="1371600" y="4953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 rot="-7282380">
            <a:off x="3124200" y="5791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 rot="-7282380">
            <a:off x="1752600" y="4800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 rot="-7282380">
            <a:off x="2514600" y="5486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 rot="-7282380">
            <a:off x="2819400" y="5638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 rot="-7282380">
            <a:off x="2057400" y="5029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 rot="-7282380">
            <a:off x="1295400" y="4724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 rot="-7282380">
            <a:off x="1600200" y="5105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 rot="-7282380">
            <a:off x="1828800" y="5334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ekton Pro" pitchFamily="34" charset="0"/>
            </a:endParaRPr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 rot="-7282380">
            <a:off x="2438400" y="5715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 rot="-7282380">
            <a:off x="2362200" y="5257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 rot="-7282380">
            <a:off x="2133600" y="5410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85800" y="4465638"/>
            <a:ext cx="304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y</a:t>
            </a:r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1143000" y="6172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3405188" y="6065838"/>
            <a:ext cx="2968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x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 flipH="1">
            <a:off x="1143000" y="24384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 rot="-7282380">
            <a:off x="1219200" y="3657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18" name="Oval 22"/>
          <p:cNvSpPr>
            <a:spLocks noChangeArrowheads="1"/>
          </p:cNvSpPr>
          <p:nvPr/>
        </p:nvSpPr>
        <p:spPr bwMode="auto">
          <a:xfrm rot="-7282380">
            <a:off x="1447800" y="3352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19" name="Oval 23"/>
          <p:cNvSpPr>
            <a:spLocks noChangeArrowheads="1"/>
          </p:cNvSpPr>
          <p:nvPr/>
        </p:nvSpPr>
        <p:spPr bwMode="auto">
          <a:xfrm rot="-7282380">
            <a:off x="3124200" y="2286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20" name="Oval 24"/>
          <p:cNvSpPr>
            <a:spLocks noChangeArrowheads="1"/>
          </p:cNvSpPr>
          <p:nvPr/>
        </p:nvSpPr>
        <p:spPr bwMode="auto">
          <a:xfrm rot="-7282380">
            <a:off x="3276600" y="2667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21" name="Oval 25"/>
          <p:cNvSpPr>
            <a:spLocks noChangeArrowheads="1"/>
          </p:cNvSpPr>
          <p:nvPr/>
        </p:nvSpPr>
        <p:spPr bwMode="auto">
          <a:xfrm rot="-7282380">
            <a:off x="1676400" y="3505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22" name="Oval 26"/>
          <p:cNvSpPr>
            <a:spLocks noChangeArrowheads="1"/>
          </p:cNvSpPr>
          <p:nvPr/>
        </p:nvSpPr>
        <p:spPr bwMode="auto">
          <a:xfrm rot="-7282380">
            <a:off x="2895600" y="2667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23" name="Oval 27"/>
          <p:cNvSpPr>
            <a:spLocks noChangeArrowheads="1"/>
          </p:cNvSpPr>
          <p:nvPr/>
        </p:nvSpPr>
        <p:spPr bwMode="auto">
          <a:xfrm rot="-7282380">
            <a:off x="2514600" y="3276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24" name="Oval 28"/>
          <p:cNvSpPr>
            <a:spLocks noChangeArrowheads="1"/>
          </p:cNvSpPr>
          <p:nvPr/>
        </p:nvSpPr>
        <p:spPr bwMode="auto">
          <a:xfrm rot="-7282380">
            <a:off x="2590800" y="2667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25" name="Oval 29"/>
          <p:cNvSpPr>
            <a:spLocks noChangeArrowheads="1"/>
          </p:cNvSpPr>
          <p:nvPr/>
        </p:nvSpPr>
        <p:spPr bwMode="auto">
          <a:xfrm rot="-7282380">
            <a:off x="2209800" y="2514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26" name="Oval 30"/>
          <p:cNvSpPr>
            <a:spLocks noChangeArrowheads="1"/>
          </p:cNvSpPr>
          <p:nvPr/>
        </p:nvSpPr>
        <p:spPr bwMode="auto">
          <a:xfrm rot="-7282380">
            <a:off x="1295400" y="3048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27" name="Oval 31"/>
          <p:cNvSpPr>
            <a:spLocks noChangeArrowheads="1"/>
          </p:cNvSpPr>
          <p:nvPr/>
        </p:nvSpPr>
        <p:spPr bwMode="auto">
          <a:xfrm rot="-7282380">
            <a:off x="1600200" y="2895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28" name="Oval 32"/>
          <p:cNvSpPr>
            <a:spLocks noChangeArrowheads="1"/>
          </p:cNvSpPr>
          <p:nvPr/>
        </p:nvSpPr>
        <p:spPr bwMode="auto">
          <a:xfrm rot="-7282380">
            <a:off x="1905000" y="308292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ekton Pro" pitchFamily="34" charset="0"/>
            </a:endParaRPr>
          </a:p>
        </p:txBody>
      </p:sp>
      <p:sp>
        <p:nvSpPr>
          <p:cNvPr id="4129" name="Oval 33"/>
          <p:cNvSpPr>
            <a:spLocks noChangeArrowheads="1"/>
          </p:cNvSpPr>
          <p:nvPr/>
        </p:nvSpPr>
        <p:spPr bwMode="auto">
          <a:xfrm rot="-7282380">
            <a:off x="2819400" y="2971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30" name="Oval 34"/>
          <p:cNvSpPr>
            <a:spLocks noChangeArrowheads="1"/>
          </p:cNvSpPr>
          <p:nvPr/>
        </p:nvSpPr>
        <p:spPr bwMode="auto">
          <a:xfrm rot="-7282380">
            <a:off x="2286000" y="3048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31" name="Oval 35"/>
          <p:cNvSpPr>
            <a:spLocks noChangeArrowheads="1"/>
          </p:cNvSpPr>
          <p:nvPr/>
        </p:nvSpPr>
        <p:spPr bwMode="auto">
          <a:xfrm rot="-7282380">
            <a:off x="2057400" y="3352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685800" y="2255838"/>
            <a:ext cx="304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y</a:t>
            </a:r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1143000" y="39624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134" name="Oval 38"/>
          <p:cNvSpPr>
            <a:spLocks noChangeArrowheads="1"/>
          </p:cNvSpPr>
          <p:nvPr/>
        </p:nvSpPr>
        <p:spPr bwMode="auto">
          <a:xfrm rot="-7282380">
            <a:off x="3124200" y="2971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3405188" y="3856038"/>
            <a:ext cx="2968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x</a:t>
            </a:r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4343400" y="13716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latin typeface="Tekton Pro" pitchFamily="34" charset="0"/>
            </a:endParaRPr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5943600" y="47244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138" name="Oval 42"/>
          <p:cNvSpPr>
            <a:spLocks noChangeArrowheads="1"/>
          </p:cNvSpPr>
          <p:nvPr/>
        </p:nvSpPr>
        <p:spPr bwMode="auto">
          <a:xfrm rot="-7282380">
            <a:off x="6019800" y="5715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39" name="Oval 43"/>
          <p:cNvSpPr>
            <a:spLocks noChangeArrowheads="1"/>
          </p:cNvSpPr>
          <p:nvPr/>
        </p:nvSpPr>
        <p:spPr bwMode="auto">
          <a:xfrm rot="-7282380">
            <a:off x="6324600" y="5562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40" name="Oval 44"/>
          <p:cNvSpPr>
            <a:spLocks noChangeArrowheads="1"/>
          </p:cNvSpPr>
          <p:nvPr/>
        </p:nvSpPr>
        <p:spPr bwMode="auto">
          <a:xfrm rot="-7282380">
            <a:off x="7848600" y="4495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41" name="Oval 45"/>
          <p:cNvSpPr>
            <a:spLocks noChangeArrowheads="1"/>
          </p:cNvSpPr>
          <p:nvPr/>
        </p:nvSpPr>
        <p:spPr bwMode="auto">
          <a:xfrm rot="-7282380">
            <a:off x="7772400" y="4800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42" name="Oval 46"/>
          <p:cNvSpPr>
            <a:spLocks noChangeArrowheads="1"/>
          </p:cNvSpPr>
          <p:nvPr/>
        </p:nvSpPr>
        <p:spPr bwMode="auto">
          <a:xfrm rot="-7282380">
            <a:off x="6400800" y="5791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43" name="Oval 47"/>
          <p:cNvSpPr>
            <a:spLocks noChangeArrowheads="1"/>
          </p:cNvSpPr>
          <p:nvPr/>
        </p:nvSpPr>
        <p:spPr bwMode="auto">
          <a:xfrm rot="-7282380">
            <a:off x="7467600" y="4648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44" name="Oval 48"/>
          <p:cNvSpPr>
            <a:spLocks noChangeArrowheads="1"/>
          </p:cNvSpPr>
          <p:nvPr/>
        </p:nvSpPr>
        <p:spPr bwMode="auto">
          <a:xfrm rot="-7282380">
            <a:off x="7391400" y="5410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45" name="Oval 49"/>
          <p:cNvSpPr>
            <a:spLocks noChangeArrowheads="1"/>
          </p:cNvSpPr>
          <p:nvPr/>
        </p:nvSpPr>
        <p:spPr bwMode="auto">
          <a:xfrm rot="-7282380">
            <a:off x="7315200" y="5105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46" name="Oval 50"/>
          <p:cNvSpPr>
            <a:spLocks noChangeArrowheads="1"/>
          </p:cNvSpPr>
          <p:nvPr/>
        </p:nvSpPr>
        <p:spPr bwMode="auto">
          <a:xfrm rot="-7282380">
            <a:off x="7620000" y="4343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47" name="Oval 51"/>
          <p:cNvSpPr>
            <a:spLocks noChangeArrowheads="1"/>
          </p:cNvSpPr>
          <p:nvPr/>
        </p:nvSpPr>
        <p:spPr bwMode="auto">
          <a:xfrm rot="-7282380">
            <a:off x="6629400" y="5486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ekton Pro" pitchFamily="34" charset="0"/>
            </a:endParaRPr>
          </a:p>
        </p:txBody>
      </p:sp>
      <p:sp>
        <p:nvSpPr>
          <p:cNvPr id="4148" name="Oval 52"/>
          <p:cNvSpPr>
            <a:spLocks noChangeArrowheads="1"/>
          </p:cNvSpPr>
          <p:nvPr/>
        </p:nvSpPr>
        <p:spPr bwMode="auto">
          <a:xfrm rot="-7282380">
            <a:off x="7620000" y="5105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49" name="Oval 53"/>
          <p:cNvSpPr>
            <a:spLocks noChangeArrowheads="1"/>
          </p:cNvSpPr>
          <p:nvPr/>
        </p:nvSpPr>
        <p:spPr bwMode="auto">
          <a:xfrm rot="-7282380">
            <a:off x="7010400" y="5334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50" name="Oval 54"/>
          <p:cNvSpPr>
            <a:spLocks noChangeArrowheads="1"/>
          </p:cNvSpPr>
          <p:nvPr/>
        </p:nvSpPr>
        <p:spPr bwMode="auto">
          <a:xfrm rot="-7282380">
            <a:off x="6858000" y="5638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5486400" y="4465638"/>
            <a:ext cx="304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y</a:t>
            </a:r>
          </a:p>
        </p:txBody>
      </p:sp>
      <p:sp>
        <p:nvSpPr>
          <p:cNvPr id="4152" name="Line 56"/>
          <p:cNvSpPr>
            <a:spLocks noChangeShapeType="1"/>
          </p:cNvSpPr>
          <p:nvPr/>
        </p:nvSpPr>
        <p:spPr bwMode="auto">
          <a:xfrm>
            <a:off x="5943600" y="6172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153" name="Line 57"/>
          <p:cNvSpPr>
            <a:spLocks noChangeShapeType="1"/>
          </p:cNvSpPr>
          <p:nvPr/>
        </p:nvSpPr>
        <p:spPr bwMode="auto">
          <a:xfrm flipH="1">
            <a:off x="5943600" y="24384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154" name="Oval 58"/>
          <p:cNvSpPr>
            <a:spLocks noChangeArrowheads="1"/>
          </p:cNvSpPr>
          <p:nvPr/>
        </p:nvSpPr>
        <p:spPr bwMode="auto">
          <a:xfrm rot="-7282380">
            <a:off x="6019800" y="3657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55" name="Oval 59"/>
          <p:cNvSpPr>
            <a:spLocks noChangeArrowheads="1"/>
          </p:cNvSpPr>
          <p:nvPr/>
        </p:nvSpPr>
        <p:spPr bwMode="auto">
          <a:xfrm rot="-7282380">
            <a:off x="6248400" y="3352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56" name="Oval 60"/>
          <p:cNvSpPr>
            <a:spLocks noChangeArrowheads="1"/>
          </p:cNvSpPr>
          <p:nvPr/>
        </p:nvSpPr>
        <p:spPr bwMode="auto">
          <a:xfrm rot="-7282380">
            <a:off x="8153400" y="3200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57" name="Oval 61"/>
          <p:cNvSpPr>
            <a:spLocks noChangeArrowheads="1"/>
          </p:cNvSpPr>
          <p:nvPr/>
        </p:nvSpPr>
        <p:spPr bwMode="auto">
          <a:xfrm rot="-7282380">
            <a:off x="7696200" y="2590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58" name="Oval 62"/>
          <p:cNvSpPr>
            <a:spLocks noChangeArrowheads="1"/>
          </p:cNvSpPr>
          <p:nvPr/>
        </p:nvSpPr>
        <p:spPr bwMode="auto">
          <a:xfrm rot="-7282380">
            <a:off x="6629400" y="2667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59" name="Oval 63"/>
          <p:cNvSpPr>
            <a:spLocks noChangeArrowheads="1"/>
          </p:cNvSpPr>
          <p:nvPr/>
        </p:nvSpPr>
        <p:spPr bwMode="auto">
          <a:xfrm rot="-7282380">
            <a:off x="8153400" y="3505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60" name="Oval 64"/>
          <p:cNvSpPr>
            <a:spLocks noChangeArrowheads="1"/>
          </p:cNvSpPr>
          <p:nvPr/>
        </p:nvSpPr>
        <p:spPr bwMode="auto">
          <a:xfrm rot="-7282380">
            <a:off x="7848600" y="3276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61" name="Oval 65"/>
          <p:cNvSpPr>
            <a:spLocks noChangeArrowheads="1"/>
          </p:cNvSpPr>
          <p:nvPr/>
        </p:nvSpPr>
        <p:spPr bwMode="auto">
          <a:xfrm rot="-7282380">
            <a:off x="7391400" y="2743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62" name="Oval 66"/>
          <p:cNvSpPr>
            <a:spLocks noChangeArrowheads="1"/>
          </p:cNvSpPr>
          <p:nvPr/>
        </p:nvSpPr>
        <p:spPr bwMode="auto">
          <a:xfrm rot="-7282380">
            <a:off x="7010400" y="2590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63" name="Oval 67"/>
          <p:cNvSpPr>
            <a:spLocks noChangeArrowheads="1"/>
          </p:cNvSpPr>
          <p:nvPr/>
        </p:nvSpPr>
        <p:spPr bwMode="auto">
          <a:xfrm rot="-7282380">
            <a:off x="6172200" y="3048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64" name="Oval 68"/>
          <p:cNvSpPr>
            <a:spLocks noChangeArrowheads="1"/>
          </p:cNvSpPr>
          <p:nvPr/>
        </p:nvSpPr>
        <p:spPr bwMode="auto">
          <a:xfrm rot="-7282380">
            <a:off x="6400800" y="2895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65" name="Oval 69"/>
          <p:cNvSpPr>
            <a:spLocks noChangeArrowheads="1"/>
          </p:cNvSpPr>
          <p:nvPr/>
        </p:nvSpPr>
        <p:spPr bwMode="auto">
          <a:xfrm rot="-7282380">
            <a:off x="6705600" y="308292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ekton Pro" pitchFamily="34" charset="0"/>
            </a:endParaRPr>
          </a:p>
        </p:txBody>
      </p:sp>
      <p:sp>
        <p:nvSpPr>
          <p:cNvPr id="4166" name="Oval 70"/>
          <p:cNvSpPr>
            <a:spLocks noChangeArrowheads="1"/>
          </p:cNvSpPr>
          <p:nvPr/>
        </p:nvSpPr>
        <p:spPr bwMode="auto">
          <a:xfrm rot="-7282380">
            <a:off x="7620000" y="2971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67" name="Oval 71"/>
          <p:cNvSpPr>
            <a:spLocks noChangeArrowheads="1"/>
          </p:cNvSpPr>
          <p:nvPr/>
        </p:nvSpPr>
        <p:spPr bwMode="auto">
          <a:xfrm rot="-7282380">
            <a:off x="7086600" y="2895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68" name="Oval 72"/>
          <p:cNvSpPr>
            <a:spLocks noChangeArrowheads="1"/>
          </p:cNvSpPr>
          <p:nvPr/>
        </p:nvSpPr>
        <p:spPr bwMode="auto">
          <a:xfrm rot="-7282380">
            <a:off x="7315200" y="2438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69" name="Text Box 73"/>
          <p:cNvSpPr txBox="1">
            <a:spLocks noChangeArrowheads="1"/>
          </p:cNvSpPr>
          <p:nvPr/>
        </p:nvSpPr>
        <p:spPr bwMode="auto">
          <a:xfrm>
            <a:off x="5486400" y="2255838"/>
            <a:ext cx="304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y</a:t>
            </a:r>
          </a:p>
        </p:txBody>
      </p:sp>
      <p:sp>
        <p:nvSpPr>
          <p:cNvPr id="4170" name="Line 74"/>
          <p:cNvSpPr>
            <a:spLocks noChangeShapeType="1"/>
          </p:cNvSpPr>
          <p:nvPr/>
        </p:nvSpPr>
        <p:spPr bwMode="auto">
          <a:xfrm>
            <a:off x="5943600" y="39624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171" name="Oval 75"/>
          <p:cNvSpPr>
            <a:spLocks noChangeArrowheads="1"/>
          </p:cNvSpPr>
          <p:nvPr/>
        </p:nvSpPr>
        <p:spPr bwMode="auto">
          <a:xfrm rot="-7282380">
            <a:off x="7924800" y="2971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4172" name="Text Box 76"/>
          <p:cNvSpPr txBox="1">
            <a:spLocks noChangeArrowheads="1"/>
          </p:cNvSpPr>
          <p:nvPr/>
        </p:nvSpPr>
        <p:spPr bwMode="auto">
          <a:xfrm>
            <a:off x="8205788" y="3856038"/>
            <a:ext cx="2968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x</a:t>
            </a:r>
          </a:p>
        </p:txBody>
      </p:sp>
      <p:sp>
        <p:nvSpPr>
          <p:cNvPr id="4173" name="Text Box 77"/>
          <p:cNvSpPr txBox="1">
            <a:spLocks noChangeArrowheads="1"/>
          </p:cNvSpPr>
          <p:nvPr/>
        </p:nvSpPr>
        <p:spPr bwMode="auto">
          <a:xfrm>
            <a:off x="8229600" y="6065838"/>
            <a:ext cx="2968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x</a:t>
            </a:r>
          </a:p>
        </p:txBody>
      </p:sp>
      <p:sp>
        <p:nvSpPr>
          <p:cNvPr id="4174" name="Text Box 78"/>
          <p:cNvSpPr txBox="1">
            <a:spLocks noChangeArrowheads="1"/>
          </p:cNvSpPr>
          <p:nvPr/>
        </p:nvSpPr>
        <p:spPr bwMode="auto">
          <a:xfrm>
            <a:off x="1143000" y="1676400"/>
            <a:ext cx="2667000" cy="4095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Linear relationships</a:t>
            </a:r>
          </a:p>
        </p:txBody>
      </p:sp>
      <p:sp>
        <p:nvSpPr>
          <p:cNvPr id="4175" name="Text Box 79"/>
          <p:cNvSpPr txBox="1">
            <a:spLocks noChangeArrowheads="1"/>
          </p:cNvSpPr>
          <p:nvPr/>
        </p:nvSpPr>
        <p:spPr bwMode="auto">
          <a:xfrm>
            <a:off x="5715000" y="1676400"/>
            <a:ext cx="3200400" cy="4095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Nonlinear relationships</a:t>
            </a:r>
          </a:p>
        </p:txBody>
      </p:sp>
      <p:sp>
        <p:nvSpPr>
          <p:cNvPr id="4176" name="Line 80"/>
          <p:cNvSpPr>
            <a:spLocks noChangeShapeType="1"/>
          </p:cNvSpPr>
          <p:nvPr/>
        </p:nvSpPr>
        <p:spPr bwMode="auto">
          <a:xfrm>
            <a:off x="4648200" y="1676400"/>
            <a:ext cx="0" cy="4724400"/>
          </a:xfrm>
          <a:prstGeom prst="line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770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ekton Pro" pitchFamily="34" charset="0"/>
              </a:rPr>
              <a:t>Scatter Plot Examples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143000" y="47244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 rot="-7282380">
            <a:off x="2743200" y="5791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 rot="-7282380">
            <a:off x="1371600" y="4953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 rot="-7282380">
            <a:off x="3124200" y="5791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 rot="-7282380">
            <a:off x="1752600" y="4800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 rot="-7282380">
            <a:off x="2514600" y="5486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 rot="-7282380">
            <a:off x="2819400" y="5638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 rot="-7282380">
            <a:off x="2133600" y="5105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 rot="-7282380">
            <a:off x="1295400" y="4724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 rot="-7282380">
            <a:off x="1600200" y="5105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 rot="-7282380">
            <a:off x="1905000" y="5181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ekton Pro" pitchFamily="34" charset="0"/>
            </a:endParaRPr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 rot="-7282380">
            <a:off x="2438400" y="5715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35" name="Oval 15"/>
          <p:cNvSpPr>
            <a:spLocks noChangeArrowheads="1"/>
          </p:cNvSpPr>
          <p:nvPr/>
        </p:nvSpPr>
        <p:spPr bwMode="auto">
          <a:xfrm rot="-7282380">
            <a:off x="2362200" y="5257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 rot="-7282380">
            <a:off x="2133600" y="5410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85800" y="4465638"/>
            <a:ext cx="304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y</a:t>
            </a: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1143000" y="6172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405188" y="6065838"/>
            <a:ext cx="2968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x</a:t>
            </a:r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>
            <a:off x="1143000" y="24384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 rot="-7282380">
            <a:off x="1219200" y="3657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42" name="Oval 22"/>
          <p:cNvSpPr>
            <a:spLocks noChangeArrowheads="1"/>
          </p:cNvSpPr>
          <p:nvPr/>
        </p:nvSpPr>
        <p:spPr bwMode="auto">
          <a:xfrm rot="-7282380">
            <a:off x="1447800" y="3352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43" name="Oval 23"/>
          <p:cNvSpPr>
            <a:spLocks noChangeArrowheads="1"/>
          </p:cNvSpPr>
          <p:nvPr/>
        </p:nvSpPr>
        <p:spPr bwMode="auto">
          <a:xfrm rot="-7282380">
            <a:off x="3124200" y="2286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44" name="Oval 24"/>
          <p:cNvSpPr>
            <a:spLocks noChangeArrowheads="1"/>
          </p:cNvSpPr>
          <p:nvPr/>
        </p:nvSpPr>
        <p:spPr bwMode="auto">
          <a:xfrm rot="-7282380">
            <a:off x="3276600" y="2667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45" name="Oval 25"/>
          <p:cNvSpPr>
            <a:spLocks noChangeArrowheads="1"/>
          </p:cNvSpPr>
          <p:nvPr/>
        </p:nvSpPr>
        <p:spPr bwMode="auto">
          <a:xfrm rot="-7282380">
            <a:off x="1676400" y="3505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46" name="Oval 26"/>
          <p:cNvSpPr>
            <a:spLocks noChangeArrowheads="1"/>
          </p:cNvSpPr>
          <p:nvPr/>
        </p:nvSpPr>
        <p:spPr bwMode="auto">
          <a:xfrm rot="-7282380">
            <a:off x="3429000" y="2438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47" name="Oval 27"/>
          <p:cNvSpPr>
            <a:spLocks noChangeArrowheads="1"/>
          </p:cNvSpPr>
          <p:nvPr/>
        </p:nvSpPr>
        <p:spPr bwMode="auto">
          <a:xfrm rot="-7282380">
            <a:off x="2590800" y="2971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48" name="Oval 28"/>
          <p:cNvSpPr>
            <a:spLocks noChangeArrowheads="1"/>
          </p:cNvSpPr>
          <p:nvPr/>
        </p:nvSpPr>
        <p:spPr bwMode="auto">
          <a:xfrm rot="-7282380">
            <a:off x="2590800" y="2667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49" name="Oval 29"/>
          <p:cNvSpPr>
            <a:spLocks noChangeArrowheads="1"/>
          </p:cNvSpPr>
          <p:nvPr/>
        </p:nvSpPr>
        <p:spPr bwMode="auto">
          <a:xfrm rot="-7282380">
            <a:off x="2971800" y="2667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50" name="Oval 30"/>
          <p:cNvSpPr>
            <a:spLocks noChangeArrowheads="1"/>
          </p:cNvSpPr>
          <p:nvPr/>
        </p:nvSpPr>
        <p:spPr bwMode="auto">
          <a:xfrm rot="-7282380">
            <a:off x="2286000" y="2819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51" name="Oval 31"/>
          <p:cNvSpPr>
            <a:spLocks noChangeArrowheads="1"/>
          </p:cNvSpPr>
          <p:nvPr/>
        </p:nvSpPr>
        <p:spPr bwMode="auto">
          <a:xfrm rot="-7282380">
            <a:off x="1676400" y="3200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52" name="Oval 32"/>
          <p:cNvSpPr>
            <a:spLocks noChangeArrowheads="1"/>
          </p:cNvSpPr>
          <p:nvPr/>
        </p:nvSpPr>
        <p:spPr bwMode="auto">
          <a:xfrm rot="-7282380">
            <a:off x="1905000" y="308292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ekton Pro" pitchFamily="34" charset="0"/>
            </a:endParaRPr>
          </a:p>
        </p:txBody>
      </p:sp>
      <p:sp>
        <p:nvSpPr>
          <p:cNvPr id="5153" name="Oval 33"/>
          <p:cNvSpPr>
            <a:spLocks noChangeArrowheads="1"/>
          </p:cNvSpPr>
          <p:nvPr/>
        </p:nvSpPr>
        <p:spPr bwMode="auto">
          <a:xfrm rot="-7282380">
            <a:off x="2819400" y="2971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54" name="Oval 34"/>
          <p:cNvSpPr>
            <a:spLocks noChangeArrowheads="1"/>
          </p:cNvSpPr>
          <p:nvPr/>
        </p:nvSpPr>
        <p:spPr bwMode="auto">
          <a:xfrm rot="-7282380">
            <a:off x="2286000" y="3048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55" name="Oval 35"/>
          <p:cNvSpPr>
            <a:spLocks noChangeArrowheads="1"/>
          </p:cNvSpPr>
          <p:nvPr/>
        </p:nvSpPr>
        <p:spPr bwMode="auto">
          <a:xfrm rot="-7282380">
            <a:off x="2057400" y="3352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685800" y="2255838"/>
            <a:ext cx="304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y</a:t>
            </a:r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1143000" y="39624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3405188" y="3856038"/>
            <a:ext cx="2968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x</a:t>
            </a: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4343400" y="13716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latin typeface="Tekton Pro" pitchFamily="34" charset="0"/>
            </a:endParaRPr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5943600" y="47244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161" name="Oval 41"/>
          <p:cNvSpPr>
            <a:spLocks noChangeArrowheads="1"/>
          </p:cNvSpPr>
          <p:nvPr/>
        </p:nvSpPr>
        <p:spPr bwMode="auto">
          <a:xfrm rot="-7282380">
            <a:off x="6096000" y="5105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62" name="Oval 42"/>
          <p:cNvSpPr>
            <a:spLocks noChangeArrowheads="1"/>
          </p:cNvSpPr>
          <p:nvPr/>
        </p:nvSpPr>
        <p:spPr bwMode="auto">
          <a:xfrm rot="-7282380">
            <a:off x="6096000" y="4648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63" name="Oval 43"/>
          <p:cNvSpPr>
            <a:spLocks noChangeArrowheads="1"/>
          </p:cNvSpPr>
          <p:nvPr/>
        </p:nvSpPr>
        <p:spPr bwMode="auto">
          <a:xfrm rot="-7282380">
            <a:off x="6553200" y="5257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64" name="Oval 44"/>
          <p:cNvSpPr>
            <a:spLocks noChangeArrowheads="1"/>
          </p:cNvSpPr>
          <p:nvPr/>
        </p:nvSpPr>
        <p:spPr bwMode="auto">
          <a:xfrm rot="-7282380">
            <a:off x="7391400" y="5867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65" name="Oval 45"/>
          <p:cNvSpPr>
            <a:spLocks noChangeArrowheads="1"/>
          </p:cNvSpPr>
          <p:nvPr/>
        </p:nvSpPr>
        <p:spPr bwMode="auto">
          <a:xfrm rot="-7282380">
            <a:off x="6248400" y="5334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66" name="Oval 46"/>
          <p:cNvSpPr>
            <a:spLocks noChangeArrowheads="1"/>
          </p:cNvSpPr>
          <p:nvPr/>
        </p:nvSpPr>
        <p:spPr bwMode="auto">
          <a:xfrm rot="-7282380">
            <a:off x="6934200" y="4724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67" name="Oval 47"/>
          <p:cNvSpPr>
            <a:spLocks noChangeArrowheads="1"/>
          </p:cNvSpPr>
          <p:nvPr/>
        </p:nvSpPr>
        <p:spPr bwMode="auto">
          <a:xfrm rot="-7282380">
            <a:off x="7315200" y="5410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68" name="Oval 48"/>
          <p:cNvSpPr>
            <a:spLocks noChangeArrowheads="1"/>
          </p:cNvSpPr>
          <p:nvPr/>
        </p:nvSpPr>
        <p:spPr bwMode="auto">
          <a:xfrm rot="-7282380">
            <a:off x="7239000" y="5029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69" name="Oval 49"/>
          <p:cNvSpPr>
            <a:spLocks noChangeArrowheads="1"/>
          </p:cNvSpPr>
          <p:nvPr/>
        </p:nvSpPr>
        <p:spPr bwMode="auto">
          <a:xfrm rot="-7282380">
            <a:off x="6934200" y="5029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70" name="Oval 50"/>
          <p:cNvSpPr>
            <a:spLocks noChangeArrowheads="1"/>
          </p:cNvSpPr>
          <p:nvPr/>
        </p:nvSpPr>
        <p:spPr bwMode="auto">
          <a:xfrm rot="-7282380">
            <a:off x="6553200" y="4800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ekton Pro" pitchFamily="34" charset="0"/>
            </a:endParaRPr>
          </a:p>
        </p:txBody>
      </p:sp>
      <p:sp>
        <p:nvSpPr>
          <p:cNvPr id="5171" name="Oval 51"/>
          <p:cNvSpPr>
            <a:spLocks noChangeArrowheads="1"/>
          </p:cNvSpPr>
          <p:nvPr/>
        </p:nvSpPr>
        <p:spPr bwMode="auto">
          <a:xfrm rot="-7282380">
            <a:off x="7543800" y="5029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72" name="Oval 52"/>
          <p:cNvSpPr>
            <a:spLocks noChangeArrowheads="1"/>
          </p:cNvSpPr>
          <p:nvPr/>
        </p:nvSpPr>
        <p:spPr bwMode="auto">
          <a:xfrm rot="-7282380">
            <a:off x="7010400" y="5334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73" name="Oval 53"/>
          <p:cNvSpPr>
            <a:spLocks noChangeArrowheads="1"/>
          </p:cNvSpPr>
          <p:nvPr/>
        </p:nvSpPr>
        <p:spPr bwMode="auto">
          <a:xfrm rot="-7282380">
            <a:off x="6781800" y="5715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5486400" y="4465638"/>
            <a:ext cx="304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y</a:t>
            </a:r>
          </a:p>
        </p:txBody>
      </p:sp>
      <p:sp>
        <p:nvSpPr>
          <p:cNvPr id="5175" name="Line 55"/>
          <p:cNvSpPr>
            <a:spLocks noChangeShapeType="1"/>
          </p:cNvSpPr>
          <p:nvPr/>
        </p:nvSpPr>
        <p:spPr bwMode="auto">
          <a:xfrm>
            <a:off x="5943600" y="6172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176" name="Line 56"/>
          <p:cNvSpPr>
            <a:spLocks noChangeShapeType="1"/>
          </p:cNvSpPr>
          <p:nvPr/>
        </p:nvSpPr>
        <p:spPr bwMode="auto">
          <a:xfrm flipH="1">
            <a:off x="5943600" y="24384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177" name="Oval 57"/>
          <p:cNvSpPr>
            <a:spLocks noChangeArrowheads="1"/>
          </p:cNvSpPr>
          <p:nvPr/>
        </p:nvSpPr>
        <p:spPr bwMode="auto">
          <a:xfrm rot="-7282380">
            <a:off x="7086600" y="2514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78" name="Oval 58"/>
          <p:cNvSpPr>
            <a:spLocks noChangeArrowheads="1"/>
          </p:cNvSpPr>
          <p:nvPr/>
        </p:nvSpPr>
        <p:spPr bwMode="auto">
          <a:xfrm rot="-7282380">
            <a:off x="6248400" y="3352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79" name="Oval 59"/>
          <p:cNvSpPr>
            <a:spLocks noChangeArrowheads="1"/>
          </p:cNvSpPr>
          <p:nvPr/>
        </p:nvSpPr>
        <p:spPr bwMode="auto">
          <a:xfrm rot="-7282380">
            <a:off x="7315200" y="3276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80" name="Oval 60"/>
          <p:cNvSpPr>
            <a:spLocks noChangeArrowheads="1"/>
          </p:cNvSpPr>
          <p:nvPr/>
        </p:nvSpPr>
        <p:spPr bwMode="auto">
          <a:xfrm rot="-7282380">
            <a:off x="7696200" y="2590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81" name="Oval 61"/>
          <p:cNvSpPr>
            <a:spLocks noChangeArrowheads="1"/>
          </p:cNvSpPr>
          <p:nvPr/>
        </p:nvSpPr>
        <p:spPr bwMode="auto">
          <a:xfrm rot="-7282380">
            <a:off x="6553200" y="2590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82" name="Oval 62"/>
          <p:cNvSpPr>
            <a:spLocks noChangeArrowheads="1"/>
          </p:cNvSpPr>
          <p:nvPr/>
        </p:nvSpPr>
        <p:spPr bwMode="auto">
          <a:xfrm rot="-7282380">
            <a:off x="6629400" y="3657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83" name="Oval 63"/>
          <p:cNvSpPr>
            <a:spLocks noChangeArrowheads="1"/>
          </p:cNvSpPr>
          <p:nvPr/>
        </p:nvSpPr>
        <p:spPr bwMode="auto">
          <a:xfrm rot="-7282380">
            <a:off x="6858000" y="3276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84" name="Oval 64"/>
          <p:cNvSpPr>
            <a:spLocks noChangeArrowheads="1"/>
          </p:cNvSpPr>
          <p:nvPr/>
        </p:nvSpPr>
        <p:spPr bwMode="auto">
          <a:xfrm rot="-7282380">
            <a:off x="7391400" y="2667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85" name="Oval 65"/>
          <p:cNvSpPr>
            <a:spLocks noChangeArrowheads="1"/>
          </p:cNvSpPr>
          <p:nvPr/>
        </p:nvSpPr>
        <p:spPr bwMode="auto">
          <a:xfrm rot="-7282380">
            <a:off x="6858000" y="2286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86" name="Oval 66"/>
          <p:cNvSpPr>
            <a:spLocks noChangeArrowheads="1"/>
          </p:cNvSpPr>
          <p:nvPr/>
        </p:nvSpPr>
        <p:spPr bwMode="auto">
          <a:xfrm rot="-7282380">
            <a:off x="6248400" y="3048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87" name="Oval 67"/>
          <p:cNvSpPr>
            <a:spLocks noChangeArrowheads="1"/>
          </p:cNvSpPr>
          <p:nvPr/>
        </p:nvSpPr>
        <p:spPr bwMode="auto">
          <a:xfrm rot="-7282380">
            <a:off x="6172200" y="2590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88" name="Oval 68"/>
          <p:cNvSpPr>
            <a:spLocks noChangeArrowheads="1"/>
          </p:cNvSpPr>
          <p:nvPr/>
        </p:nvSpPr>
        <p:spPr bwMode="auto">
          <a:xfrm rot="-7282380">
            <a:off x="6705600" y="2971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ekton Pro" pitchFamily="34" charset="0"/>
            </a:endParaRPr>
          </a:p>
        </p:txBody>
      </p:sp>
      <p:sp>
        <p:nvSpPr>
          <p:cNvPr id="5189" name="Oval 69"/>
          <p:cNvSpPr>
            <a:spLocks noChangeArrowheads="1"/>
          </p:cNvSpPr>
          <p:nvPr/>
        </p:nvSpPr>
        <p:spPr bwMode="auto">
          <a:xfrm rot="-7282380">
            <a:off x="7620000" y="2971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90" name="Oval 70"/>
          <p:cNvSpPr>
            <a:spLocks noChangeArrowheads="1"/>
          </p:cNvSpPr>
          <p:nvPr/>
        </p:nvSpPr>
        <p:spPr bwMode="auto">
          <a:xfrm rot="-7282380">
            <a:off x="7086600" y="2895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91" name="Oval 71"/>
          <p:cNvSpPr>
            <a:spLocks noChangeArrowheads="1"/>
          </p:cNvSpPr>
          <p:nvPr/>
        </p:nvSpPr>
        <p:spPr bwMode="auto">
          <a:xfrm rot="-7282380">
            <a:off x="7315200" y="2133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92" name="Text Box 72"/>
          <p:cNvSpPr txBox="1">
            <a:spLocks noChangeArrowheads="1"/>
          </p:cNvSpPr>
          <p:nvPr/>
        </p:nvSpPr>
        <p:spPr bwMode="auto">
          <a:xfrm>
            <a:off x="5486400" y="2255838"/>
            <a:ext cx="304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y</a:t>
            </a:r>
          </a:p>
        </p:txBody>
      </p:sp>
      <p:sp>
        <p:nvSpPr>
          <p:cNvPr id="5193" name="Line 73"/>
          <p:cNvSpPr>
            <a:spLocks noChangeShapeType="1"/>
          </p:cNvSpPr>
          <p:nvPr/>
        </p:nvSpPr>
        <p:spPr bwMode="auto">
          <a:xfrm>
            <a:off x="5943600" y="39624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194" name="Oval 74"/>
          <p:cNvSpPr>
            <a:spLocks noChangeArrowheads="1"/>
          </p:cNvSpPr>
          <p:nvPr/>
        </p:nvSpPr>
        <p:spPr bwMode="auto">
          <a:xfrm rot="-7282380">
            <a:off x="8153400" y="2362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195" name="Text Box 75"/>
          <p:cNvSpPr txBox="1">
            <a:spLocks noChangeArrowheads="1"/>
          </p:cNvSpPr>
          <p:nvPr/>
        </p:nvSpPr>
        <p:spPr bwMode="auto">
          <a:xfrm>
            <a:off x="8205788" y="3856038"/>
            <a:ext cx="2968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x</a:t>
            </a:r>
          </a:p>
        </p:txBody>
      </p:sp>
      <p:sp>
        <p:nvSpPr>
          <p:cNvPr id="5196" name="Text Box 76"/>
          <p:cNvSpPr txBox="1">
            <a:spLocks noChangeArrowheads="1"/>
          </p:cNvSpPr>
          <p:nvPr/>
        </p:nvSpPr>
        <p:spPr bwMode="auto">
          <a:xfrm>
            <a:off x="8229600" y="6065838"/>
            <a:ext cx="2968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x</a:t>
            </a:r>
          </a:p>
        </p:txBody>
      </p:sp>
      <p:sp>
        <p:nvSpPr>
          <p:cNvPr id="5197" name="Text Box 77"/>
          <p:cNvSpPr txBox="1">
            <a:spLocks noChangeArrowheads="1"/>
          </p:cNvSpPr>
          <p:nvPr/>
        </p:nvSpPr>
        <p:spPr bwMode="auto">
          <a:xfrm>
            <a:off x="1143000" y="1676400"/>
            <a:ext cx="2667000" cy="4095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Strong relationships</a:t>
            </a:r>
          </a:p>
        </p:txBody>
      </p:sp>
      <p:sp>
        <p:nvSpPr>
          <p:cNvPr id="5198" name="Text Box 78"/>
          <p:cNvSpPr txBox="1">
            <a:spLocks noChangeArrowheads="1"/>
          </p:cNvSpPr>
          <p:nvPr/>
        </p:nvSpPr>
        <p:spPr bwMode="auto">
          <a:xfrm>
            <a:off x="6019800" y="1676400"/>
            <a:ext cx="2590800" cy="4095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Weak relationships</a:t>
            </a:r>
          </a:p>
        </p:txBody>
      </p:sp>
      <p:sp>
        <p:nvSpPr>
          <p:cNvPr id="5199" name="Line 79"/>
          <p:cNvSpPr>
            <a:spLocks noChangeShapeType="1"/>
          </p:cNvSpPr>
          <p:nvPr/>
        </p:nvSpPr>
        <p:spPr bwMode="auto">
          <a:xfrm>
            <a:off x="4648200" y="1676400"/>
            <a:ext cx="0" cy="4724400"/>
          </a:xfrm>
          <a:prstGeom prst="line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NZ"/>
          </a:p>
        </p:txBody>
      </p:sp>
      <p:sp>
        <p:nvSpPr>
          <p:cNvPr id="5200" name="Text Box 80"/>
          <p:cNvSpPr txBox="1">
            <a:spLocks noChangeArrowheads="1"/>
          </p:cNvSpPr>
          <p:nvPr/>
        </p:nvSpPr>
        <p:spPr bwMode="auto">
          <a:xfrm>
            <a:off x="7467600" y="1219200"/>
            <a:ext cx="13017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i="1">
                <a:solidFill>
                  <a:schemeClr val="tx2"/>
                </a:solidFill>
                <a:latin typeface="Tekton Pro" pitchFamily="34" charset="0"/>
              </a:rPr>
              <a:t>(continued)</a:t>
            </a:r>
          </a:p>
        </p:txBody>
      </p:sp>
      <p:sp>
        <p:nvSpPr>
          <p:cNvPr id="5201" name="Oval 81"/>
          <p:cNvSpPr>
            <a:spLocks noChangeArrowheads="1"/>
          </p:cNvSpPr>
          <p:nvPr/>
        </p:nvSpPr>
        <p:spPr bwMode="auto">
          <a:xfrm rot="-7282380">
            <a:off x="8001000" y="2819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202" name="Oval 82"/>
          <p:cNvSpPr>
            <a:spLocks noChangeArrowheads="1"/>
          </p:cNvSpPr>
          <p:nvPr/>
        </p:nvSpPr>
        <p:spPr bwMode="auto">
          <a:xfrm rot="-7282380">
            <a:off x="7848600" y="2209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203" name="Oval 83"/>
          <p:cNvSpPr>
            <a:spLocks noChangeArrowheads="1"/>
          </p:cNvSpPr>
          <p:nvPr/>
        </p:nvSpPr>
        <p:spPr bwMode="auto">
          <a:xfrm rot="-7282380">
            <a:off x="7620000" y="5562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204" name="Oval 84"/>
          <p:cNvSpPr>
            <a:spLocks noChangeArrowheads="1"/>
          </p:cNvSpPr>
          <p:nvPr/>
        </p:nvSpPr>
        <p:spPr bwMode="auto">
          <a:xfrm rot="-7282380">
            <a:off x="8001000" y="5257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205" name="Oval 85"/>
          <p:cNvSpPr>
            <a:spLocks noChangeArrowheads="1"/>
          </p:cNvSpPr>
          <p:nvPr/>
        </p:nvSpPr>
        <p:spPr bwMode="auto">
          <a:xfrm rot="-7282380">
            <a:off x="7848600" y="4953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206" name="Oval 86"/>
          <p:cNvSpPr>
            <a:spLocks noChangeArrowheads="1"/>
          </p:cNvSpPr>
          <p:nvPr/>
        </p:nvSpPr>
        <p:spPr bwMode="auto">
          <a:xfrm rot="-7282380">
            <a:off x="8001000" y="5638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207" name="Oval 87"/>
          <p:cNvSpPr>
            <a:spLocks noChangeArrowheads="1"/>
          </p:cNvSpPr>
          <p:nvPr/>
        </p:nvSpPr>
        <p:spPr bwMode="auto">
          <a:xfrm rot="-7282380">
            <a:off x="7315200" y="4724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208" name="Oval 88"/>
          <p:cNvSpPr>
            <a:spLocks noChangeArrowheads="1"/>
          </p:cNvSpPr>
          <p:nvPr/>
        </p:nvSpPr>
        <p:spPr bwMode="auto">
          <a:xfrm rot="-7282380">
            <a:off x="6629400" y="4343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5209" name="Line 89"/>
          <p:cNvSpPr>
            <a:spLocks noChangeShapeType="1"/>
          </p:cNvSpPr>
          <p:nvPr/>
        </p:nvSpPr>
        <p:spPr bwMode="auto">
          <a:xfrm flipV="1">
            <a:off x="1219200" y="2209800"/>
            <a:ext cx="205740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NZ"/>
          </a:p>
        </p:txBody>
      </p:sp>
      <p:sp>
        <p:nvSpPr>
          <p:cNvPr id="5210" name="Line 90"/>
          <p:cNvSpPr>
            <a:spLocks noChangeShapeType="1"/>
          </p:cNvSpPr>
          <p:nvPr/>
        </p:nvSpPr>
        <p:spPr bwMode="auto">
          <a:xfrm flipV="1">
            <a:off x="1752600" y="2667000"/>
            <a:ext cx="205740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NZ"/>
          </a:p>
        </p:txBody>
      </p:sp>
      <p:sp>
        <p:nvSpPr>
          <p:cNvPr id="5211" name="Line 91"/>
          <p:cNvSpPr>
            <a:spLocks noChangeShapeType="1"/>
          </p:cNvSpPr>
          <p:nvPr/>
        </p:nvSpPr>
        <p:spPr bwMode="auto">
          <a:xfrm flipV="1">
            <a:off x="5943600" y="2057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NZ"/>
          </a:p>
        </p:txBody>
      </p:sp>
      <p:sp>
        <p:nvSpPr>
          <p:cNvPr id="5212" name="Line 92"/>
          <p:cNvSpPr>
            <a:spLocks noChangeShapeType="1"/>
          </p:cNvSpPr>
          <p:nvPr/>
        </p:nvSpPr>
        <p:spPr bwMode="auto">
          <a:xfrm flipV="1">
            <a:off x="7010400" y="2895600"/>
            <a:ext cx="16764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NZ"/>
          </a:p>
        </p:txBody>
      </p:sp>
      <p:sp>
        <p:nvSpPr>
          <p:cNvPr id="5213" name="Line 93"/>
          <p:cNvSpPr>
            <a:spLocks noChangeShapeType="1"/>
          </p:cNvSpPr>
          <p:nvPr/>
        </p:nvSpPr>
        <p:spPr bwMode="auto">
          <a:xfrm>
            <a:off x="1600200" y="4572000"/>
            <a:ext cx="19050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NZ"/>
          </a:p>
        </p:txBody>
      </p:sp>
      <p:sp>
        <p:nvSpPr>
          <p:cNvPr id="5214" name="Line 94"/>
          <p:cNvSpPr>
            <a:spLocks noChangeShapeType="1"/>
          </p:cNvSpPr>
          <p:nvPr/>
        </p:nvSpPr>
        <p:spPr bwMode="auto">
          <a:xfrm>
            <a:off x="1143000" y="4953000"/>
            <a:ext cx="16764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NZ"/>
          </a:p>
        </p:txBody>
      </p:sp>
      <p:sp>
        <p:nvSpPr>
          <p:cNvPr id="5215" name="Line 95"/>
          <p:cNvSpPr>
            <a:spLocks noChangeShapeType="1"/>
          </p:cNvSpPr>
          <p:nvPr/>
        </p:nvSpPr>
        <p:spPr bwMode="auto">
          <a:xfrm>
            <a:off x="7086600" y="4267200"/>
            <a:ext cx="15240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NZ"/>
          </a:p>
        </p:txBody>
      </p:sp>
      <p:sp>
        <p:nvSpPr>
          <p:cNvPr id="5216" name="Line 96"/>
          <p:cNvSpPr>
            <a:spLocks noChangeShapeType="1"/>
          </p:cNvSpPr>
          <p:nvPr/>
        </p:nvSpPr>
        <p:spPr bwMode="auto">
          <a:xfrm>
            <a:off x="5943600" y="5486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539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ekton Pro" pitchFamily="34" charset="0"/>
              </a:rPr>
              <a:t>Scatter Plot Examples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3429000" y="46482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 rot="-7282380">
            <a:off x="5486400" y="5181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 rot="-7282380">
            <a:off x="3886200" y="5105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 rot="-7282380">
            <a:off x="5410200" y="4953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 rot="-7282380">
            <a:off x="4114800" y="4876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 rot="-7282380">
            <a:off x="5029200" y="4876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 rot="-7282380">
            <a:off x="5181600" y="5105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 rot="-7282380">
            <a:off x="4419600" y="5029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 rot="-7282380">
            <a:off x="3505200" y="5105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 rot="-7282380">
            <a:off x="3733800" y="4876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 rot="-7282380">
            <a:off x="4191000" y="5105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ekton Pro" pitchFamily="34" charset="0"/>
            </a:endParaRPr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 rot="-7282380">
            <a:off x="4876800" y="5181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 rot="-7282380">
            <a:off x="4648200" y="4953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 rot="-7282380">
            <a:off x="4572000" y="5181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971800" y="4389438"/>
            <a:ext cx="304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y</a:t>
            </a: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3429000" y="60960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5691188" y="5989638"/>
            <a:ext cx="2968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x</a:t>
            </a:r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H="1">
            <a:off x="3429000" y="23622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65" name="Oval 21"/>
          <p:cNvSpPr>
            <a:spLocks noChangeArrowheads="1"/>
          </p:cNvSpPr>
          <p:nvPr/>
        </p:nvSpPr>
        <p:spPr bwMode="auto">
          <a:xfrm rot="-7282380">
            <a:off x="4876800" y="2133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66" name="Oval 22"/>
          <p:cNvSpPr>
            <a:spLocks noChangeArrowheads="1"/>
          </p:cNvSpPr>
          <p:nvPr/>
        </p:nvSpPr>
        <p:spPr bwMode="auto">
          <a:xfrm rot="-7282380">
            <a:off x="3581400" y="3048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67" name="Oval 23"/>
          <p:cNvSpPr>
            <a:spLocks noChangeArrowheads="1"/>
          </p:cNvSpPr>
          <p:nvPr/>
        </p:nvSpPr>
        <p:spPr bwMode="auto">
          <a:xfrm rot="-7282380">
            <a:off x="5410200" y="3276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 rot="-7282380">
            <a:off x="5562600" y="2590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69" name="Oval 25"/>
          <p:cNvSpPr>
            <a:spLocks noChangeArrowheads="1"/>
          </p:cNvSpPr>
          <p:nvPr/>
        </p:nvSpPr>
        <p:spPr bwMode="auto">
          <a:xfrm rot="-7282380">
            <a:off x="3962400" y="3429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70" name="Oval 26"/>
          <p:cNvSpPr>
            <a:spLocks noChangeArrowheads="1"/>
          </p:cNvSpPr>
          <p:nvPr/>
        </p:nvSpPr>
        <p:spPr bwMode="auto">
          <a:xfrm rot="-7282380">
            <a:off x="4114800" y="2209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71" name="Oval 27"/>
          <p:cNvSpPr>
            <a:spLocks noChangeArrowheads="1"/>
          </p:cNvSpPr>
          <p:nvPr/>
        </p:nvSpPr>
        <p:spPr bwMode="auto">
          <a:xfrm rot="-7282380">
            <a:off x="4876800" y="2895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72" name="Oval 28"/>
          <p:cNvSpPr>
            <a:spLocks noChangeArrowheads="1"/>
          </p:cNvSpPr>
          <p:nvPr/>
        </p:nvSpPr>
        <p:spPr bwMode="auto">
          <a:xfrm rot="-7282380">
            <a:off x="5029200" y="2438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73" name="Oval 29"/>
          <p:cNvSpPr>
            <a:spLocks noChangeArrowheads="1"/>
          </p:cNvSpPr>
          <p:nvPr/>
        </p:nvSpPr>
        <p:spPr bwMode="auto">
          <a:xfrm rot="-7282380">
            <a:off x="5486400" y="2286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74" name="Oval 30"/>
          <p:cNvSpPr>
            <a:spLocks noChangeArrowheads="1"/>
          </p:cNvSpPr>
          <p:nvPr/>
        </p:nvSpPr>
        <p:spPr bwMode="auto">
          <a:xfrm rot="-7282380">
            <a:off x="4572000" y="2438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75" name="Oval 31"/>
          <p:cNvSpPr>
            <a:spLocks noChangeArrowheads="1"/>
          </p:cNvSpPr>
          <p:nvPr/>
        </p:nvSpPr>
        <p:spPr bwMode="auto">
          <a:xfrm rot="-7282380">
            <a:off x="3962400" y="3124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76" name="Oval 32"/>
          <p:cNvSpPr>
            <a:spLocks noChangeArrowheads="1"/>
          </p:cNvSpPr>
          <p:nvPr/>
        </p:nvSpPr>
        <p:spPr bwMode="auto">
          <a:xfrm rot="-7282380">
            <a:off x="4191000" y="2743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ekton Pro" pitchFamily="34" charset="0"/>
            </a:endParaRPr>
          </a:p>
        </p:txBody>
      </p:sp>
      <p:sp>
        <p:nvSpPr>
          <p:cNvPr id="6177" name="Oval 33"/>
          <p:cNvSpPr>
            <a:spLocks noChangeArrowheads="1"/>
          </p:cNvSpPr>
          <p:nvPr/>
        </p:nvSpPr>
        <p:spPr bwMode="auto">
          <a:xfrm rot="-7282380">
            <a:off x="5181600" y="3429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78" name="Oval 34"/>
          <p:cNvSpPr>
            <a:spLocks noChangeArrowheads="1"/>
          </p:cNvSpPr>
          <p:nvPr/>
        </p:nvSpPr>
        <p:spPr bwMode="auto">
          <a:xfrm rot="-7282380">
            <a:off x="4572000" y="2971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79" name="Oval 35"/>
          <p:cNvSpPr>
            <a:spLocks noChangeArrowheads="1"/>
          </p:cNvSpPr>
          <p:nvPr/>
        </p:nvSpPr>
        <p:spPr bwMode="auto">
          <a:xfrm rot="-7282380">
            <a:off x="4343400" y="3276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2971800" y="2179638"/>
            <a:ext cx="304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y</a:t>
            </a:r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>
            <a:off x="3429000" y="3886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5691188" y="3779838"/>
            <a:ext cx="2968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x</a:t>
            </a:r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4343400" y="13716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latin typeface="Tekton Pro" pitchFamily="34" charset="0"/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3581400" y="1600200"/>
            <a:ext cx="2133600" cy="4095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ekton Pro" pitchFamily="34" charset="0"/>
              </a:rPr>
              <a:t>No relationship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7467600" y="1219200"/>
            <a:ext cx="13017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i="1">
                <a:solidFill>
                  <a:schemeClr val="tx2"/>
                </a:solidFill>
                <a:latin typeface="Tekton Pro" pitchFamily="34" charset="0"/>
              </a:rPr>
              <a:t>(continued)</a:t>
            </a:r>
          </a:p>
        </p:txBody>
      </p:sp>
      <p:sp>
        <p:nvSpPr>
          <p:cNvPr id="6186" name="Oval 42"/>
          <p:cNvSpPr>
            <a:spLocks noChangeArrowheads="1"/>
          </p:cNvSpPr>
          <p:nvPr/>
        </p:nvSpPr>
        <p:spPr bwMode="auto">
          <a:xfrm rot="-7282380">
            <a:off x="3657600" y="2667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87" name="Oval 43"/>
          <p:cNvSpPr>
            <a:spLocks noChangeArrowheads="1"/>
          </p:cNvSpPr>
          <p:nvPr/>
        </p:nvSpPr>
        <p:spPr bwMode="auto">
          <a:xfrm rot="-7282380">
            <a:off x="4800600" y="3429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6188" name="Oval 44"/>
          <p:cNvSpPr>
            <a:spLocks noChangeArrowheads="1"/>
          </p:cNvSpPr>
          <p:nvPr/>
        </p:nvSpPr>
        <p:spPr bwMode="auto">
          <a:xfrm rot="-7282380">
            <a:off x="5257800" y="2819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88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ekton Pro" pitchFamily="34" charset="0"/>
              </a:rPr>
              <a:t>Correlation Coefficient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467600" cy="4114800"/>
          </a:xfrm>
        </p:spPr>
        <p:txBody>
          <a:bodyPr/>
          <a:lstStyle/>
          <a:p>
            <a:pPr marL="320675" indent="-320675" defTabSz="852488" eaLnBrk="1" hangingPunct="1"/>
            <a:endParaRPr lang="en-US" sz="1200" smtClean="0">
              <a:latin typeface="Tekton Pro" pitchFamily="34" charset="0"/>
            </a:endParaRPr>
          </a:p>
          <a:p>
            <a:pPr marL="320675" indent="-320675" defTabSz="852488" eaLnBrk="1" hangingPunct="1"/>
            <a:r>
              <a:rPr lang="en-US" smtClean="0">
                <a:latin typeface="Tekton Pro" pitchFamily="34" charset="0"/>
              </a:rPr>
              <a:t>The </a:t>
            </a:r>
            <a:r>
              <a:rPr lang="en-US" smtClean="0">
                <a:solidFill>
                  <a:schemeClr val="folHlink"/>
                </a:solidFill>
                <a:latin typeface="Tekton Pro" pitchFamily="34" charset="0"/>
              </a:rPr>
              <a:t>sample correlation coefficient  r</a:t>
            </a:r>
            <a:r>
              <a:rPr lang="en-US" smtClean="0">
                <a:latin typeface="Tekton Pro" pitchFamily="34" charset="0"/>
              </a:rPr>
              <a:t>  is used to measure the strength of the linear relationship in the sample observations</a:t>
            </a:r>
          </a:p>
        </p:txBody>
      </p:sp>
    </p:spTree>
    <p:extLst>
      <p:ext uri="{BB962C8B-B14F-4D97-AF65-F5344CB8AC3E}">
        <p14:creationId xmlns:p14="http://schemas.microsoft.com/office/powerpoint/2010/main" val="333935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ekton Pro" pitchFamily="34" charset="0"/>
              </a:rPr>
              <a:t>Features of 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>
                <a:latin typeface="Tekton Pro" pitchFamily="34" charset="0"/>
              </a:rPr>
              <a:t>Range between -1 and 1</a:t>
            </a:r>
          </a:p>
          <a:p>
            <a:pPr eaLnBrk="1" hangingPunct="1"/>
            <a:r>
              <a:rPr lang="en-US" smtClean="0">
                <a:latin typeface="Tekton Pro" pitchFamily="34" charset="0"/>
              </a:rPr>
              <a:t>The closer to -1, the stronger the negative linear relationship</a:t>
            </a:r>
          </a:p>
          <a:p>
            <a:pPr eaLnBrk="1" hangingPunct="1"/>
            <a:r>
              <a:rPr lang="en-US" smtClean="0">
                <a:latin typeface="Tekton Pro" pitchFamily="34" charset="0"/>
              </a:rPr>
              <a:t>The closer to 1, the stronger the positive linear relationship</a:t>
            </a:r>
          </a:p>
          <a:p>
            <a:pPr eaLnBrk="1" hangingPunct="1"/>
            <a:r>
              <a:rPr lang="en-US" smtClean="0">
                <a:latin typeface="Tekton Pro" pitchFamily="34" charset="0"/>
              </a:rPr>
              <a:t>The closer to 0, the weaker the linear relationship</a:t>
            </a:r>
          </a:p>
        </p:txBody>
      </p:sp>
    </p:spTree>
    <p:extLst>
      <p:ext uri="{BB962C8B-B14F-4D97-AF65-F5344CB8AC3E}">
        <p14:creationId xmlns:p14="http://schemas.microsoft.com/office/powerpoint/2010/main" val="2777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352675" y="6246813"/>
            <a:ext cx="1233488" cy="523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>
                <a:latin typeface="Tekton Pro" pitchFamily="34" charset="0"/>
              </a:rPr>
              <a:t>r = 0.3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629275" y="6246813"/>
            <a:ext cx="1085850" cy="523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>
                <a:latin typeface="Tekton Pro" pitchFamily="34" charset="0"/>
              </a:rPr>
              <a:t>r = +1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9906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latin typeface="Tekton Pro" pitchFamily="34" charset="0"/>
              </a:rPr>
              <a:t>Examples of Approximate </a:t>
            </a:r>
            <a:br>
              <a:rPr lang="en-US" smtClean="0">
                <a:latin typeface="Tekton Pro" pitchFamily="34" charset="0"/>
              </a:rPr>
            </a:br>
            <a:r>
              <a:rPr lang="en-US" smtClean="0">
                <a:latin typeface="Tekton Pro" pitchFamily="34" charset="0"/>
              </a:rPr>
              <a:t>r  Values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304800" y="22860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 flipV="1">
            <a:off x="320675" y="2438400"/>
            <a:ext cx="2574925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 rot="7282380" flipH="1">
            <a:off x="2438400" y="3124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 rot="7282380" flipH="1">
            <a:off x="1828800" y="2895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 rot="7282380" flipH="1">
            <a:off x="1371600" y="2743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 rot="7282380" flipH="1">
            <a:off x="381000" y="2362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 rot="7282380" flipH="1">
            <a:off x="762000" y="2514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 rot="7282380" flipH="1">
            <a:off x="1143000" y="2667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0" hangingPunct="0"/>
            <a:endParaRPr lang="en-US" sz="2400">
              <a:latin typeface="Tekton Pro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28588" y="1751013"/>
            <a:ext cx="3286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latin typeface="Tekton Pro" pitchFamily="34" charset="0"/>
              </a:rPr>
              <a:t>y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304800" y="38100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 rot="7282380" flipH="1">
            <a:off x="2057400" y="2971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566988" y="3579813"/>
            <a:ext cx="3190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latin typeface="Tekton Pro" pitchFamily="34" charset="0"/>
              </a:rPr>
              <a:t>x</a:t>
            </a: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3352800" y="23622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 flipV="1">
            <a:off x="3362325" y="2506663"/>
            <a:ext cx="2574925" cy="873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 rot="-7282380">
            <a:off x="5480050" y="34972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36" name="Oval 20"/>
          <p:cNvSpPr>
            <a:spLocks noChangeArrowheads="1"/>
          </p:cNvSpPr>
          <p:nvPr/>
        </p:nvSpPr>
        <p:spPr bwMode="auto">
          <a:xfrm rot="-7282380">
            <a:off x="5403850" y="31162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37" name="Oval 21"/>
          <p:cNvSpPr>
            <a:spLocks noChangeArrowheads="1"/>
          </p:cNvSpPr>
          <p:nvPr/>
        </p:nvSpPr>
        <p:spPr bwMode="auto">
          <a:xfrm rot="-7282380">
            <a:off x="3575050" y="21256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38" name="Oval 22"/>
          <p:cNvSpPr>
            <a:spLocks noChangeArrowheads="1"/>
          </p:cNvSpPr>
          <p:nvPr/>
        </p:nvSpPr>
        <p:spPr bwMode="auto">
          <a:xfrm rot="-7282380">
            <a:off x="3727450" y="25066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39" name="Oval 23"/>
          <p:cNvSpPr>
            <a:spLocks noChangeArrowheads="1"/>
          </p:cNvSpPr>
          <p:nvPr/>
        </p:nvSpPr>
        <p:spPr bwMode="auto">
          <a:xfrm rot="-7282380">
            <a:off x="5099050" y="33448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40" name="Oval 24"/>
          <p:cNvSpPr>
            <a:spLocks noChangeArrowheads="1"/>
          </p:cNvSpPr>
          <p:nvPr/>
        </p:nvSpPr>
        <p:spPr bwMode="auto">
          <a:xfrm rot="-7282380">
            <a:off x="3422650" y="28114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 rot="-7282380">
            <a:off x="4718050" y="31162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42" name="Oval 26"/>
          <p:cNvSpPr>
            <a:spLocks noChangeArrowheads="1"/>
          </p:cNvSpPr>
          <p:nvPr/>
        </p:nvSpPr>
        <p:spPr bwMode="auto">
          <a:xfrm rot="-7282380">
            <a:off x="4184650" y="25066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 rot="-7282380">
            <a:off x="4413250" y="23542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44" name="Oval 28"/>
          <p:cNvSpPr>
            <a:spLocks noChangeArrowheads="1"/>
          </p:cNvSpPr>
          <p:nvPr/>
        </p:nvSpPr>
        <p:spPr bwMode="auto">
          <a:xfrm rot="-7282380">
            <a:off x="5251450" y="28876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45" name="Oval 29"/>
          <p:cNvSpPr>
            <a:spLocks noChangeArrowheads="1"/>
          </p:cNvSpPr>
          <p:nvPr/>
        </p:nvSpPr>
        <p:spPr bwMode="auto">
          <a:xfrm rot="-7282380">
            <a:off x="3803650" y="28114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46" name="Oval 30"/>
          <p:cNvSpPr>
            <a:spLocks noChangeArrowheads="1"/>
          </p:cNvSpPr>
          <p:nvPr/>
        </p:nvSpPr>
        <p:spPr bwMode="auto">
          <a:xfrm rot="-7282380">
            <a:off x="5022850" y="26590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ekton Pro" pitchFamily="34" charset="0"/>
            </a:endParaRPr>
          </a:p>
        </p:txBody>
      </p:sp>
      <p:sp>
        <p:nvSpPr>
          <p:cNvPr id="9247" name="Oval 31"/>
          <p:cNvSpPr>
            <a:spLocks noChangeArrowheads="1"/>
          </p:cNvSpPr>
          <p:nvPr/>
        </p:nvSpPr>
        <p:spPr bwMode="auto">
          <a:xfrm rot="-7282380">
            <a:off x="4108450" y="28114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48" name="Oval 32"/>
          <p:cNvSpPr>
            <a:spLocks noChangeArrowheads="1"/>
          </p:cNvSpPr>
          <p:nvPr/>
        </p:nvSpPr>
        <p:spPr bwMode="auto">
          <a:xfrm rot="-7282380">
            <a:off x="4489450" y="28876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49" name="Oval 33"/>
          <p:cNvSpPr>
            <a:spLocks noChangeArrowheads="1"/>
          </p:cNvSpPr>
          <p:nvPr/>
        </p:nvSpPr>
        <p:spPr bwMode="auto">
          <a:xfrm rot="-7282380">
            <a:off x="4260850" y="3116263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3170238" y="1743075"/>
            <a:ext cx="3286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latin typeface="Tekton Pro" pitchFamily="34" charset="0"/>
              </a:rPr>
              <a:t>y</a:t>
            </a:r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>
            <a:off x="3352800" y="38100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5608638" y="3648075"/>
            <a:ext cx="3190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latin typeface="Tekton Pro" pitchFamily="34" charset="0"/>
              </a:rPr>
              <a:t>x</a:t>
            </a:r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 flipH="1">
            <a:off x="6324600" y="2209800"/>
            <a:ext cx="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54" name="Oval 38"/>
          <p:cNvSpPr>
            <a:spLocks noChangeArrowheads="1"/>
          </p:cNvSpPr>
          <p:nvPr/>
        </p:nvSpPr>
        <p:spPr bwMode="auto">
          <a:xfrm rot="-7282380">
            <a:off x="6653213" y="3124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 rot="-7282380">
            <a:off x="8482013" y="2438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56" name="Oval 40"/>
          <p:cNvSpPr>
            <a:spLocks noChangeArrowheads="1"/>
          </p:cNvSpPr>
          <p:nvPr/>
        </p:nvSpPr>
        <p:spPr bwMode="auto">
          <a:xfrm rot="-7282380">
            <a:off x="8634413" y="2743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57" name="Oval 41"/>
          <p:cNvSpPr>
            <a:spLocks noChangeArrowheads="1"/>
          </p:cNvSpPr>
          <p:nvPr/>
        </p:nvSpPr>
        <p:spPr bwMode="auto">
          <a:xfrm rot="-7282380">
            <a:off x="7720013" y="3048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58" name="Oval 42"/>
          <p:cNvSpPr>
            <a:spLocks noChangeArrowheads="1"/>
          </p:cNvSpPr>
          <p:nvPr/>
        </p:nvSpPr>
        <p:spPr bwMode="auto">
          <a:xfrm rot="-7282380">
            <a:off x="7796213" y="2438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59" name="Oval 43"/>
          <p:cNvSpPr>
            <a:spLocks noChangeArrowheads="1"/>
          </p:cNvSpPr>
          <p:nvPr/>
        </p:nvSpPr>
        <p:spPr bwMode="auto">
          <a:xfrm rot="-7282380">
            <a:off x="7315200" y="2362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60" name="Oval 44"/>
          <p:cNvSpPr>
            <a:spLocks noChangeArrowheads="1"/>
          </p:cNvSpPr>
          <p:nvPr/>
        </p:nvSpPr>
        <p:spPr bwMode="auto">
          <a:xfrm rot="-7282380">
            <a:off x="6500813" y="2514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61" name="Oval 45"/>
          <p:cNvSpPr>
            <a:spLocks noChangeArrowheads="1"/>
          </p:cNvSpPr>
          <p:nvPr/>
        </p:nvSpPr>
        <p:spPr bwMode="auto">
          <a:xfrm rot="-7282380">
            <a:off x="6805613" y="2667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62" name="Oval 46"/>
          <p:cNvSpPr>
            <a:spLocks noChangeArrowheads="1"/>
          </p:cNvSpPr>
          <p:nvPr/>
        </p:nvSpPr>
        <p:spPr bwMode="auto">
          <a:xfrm rot="-7282380">
            <a:off x="7110413" y="285432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ekton Pro" pitchFamily="34" charset="0"/>
            </a:endParaRPr>
          </a:p>
        </p:txBody>
      </p:sp>
      <p:sp>
        <p:nvSpPr>
          <p:cNvPr id="9263" name="Oval 47"/>
          <p:cNvSpPr>
            <a:spLocks noChangeArrowheads="1"/>
          </p:cNvSpPr>
          <p:nvPr/>
        </p:nvSpPr>
        <p:spPr bwMode="auto">
          <a:xfrm rot="-7282380">
            <a:off x="7491413" y="2819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64" name="Oval 48"/>
          <p:cNvSpPr>
            <a:spLocks noChangeArrowheads="1"/>
          </p:cNvSpPr>
          <p:nvPr/>
        </p:nvSpPr>
        <p:spPr bwMode="auto">
          <a:xfrm rot="-7282380">
            <a:off x="7262813" y="3124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6172200" y="1674813"/>
            <a:ext cx="3286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latin typeface="Tekton Pro" pitchFamily="34" charset="0"/>
              </a:rPr>
              <a:t>y</a:t>
            </a:r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>
            <a:off x="6348413" y="38100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67" name="Oval 51"/>
          <p:cNvSpPr>
            <a:spLocks noChangeArrowheads="1"/>
          </p:cNvSpPr>
          <p:nvPr/>
        </p:nvSpPr>
        <p:spPr bwMode="auto">
          <a:xfrm rot="-7282380">
            <a:off x="8229600" y="2971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8610600" y="3579813"/>
            <a:ext cx="3190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latin typeface="Tekton Pro" pitchFamily="34" charset="0"/>
              </a:rPr>
              <a:t>x</a:t>
            </a:r>
          </a:p>
        </p:txBody>
      </p:sp>
      <p:sp>
        <p:nvSpPr>
          <p:cNvPr id="9269" name="Line 53"/>
          <p:cNvSpPr>
            <a:spLocks noChangeShapeType="1"/>
          </p:cNvSpPr>
          <p:nvPr/>
        </p:nvSpPr>
        <p:spPr bwMode="auto">
          <a:xfrm flipH="1">
            <a:off x="1676400" y="48006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 flipV="1">
            <a:off x="1692275" y="4953000"/>
            <a:ext cx="2574925" cy="873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71" name="Oval 55"/>
          <p:cNvSpPr>
            <a:spLocks noChangeArrowheads="1"/>
          </p:cNvSpPr>
          <p:nvPr/>
        </p:nvSpPr>
        <p:spPr bwMode="auto">
          <a:xfrm rot="-7282380">
            <a:off x="1752600" y="5943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72" name="Oval 56"/>
          <p:cNvSpPr>
            <a:spLocks noChangeArrowheads="1"/>
          </p:cNvSpPr>
          <p:nvPr/>
        </p:nvSpPr>
        <p:spPr bwMode="auto">
          <a:xfrm rot="-7282380">
            <a:off x="1905000" y="5562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73" name="Oval 57"/>
          <p:cNvSpPr>
            <a:spLocks noChangeArrowheads="1"/>
          </p:cNvSpPr>
          <p:nvPr/>
        </p:nvSpPr>
        <p:spPr bwMode="auto">
          <a:xfrm rot="-7282380">
            <a:off x="3657600" y="4572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74" name="Oval 58"/>
          <p:cNvSpPr>
            <a:spLocks noChangeArrowheads="1"/>
          </p:cNvSpPr>
          <p:nvPr/>
        </p:nvSpPr>
        <p:spPr bwMode="auto">
          <a:xfrm rot="-7282380">
            <a:off x="3810000" y="4953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75" name="Oval 59"/>
          <p:cNvSpPr>
            <a:spLocks noChangeArrowheads="1"/>
          </p:cNvSpPr>
          <p:nvPr/>
        </p:nvSpPr>
        <p:spPr bwMode="auto">
          <a:xfrm rot="-7282380">
            <a:off x="2209800" y="5791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76" name="Oval 60"/>
          <p:cNvSpPr>
            <a:spLocks noChangeArrowheads="1"/>
          </p:cNvSpPr>
          <p:nvPr/>
        </p:nvSpPr>
        <p:spPr bwMode="auto">
          <a:xfrm rot="-7282380">
            <a:off x="3962400" y="5257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77" name="Oval 61"/>
          <p:cNvSpPr>
            <a:spLocks noChangeArrowheads="1"/>
          </p:cNvSpPr>
          <p:nvPr/>
        </p:nvSpPr>
        <p:spPr bwMode="auto">
          <a:xfrm rot="-7282380">
            <a:off x="3200400" y="5791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78" name="Oval 62"/>
          <p:cNvSpPr>
            <a:spLocks noChangeArrowheads="1"/>
          </p:cNvSpPr>
          <p:nvPr/>
        </p:nvSpPr>
        <p:spPr bwMode="auto">
          <a:xfrm rot="-7282380">
            <a:off x="3276600" y="45720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79" name="Oval 63"/>
          <p:cNvSpPr>
            <a:spLocks noChangeArrowheads="1"/>
          </p:cNvSpPr>
          <p:nvPr/>
        </p:nvSpPr>
        <p:spPr bwMode="auto">
          <a:xfrm rot="-7282380">
            <a:off x="2590800" y="4648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80" name="Oval 64"/>
          <p:cNvSpPr>
            <a:spLocks noChangeArrowheads="1"/>
          </p:cNvSpPr>
          <p:nvPr/>
        </p:nvSpPr>
        <p:spPr bwMode="auto">
          <a:xfrm rot="-7282380">
            <a:off x="1752600" y="5181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81" name="Oval 65"/>
          <p:cNvSpPr>
            <a:spLocks noChangeArrowheads="1"/>
          </p:cNvSpPr>
          <p:nvPr/>
        </p:nvSpPr>
        <p:spPr bwMode="auto">
          <a:xfrm rot="-7282380">
            <a:off x="2133600" y="4876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82" name="Oval 66"/>
          <p:cNvSpPr>
            <a:spLocks noChangeArrowheads="1"/>
          </p:cNvSpPr>
          <p:nvPr/>
        </p:nvSpPr>
        <p:spPr bwMode="auto">
          <a:xfrm rot="-7282380">
            <a:off x="2438400" y="5368925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ekton Pro" pitchFamily="34" charset="0"/>
            </a:endParaRPr>
          </a:p>
        </p:txBody>
      </p:sp>
      <p:sp>
        <p:nvSpPr>
          <p:cNvPr id="9283" name="Oval 67"/>
          <p:cNvSpPr>
            <a:spLocks noChangeArrowheads="1"/>
          </p:cNvSpPr>
          <p:nvPr/>
        </p:nvSpPr>
        <p:spPr bwMode="auto">
          <a:xfrm rot="-7282380">
            <a:off x="3429000" y="5486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84" name="Oval 68"/>
          <p:cNvSpPr>
            <a:spLocks noChangeArrowheads="1"/>
          </p:cNvSpPr>
          <p:nvPr/>
        </p:nvSpPr>
        <p:spPr bwMode="auto">
          <a:xfrm rot="-7282380">
            <a:off x="2895600" y="5486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85" name="Oval 69"/>
          <p:cNvSpPr>
            <a:spLocks noChangeArrowheads="1"/>
          </p:cNvSpPr>
          <p:nvPr/>
        </p:nvSpPr>
        <p:spPr bwMode="auto">
          <a:xfrm rot="-7282380">
            <a:off x="2743200" y="5943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86" name="Text Box 70"/>
          <p:cNvSpPr txBox="1">
            <a:spLocks noChangeArrowheads="1"/>
          </p:cNvSpPr>
          <p:nvPr/>
        </p:nvSpPr>
        <p:spPr bwMode="auto">
          <a:xfrm>
            <a:off x="1219200" y="4494213"/>
            <a:ext cx="3286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latin typeface="Tekton Pro" pitchFamily="34" charset="0"/>
              </a:rPr>
              <a:t>y</a:t>
            </a:r>
          </a:p>
        </p:txBody>
      </p:sp>
      <p:sp>
        <p:nvSpPr>
          <p:cNvPr id="9287" name="Line 71"/>
          <p:cNvSpPr>
            <a:spLocks noChangeShapeType="1"/>
          </p:cNvSpPr>
          <p:nvPr/>
        </p:nvSpPr>
        <p:spPr bwMode="auto">
          <a:xfrm>
            <a:off x="1676400" y="62484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88" name="Oval 72"/>
          <p:cNvSpPr>
            <a:spLocks noChangeArrowheads="1"/>
          </p:cNvSpPr>
          <p:nvPr/>
        </p:nvSpPr>
        <p:spPr bwMode="auto">
          <a:xfrm rot="-7282380">
            <a:off x="3733800" y="5638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89" name="Text Box 73"/>
          <p:cNvSpPr txBox="1">
            <a:spLocks noChangeArrowheads="1"/>
          </p:cNvSpPr>
          <p:nvPr/>
        </p:nvSpPr>
        <p:spPr bwMode="auto">
          <a:xfrm>
            <a:off x="3938588" y="6094413"/>
            <a:ext cx="3190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latin typeface="Tekton Pro" pitchFamily="34" charset="0"/>
              </a:rPr>
              <a:t>x</a:t>
            </a:r>
          </a:p>
        </p:txBody>
      </p:sp>
      <p:sp>
        <p:nvSpPr>
          <p:cNvPr id="9290" name="Line 74"/>
          <p:cNvSpPr>
            <a:spLocks noChangeShapeType="1"/>
          </p:cNvSpPr>
          <p:nvPr/>
        </p:nvSpPr>
        <p:spPr bwMode="auto">
          <a:xfrm>
            <a:off x="4953000" y="48006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91" name="Line 75"/>
          <p:cNvSpPr>
            <a:spLocks noChangeShapeType="1"/>
          </p:cNvSpPr>
          <p:nvPr/>
        </p:nvSpPr>
        <p:spPr bwMode="auto">
          <a:xfrm flipV="1">
            <a:off x="5105400" y="5105400"/>
            <a:ext cx="26670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92" name="Text Box 76"/>
          <p:cNvSpPr txBox="1">
            <a:spLocks noChangeArrowheads="1"/>
          </p:cNvSpPr>
          <p:nvPr/>
        </p:nvSpPr>
        <p:spPr bwMode="auto">
          <a:xfrm>
            <a:off x="4624388" y="4570413"/>
            <a:ext cx="3286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latin typeface="Tekton Pro" pitchFamily="34" charset="0"/>
              </a:rPr>
              <a:t>y</a:t>
            </a:r>
          </a:p>
        </p:txBody>
      </p:sp>
      <p:sp>
        <p:nvSpPr>
          <p:cNvPr id="9293" name="Line 77"/>
          <p:cNvSpPr>
            <a:spLocks noChangeShapeType="1"/>
          </p:cNvSpPr>
          <p:nvPr/>
        </p:nvSpPr>
        <p:spPr bwMode="auto">
          <a:xfrm>
            <a:off x="4953000" y="62484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94" name="Oval 78"/>
          <p:cNvSpPr>
            <a:spLocks noChangeArrowheads="1"/>
          </p:cNvSpPr>
          <p:nvPr/>
        </p:nvSpPr>
        <p:spPr bwMode="auto">
          <a:xfrm rot="-7282380">
            <a:off x="5257800" y="5638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95" name="Text Box 79"/>
          <p:cNvSpPr txBox="1">
            <a:spLocks noChangeArrowheads="1"/>
          </p:cNvSpPr>
          <p:nvPr/>
        </p:nvSpPr>
        <p:spPr bwMode="auto">
          <a:xfrm>
            <a:off x="7215188" y="6094413"/>
            <a:ext cx="3190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latin typeface="Tekton Pro" pitchFamily="34" charset="0"/>
              </a:rPr>
              <a:t>x</a:t>
            </a:r>
          </a:p>
        </p:txBody>
      </p:sp>
      <p:sp>
        <p:nvSpPr>
          <p:cNvPr id="9296" name="Line 80"/>
          <p:cNvSpPr>
            <a:spLocks noChangeShapeType="1"/>
          </p:cNvSpPr>
          <p:nvPr/>
        </p:nvSpPr>
        <p:spPr bwMode="auto">
          <a:xfrm>
            <a:off x="6400800" y="28956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97" name="Text Box 81"/>
          <p:cNvSpPr txBox="1">
            <a:spLocks noChangeArrowheads="1"/>
          </p:cNvSpPr>
          <p:nvPr/>
        </p:nvSpPr>
        <p:spPr bwMode="auto">
          <a:xfrm>
            <a:off x="984250" y="3876675"/>
            <a:ext cx="1076325" cy="523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>
                <a:latin typeface="Tekton Pro" pitchFamily="34" charset="0"/>
              </a:rPr>
              <a:t>r = - 1</a:t>
            </a:r>
          </a:p>
        </p:txBody>
      </p:sp>
      <p:sp>
        <p:nvSpPr>
          <p:cNvPr id="9298" name="Text Box 82"/>
          <p:cNvSpPr txBox="1">
            <a:spLocks noChangeArrowheads="1"/>
          </p:cNvSpPr>
          <p:nvPr/>
        </p:nvSpPr>
        <p:spPr bwMode="auto">
          <a:xfrm>
            <a:off x="4038600" y="3886200"/>
            <a:ext cx="1389063" cy="523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>
                <a:latin typeface="Tekton Pro" pitchFamily="34" charset="0"/>
              </a:rPr>
              <a:t>r = - 0.6</a:t>
            </a:r>
          </a:p>
        </p:txBody>
      </p:sp>
      <p:sp>
        <p:nvSpPr>
          <p:cNvPr id="9299" name="Text Box 83"/>
          <p:cNvSpPr txBox="1">
            <a:spLocks noChangeArrowheads="1"/>
          </p:cNvSpPr>
          <p:nvPr/>
        </p:nvSpPr>
        <p:spPr bwMode="auto">
          <a:xfrm>
            <a:off x="7162800" y="3886200"/>
            <a:ext cx="887413" cy="523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>
                <a:latin typeface="Tekton Pro" pitchFamily="34" charset="0"/>
              </a:rPr>
              <a:t>r = 0</a:t>
            </a:r>
          </a:p>
        </p:txBody>
      </p:sp>
      <p:sp>
        <p:nvSpPr>
          <p:cNvPr id="9300" name="Oval 84"/>
          <p:cNvSpPr>
            <a:spLocks noChangeArrowheads="1"/>
          </p:cNvSpPr>
          <p:nvPr/>
        </p:nvSpPr>
        <p:spPr bwMode="auto">
          <a:xfrm rot="-7282380">
            <a:off x="5562600" y="5562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301" name="Oval 85"/>
          <p:cNvSpPr>
            <a:spLocks noChangeArrowheads="1"/>
          </p:cNvSpPr>
          <p:nvPr/>
        </p:nvSpPr>
        <p:spPr bwMode="auto">
          <a:xfrm rot="-7282380">
            <a:off x="5867400" y="54864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302" name="Oval 86"/>
          <p:cNvSpPr>
            <a:spLocks noChangeArrowheads="1"/>
          </p:cNvSpPr>
          <p:nvPr/>
        </p:nvSpPr>
        <p:spPr bwMode="auto">
          <a:xfrm rot="-7282380">
            <a:off x="6172200" y="5410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303" name="Oval 87"/>
          <p:cNvSpPr>
            <a:spLocks noChangeArrowheads="1"/>
          </p:cNvSpPr>
          <p:nvPr/>
        </p:nvSpPr>
        <p:spPr bwMode="auto">
          <a:xfrm rot="-7282380">
            <a:off x="6629400" y="5257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304" name="Oval 88"/>
          <p:cNvSpPr>
            <a:spLocks noChangeArrowheads="1"/>
          </p:cNvSpPr>
          <p:nvPr/>
        </p:nvSpPr>
        <p:spPr bwMode="auto">
          <a:xfrm rot="-7282380">
            <a:off x="6934200" y="51816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305" name="Oval 89"/>
          <p:cNvSpPr>
            <a:spLocks noChangeArrowheads="1"/>
          </p:cNvSpPr>
          <p:nvPr/>
        </p:nvSpPr>
        <p:spPr bwMode="auto">
          <a:xfrm rot="-7282380">
            <a:off x="7467600" y="5029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306" name="Oval 90"/>
          <p:cNvSpPr>
            <a:spLocks noChangeArrowheads="1"/>
          </p:cNvSpPr>
          <p:nvPr/>
        </p:nvSpPr>
        <p:spPr bwMode="auto">
          <a:xfrm rot="-7282380">
            <a:off x="3200400" y="5029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307" name="Oval 91"/>
          <p:cNvSpPr>
            <a:spLocks noChangeArrowheads="1"/>
          </p:cNvSpPr>
          <p:nvPr/>
        </p:nvSpPr>
        <p:spPr bwMode="auto">
          <a:xfrm rot="-7282380">
            <a:off x="2971800" y="44958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308" name="Oval 92"/>
          <p:cNvSpPr>
            <a:spLocks noChangeArrowheads="1"/>
          </p:cNvSpPr>
          <p:nvPr/>
        </p:nvSpPr>
        <p:spPr bwMode="auto">
          <a:xfrm rot="-7282380">
            <a:off x="2514600" y="5029200"/>
            <a:ext cx="228600" cy="228600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02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793038" cy="762000"/>
          </a:xfrm>
        </p:spPr>
        <p:txBody>
          <a:bodyPr>
            <a:normAutofit fontScale="90000"/>
          </a:bodyPr>
          <a:lstStyle/>
          <a:p>
            <a:pPr defTabSz="852488" eaLnBrk="1" hangingPunct="1">
              <a:lnSpc>
                <a:spcPct val="90000"/>
              </a:lnSpc>
            </a:pPr>
            <a:r>
              <a:rPr lang="en-US" sz="4000" smtClean="0">
                <a:latin typeface="Tekton Pro" pitchFamily="34" charset="0"/>
              </a:rPr>
              <a:t>Calculating the </a:t>
            </a:r>
            <a:br>
              <a:rPr lang="en-US" sz="4000" smtClean="0">
                <a:latin typeface="Tekton Pro" pitchFamily="34" charset="0"/>
              </a:rPr>
            </a:br>
            <a:r>
              <a:rPr lang="en-US" sz="4000" smtClean="0">
                <a:latin typeface="Tekton Pro" pitchFamily="34" charset="0"/>
              </a:rPr>
              <a:t>Correlation Coefficient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581400" y="2133600"/>
          <a:ext cx="4191000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892300" imgH="533400" progId="Equation.3">
                  <p:embed/>
                </p:oleObj>
              </mc:Choice>
              <mc:Fallback>
                <p:oleObj name="Equation" r:id="rId3" imgW="18923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133600"/>
                        <a:ext cx="4191000" cy="11795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38200" y="5029200"/>
            <a:ext cx="5105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Tekton Pro" pitchFamily="34" charset="0"/>
              </a:rPr>
              <a:t>where:</a:t>
            </a:r>
          </a:p>
          <a:p>
            <a:r>
              <a:rPr lang="en-US">
                <a:latin typeface="Tekton Pro" pitchFamily="34" charset="0"/>
              </a:rPr>
              <a:t>	r = Sample correlation coefficient</a:t>
            </a:r>
          </a:p>
          <a:p>
            <a:r>
              <a:rPr lang="en-US">
                <a:latin typeface="Tekton Pro" pitchFamily="34" charset="0"/>
              </a:rPr>
              <a:t>	n = Sample size</a:t>
            </a:r>
          </a:p>
          <a:p>
            <a:r>
              <a:rPr lang="en-US">
                <a:latin typeface="Tekton Pro" pitchFamily="34" charset="0"/>
              </a:rPr>
              <a:t>	x = Value of the explanatory variable</a:t>
            </a:r>
          </a:p>
          <a:p>
            <a:r>
              <a:rPr lang="en-US">
                <a:latin typeface="Tekton Pro" pitchFamily="34" charset="0"/>
              </a:rPr>
              <a:t>	y = Value of the response variable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3048000" y="3962400"/>
          <a:ext cx="5183188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2743200" imgH="533400" progId="Equation.3">
                  <p:embed/>
                </p:oleObj>
              </mc:Choice>
              <mc:Fallback>
                <p:oleObj name="Equation" r:id="rId5" imgW="27432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962400"/>
                        <a:ext cx="5183188" cy="10048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143000" y="1524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sz="2400">
                <a:solidFill>
                  <a:schemeClr val="folHlink"/>
                </a:solidFill>
                <a:latin typeface="Tekton Pro" pitchFamily="34" charset="0"/>
              </a:rPr>
              <a:t>Sample correlation coefficient:</a:t>
            </a:r>
            <a:endParaRPr kumimoji="1" lang="en-US" sz="2400" b="1">
              <a:latin typeface="Tekton Pro" pitchFamily="34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219200" y="3505200"/>
            <a:ext cx="327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sz="2000">
                <a:latin typeface="Tekton Pro" pitchFamily="34" charset="0"/>
              </a:rPr>
              <a:t>or the algebraic equivalent:</a:t>
            </a:r>
          </a:p>
        </p:txBody>
      </p:sp>
    </p:spTree>
    <p:extLst>
      <p:ext uri="{BB962C8B-B14F-4D97-AF65-F5344CB8AC3E}">
        <p14:creationId xmlns:p14="http://schemas.microsoft.com/office/powerpoint/2010/main" val="14982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475</Words>
  <Application>Microsoft Office PowerPoint</Application>
  <PresentationFormat>On-screen Show (4:3)</PresentationFormat>
  <Paragraphs>154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Microsoft Equation 3.0</vt:lpstr>
      <vt:lpstr>Microsoft Excel Chart</vt:lpstr>
      <vt:lpstr>Linear Regression  Analysis</vt:lpstr>
      <vt:lpstr>Scatter Plots and Correlation</vt:lpstr>
      <vt:lpstr>Scatter Plot Examples</vt:lpstr>
      <vt:lpstr>Scatter Plot Examples</vt:lpstr>
      <vt:lpstr>Scatter Plot Examples</vt:lpstr>
      <vt:lpstr>Correlation Coefficient</vt:lpstr>
      <vt:lpstr>Features of r</vt:lpstr>
      <vt:lpstr>Examples of Approximate  r  Values</vt:lpstr>
      <vt:lpstr>Calculating the  Correlation Coefficient</vt:lpstr>
      <vt:lpstr>Calculation Example</vt:lpstr>
      <vt:lpstr>Calculation Example</vt:lpstr>
      <vt:lpstr>Introduction to Regression Analysis</vt:lpstr>
      <vt:lpstr>Simple Linear Regression Model</vt:lpstr>
      <vt:lpstr>Types of Regression Models</vt:lpstr>
      <vt:lpstr>Regression</vt:lpstr>
      <vt:lpstr>Regression</vt:lpstr>
      <vt:lpstr>Regression</vt:lpstr>
      <vt:lpstr>Simple linear regression uses the least regression method.  A least squares regression line is the line which produces the smallest value of the sum of the squares of the residuals </vt:lpstr>
      <vt:lpstr>The Least Squares Equation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Regression  Analysis</dc:title>
  <dc:creator>Jane Atkinson</dc:creator>
  <cp:lastModifiedBy>Jane Atkinson</cp:lastModifiedBy>
  <cp:revision>1</cp:revision>
  <dcterms:created xsi:type="dcterms:W3CDTF">2013-06-06T08:46:06Z</dcterms:created>
  <dcterms:modified xsi:type="dcterms:W3CDTF">2013-06-06T08:47:19Z</dcterms:modified>
</cp:coreProperties>
</file>