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721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581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326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33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7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75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354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690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29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692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457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D5C75-3FB7-496A-B8B7-8098ECD688EF}" type="datetimeFigureOut">
              <a:rPr lang="en-NZ" smtClean="0"/>
              <a:t>3/06/2013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67BA-C523-4F07-9107-765AC6ED30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429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e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14.emf"/><Relationship Id="rId12" Type="http://schemas.openxmlformats.org/officeDocument/2006/relationships/image" Target="../media/image11.e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15" Type="http://schemas.openxmlformats.org/officeDocument/2006/relationships/image" Target="../media/image18.w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0.emf"/><Relationship Id="rId1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audio" Target="../media/audio1.wav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emf"/><Relationship Id="rId11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4.jpeg"/><Relationship Id="rId9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image" Target="../media/image26.emf"/><Relationship Id="rId10" Type="http://schemas.openxmlformats.org/officeDocument/2006/relationships/image" Target="../media/image24.jpe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audio" Target="../media/audio1.wav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8.wmf"/><Relationship Id="rId10" Type="http://schemas.openxmlformats.org/officeDocument/2006/relationships/image" Target="../media/image24.jpeg"/><Relationship Id="rId4" Type="http://schemas.openxmlformats.org/officeDocument/2006/relationships/image" Target="../media/image25.wmf"/><Relationship Id="rId9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2348880"/>
            <a:ext cx="4321175" cy="172819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800" b="1" dirty="0" smtClean="0">
                <a:latin typeface="Eras Medium ITC" pitchFamily="34" charset="0"/>
              </a:rPr>
              <a:t>Normal Distribution</a:t>
            </a:r>
            <a:endParaRPr lang="en-AU" sz="4800" b="1" dirty="0" smtClean="0"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5" name="Group 93"/>
          <p:cNvGrpSpPr>
            <a:grpSpLocks/>
          </p:cNvGrpSpPr>
          <p:nvPr/>
        </p:nvGrpSpPr>
        <p:grpSpPr bwMode="auto">
          <a:xfrm>
            <a:off x="214313" y="3671889"/>
            <a:ext cx="4006850" cy="2408238"/>
            <a:chOff x="135" y="2313"/>
            <a:chExt cx="2524" cy="1517"/>
          </a:xfrm>
        </p:grpSpPr>
        <p:grpSp>
          <p:nvGrpSpPr>
            <p:cNvPr id="3121" name="Group 88"/>
            <p:cNvGrpSpPr>
              <a:grpSpLocks/>
            </p:cNvGrpSpPr>
            <p:nvPr/>
          </p:nvGrpSpPr>
          <p:grpSpPr bwMode="auto">
            <a:xfrm>
              <a:off x="135" y="2313"/>
              <a:ext cx="327" cy="327"/>
              <a:chOff x="135" y="2313"/>
              <a:chExt cx="327" cy="327"/>
            </a:xfrm>
          </p:grpSpPr>
          <p:sp>
            <p:nvSpPr>
              <p:cNvPr id="3134" name="Oval 46"/>
              <p:cNvSpPr>
                <a:spLocks noChangeArrowheads="1"/>
              </p:cNvSpPr>
              <p:nvPr/>
            </p:nvSpPr>
            <p:spPr bwMode="auto">
              <a:xfrm>
                <a:off x="298" y="2313"/>
                <a:ext cx="164" cy="327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  <p:sp>
            <p:nvSpPr>
              <p:cNvPr id="3135" name="Text Box 61"/>
              <p:cNvSpPr txBox="1">
                <a:spLocks noChangeArrowheads="1"/>
              </p:cNvSpPr>
              <p:nvPr/>
            </p:nvSpPr>
            <p:spPr bwMode="auto">
              <a:xfrm>
                <a:off x="135" y="2341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4</a:t>
                </a:r>
                <a:endParaRPr lang="en-US">
                  <a:latin typeface="Eras Medium ITC" pitchFamily="34" charset="0"/>
                </a:endParaRPr>
              </a:p>
            </p:txBody>
          </p:sp>
        </p:grpSp>
        <p:grpSp>
          <p:nvGrpSpPr>
            <p:cNvPr id="3122" name="Group 89"/>
            <p:cNvGrpSpPr>
              <a:grpSpLocks/>
            </p:cNvGrpSpPr>
            <p:nvPr/>
          </p:nvGrpSpPr>
          <p:grpSpPr bwMode="auto">
            <a:xfrm>
              <a:off x="744" y="2637"/>
              <a:ext cx="341" cy="327"/>
              <a:chOff x="744" y="2637"/>
              <a:chExt cx="341" cy="327"/>
            </a:xfrm>
          </p:grpSpPr>
          <p:sp>
            <p:nvSpPr>
              <p:cNvPr id="3132" name="Oval 48"/>
              <p:cNvSpPr>
                <a:spLocks noChangeArrowheads="1"/>
              </p:cNvSpPr>
              <p:nvPr/>
            </p:nvSpPr>
            <p:spPr bwMode="auto">
              <a:xfrm>
                <a:off x="921" y="2637"/>
                <a:ext cx="164" cy="327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  <p:sp>
            <p:nvSpPr>
              <p:cNvPr id="3133" name="Text Box 62"/>
              <p:cNvSpPr txBox="1">
                <a:spLocks noChangeArrowheads="1"/>
              </p:cNvSpPr>
              <p:nvPr/>
            </p:nvSpPr>
            <p:spPr bwMode="auto">
              <a:xfrm>
                <a:off x="744" y="2659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7</a:t>
                </a:r>
                <a:endParaRPr lang="en-US">
                  <a:latin typeface="Eras Medium ITC" pitchFamily="34" charset="0"/>
                </a:endParaRPr>
              </a:p>
            </p:txBody>
          </p:sp>
        </p:grpSp>
        <p:grpSp>
          <p:nvGrpSpPr>
            <p:cNvPr id="3123" name="Group 92"/>
            <p:cNvGrpSpPr>
              <a:grpSpLocks/>
            </p:cNvGrpSpPr>
            <p:nvPr/>
          </p:nvGrpSpPr>
          <p:grpSpPr bwMode="auto">
            <a:xfrm>
              <a:off x="2294" y="2917"/>
              <a:ext cx="365" cy="327"/>
              <a:chOff x="2294" y="2917"/>
              <a:chExt cx="365" cy="327"/>
            </a:xfrm>
          </p:grpSpPr>
          <p:sp>
            <p:nvSpPr>
              <p:cNvPr id="3130" name="Oval 47"/>
              <p:cNvSpPr>
                <a:spLocks noChangeArrowheads="1"/>
              </p:cNvSpPr>
              <p:nvPr/>
            </p:nvSpPr>
            <p:spPr bwMode="auto">
              <a:xfrm>
                <a:off x="2294" y="2917"/>
                <a:ext cx="164" cy="327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  <p:sp>
            <p:nvSpPr>
              <p:cNvPr id="3131" name="Text Box 63"/>
              <p:cNvSpPr txBox="1">
                <a:spLocks noChangeArrowheads="1"/>
              </p:cNvSpPr>
              <p:nvPr/>
            </p:nvSpPr>
            <p:spPr bwMode="auto">
              <a:xfrm>
                <a:off x="2359" y="2931"/>
                <a:ext cx="30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14</a:t>
                </a:r>
                <a:endParaRPr lang="en-US">
                  <a:latin typeface="Eras Medium ITC" pitchFamily="34" charset="0"/>
                </a:endParaRPr>
              </a:p>
            </p:txBody>
          </p:sp>
        </p:grpSp>
        <p:grpSp>
          <p:nvGrpSpPr>
            <p:cNvPr id="3124" name="Group 91"/>
            <p:cNvGrpSpPr>
              <a:grpSpLocks/>
            </p:cNvGrpSpPr>
            <p:nvPr/>
          </p:nvGrpSpPr>
          <p:grpSpPr bwMode="auto">
            <a:xfrm>
              <a:off x="1922" y="3503"/>
              <a:ext cx="374" cy="327"/>
              <a:chOff x="1922" y="3503"/>
              <a:chExt cx="374" cy="327"/>
            </a:xfrm>
          </p:grpSpPr>
          <p:sp>
            <p:nvSpPr>
              <p:cNvPr id="3128" name="Oval 44"/>
              <p:cNvSpPr>
                <a:spLocks noChangeArrowheads="1"/>
              </p:cNvSpPr>
              <p:nvPr/>
            </p:nvSpPr>
            <p:spPr bwMode="auto">
              <a:xfrm>
                <a:off x="1922" y="3503"/>
                <a:ext cx="164" cy="327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  <p:sp>
            <p:nvSpPr>
              <p:cNvPr id="3129" name="Text Box 64"/>
              <p:cNvSpPr txBox="1">
                <a:spLocks noChangeArrowheads="1"/>
              </p:cNvSpPr>
              <p:nvPr/>
            </p:nvSpPr>
            <p:spPr bwMode="auto">
              <a:xfrm>
                <a:off x="1996" y="3521"/>
                <a:ext cx="30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12</a:t>
                </a:r>
                <a:endParaRPr lang="en-US">
                  <a:latin typeface="Eras Medium ITC" pitchFamily="34" charset="0"/>
                </a:endParaRPr>
              </a:p>
            </p:txBody>
          </p:sp>
        </p:grpSp>
        <p:grpSp>
          <p:nvGrpSpPr>
            <p:cNvPr id="3125" name="Group 90"/>
            <p:cNvGrpSpPr>
              <a:grpSpLocks/>
            </p:cNvGrpSpPr>
            <p:nvPr/>
          </p:nvGrpSpPr>
          <p:grpSpPr bwMode="auto">
            <a:xfrm>
              <a:off x="933" y="3217"/>
              <a:ext cx="272" cy="327"/>
              <a:chOff x="933" y="3217"/>
              <a:chExt cx="272" cy="327"/>
            </a:xfrm>
          </p:grpSpPr>
          <p:sp>
            <p:nvSpPr>
              <p:cNvPr id="3126" name="Oval 45"/>
              <p:cNvSpPr>
                <a:spLocks noChangeArrowheads="1"/>
              </p:cNvSpPr>
              <p:nvPr/>
            </p:nvSpPr>
            <p:spPr bwMode="auto">
              <a:xfrm>
                <a:off x="1114" y="3217"/>
                <a:ext cx="91" cy="327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  <p:sp>
            <p:nvSpPr>
              <p:cNvPr id="3127" name="Text Box 65"/>
              <p:cNvSpPr txBox="1">
                <a:spLocks noChangeArrowheads="1"/>
              </p:cNvSpPr>
              <p:nvPr/>
            </p:nvSpPr>
            <p:spPr bwMode="auto">
              <a:xfrm>
                <a:off x="933" y="3249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8</a:t>
                </a:r>
                <a:endParaRPr lang="en-US">
                  <a:latin typeface="Eras Medium ITC" pitchFamily="34" charset="0"/>
                </a:endParaRPr>
              </a:p>
            </p:txBody>
          </p:sp>
        </p:grpSp>
      </p:grpSp>
      <p:grpSp>
        <p:nvGrpSpPr>
          <p:cNvPr id="3174" name="Group 102"/>
          <p:cNvGrpSpPr>
            <a:grpSpLocks/>
          </p:cNvGrpSpPr>
          <p:nvPr/>
        </p:nvGrpSpPr>
        <p:grpSpPr bwMode="auto">
          <a:xfrm>
            <a:off x="1079500" y="3573463"/>
            <a:ext cx="1989138" cy="2308225"/>
            <a:chOff x="657" y="2228"/>
            <a:chExt cx="1253" cy="1454"/>
          </a:xfrm>
        </p:grpSpPr>
        <p:sp>
          <p:nvSpPr>
            <p:cNvPr id="3116" name="Text Box 81"/>
            <p:cNvSpPr txBox="1">
              <a:spLocks noChangeArrowheads="1"/>
            </p:cNvSpPr>
            <p:nvPr/>
          </p:nvSpPr>
          <p:spPr bwMode="auto">
            <a:xfrm>
              <a:off x="657" y="2228"/>
              <a:ext cx="3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25</a:t>
              </a:r>
              <a:endParaRPr lang="en-US">
                <a:solidFill>
                  <a:srgbClr val="FF0000"/>
                </a:solidFill>
                <a:latin typeface="Eras Medium ITC" pitchFamily="34" charset="0"/>
              </a:endParaRPr>
            </a:p>
          </p:txBody>
        </p:sp>
        <p:sp>
          <p:nvSpPr>
            <p:cNvPr id="3117" name="Text Box 82"/>
            <p:cNvSpPr txBox="1">
              <a:spLocks noChangeArrowheads="1"/>
            </p:cNvSpPr>
            <p:nvPr/>
          </p:nvSpPr>
          <p:spPr bwMode="auto">
            <a:xfrm>
              <a:off x="1133" y="3135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1</a:t>
              </a:r>
              <a:endParaRPr lang="en-US">
                <a:solidFill>
                  <a:srgbClr val="FF0000"/>
                </a:solidFill>
                <a:latin typeface="Eras Medium ITC" pitchFamily="34" charset="0"/>
              </a:endParaRPr>
            </a:p>
          </p:txBody>
        </p:sp>
        <p:sp>
          <p:nvSpPr>
            <p:cNvPr id="3118" name="Text Box 83"/>
            <p:cNvSpPr txBox="1">
              <a:spLocks noChangeArrowheads="1"/>
            </p:cNvSpPr>
            <p:nvPr/>
          </p:nvSpPr>
          <p:spPr bwMode="auto">
            <a:xfrm>
              <a:off x="1565" y="3430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9</a:t>
              </a:r>
              <a:endParaRPr lang="en-US">
                <a:solidFill>
                  <a:srgbClr val="FF0000"/>
                </a:solidFill>
                <a:latin typeface="Eras Medium ITC" pitchFamily="34" charset="0"/>
              </a:endParaRPr>
            </a:p>
          </p:txBody>
        </p:sp>
        <p:sp>
          <p:nvSpPr>
            <p:cNvPr id="3119" name="Text Box 84"/>
            <p:cNvSpPr txBox="1">
              <a:spLocks noChangeArrowheads="1"/>
            </p:cNvSpPr>
            <p:nvPr/>
          </p:nvSpPr>
          <p:spPr bwMode="auto">
            <a:xfrm>
              <a:off x="1610" y="2840"/>
              <a:ext cx="3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25</a:t>
              </a:r>
              <a:endParaRPr lang="en-US">
                <a:solidFill>
                  <a:srgbClr val="FF0000"/>
                </a:solidFill>
                <a:latin typeface="Eras Medium ITC" pitchFamily="34" charset="0"/>
              </a:endParaRPr>
            </a:p>
          </p:txBody>
        </p:sp>
        <p:sp>
          <p:nvSpPr>
            <p:cNvPr id="3120" name="Text Box 85"/>
            <p:cNvSpPr txBox="1">
              <a:spLocks noChangeArrowheads="1"/>
            </p:cNvSpPr>
            <p:nvPr/>
          </p:nvSpPr>
          <p:spPr bwMode="auto">
            <a:xfrm>
              <a:off x="1066" y="2568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4</a:t>
              </a:r>
              <a:endParaRPr lang="en-US">
                <a:solidFill>
                  <a:srgbClr val="FF0000"/>
                </a:solidFill>
                <a:latin typeface="Eras Medium ITC" pitchFamily="34" charset="0"/>
              </a:endParaRPr>
            </a:p>
          </p:txBody>
        </p:sp>
      </p:grpSp>
      <p:grpSp>
        <p:nvGrpSpPr>
          <p:cNvPr id="3172" name="Group 100"/>
          <p:cNvGrpSpPr>
            <a:grpSpLocks/>
          </p:cNvGrpSpPr>
          <p:nvPr/>
        </p:nvGrpSpPr>
        <p:grpSpPr bwMode="auto">
          <a:xfrm>
            <a:off x="1987550" y="3644900"/>
            <a:ext cx="361950" cy="3038475"/>
            <a:chOff x="1228" y="2296"/>
            <a:chExt cx="228" cy="1914"/>
          </a:xfrm>
        </p:grpSpPr>
        <p:sp>
          <p:nvSpPr>
            <p:cNvPr id="3114" name="Line 39"/>
            <p:cNvSpPr>
              <a:spLocks noChangeShapeType="1"/>
            </p:cNvSpPr>
            <p:nvPr/>
          </p:nvSpPr>
          <p:spPr bwMode="auto">
            <a:xfrm flipV="1">
              <a:off x="1341" y="2296"/>
              <a:ext cx="0" cy="14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graphicFrame>
          <p:nvGraphicFramePr>
            <p:cNvPr id="3115" name="Object 98"/>
            <p:cNvGraphicFramePr>
              <a:graphicFrameLocks noChangeAspect="1"/>
            </p:cNvGraphicFramePr>
            <p:nvPr/>
          </p:nvGraphicFramePr>
          <p:xfrm>
            <a:off x="1228" y="3934"/>
            <a:ext cx="228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" name="Equation" r:id="rId3" imgW="133249" imgH="171566" progId="Equation.3">
                    <p:embed/>
                  </p:oleObj>
                </mc:Choice>
                <mc:Fallback>
                  <p:oleObj name="Equation" r:id="rId3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8" y="3934"/>
                          <a:ext cx="228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3600450" cy="40481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2800" b="1" smtClean="0">
                <a:latin typeface="Eras Medium ITC" pitchFamily="34" charset="0"/>
              </a:rPr>
              <a:t>Standard Deviation</a:t>
            </a:r>
            <a:endParaRPr lang="en-AU" sz="2800" b="1" smtClean="0">
              <a:latin typeface="Eras Medium ITC" pitchFamily="34" charset="0"/>
            </a:endParaRPr>
          </a:p>
        </p:txBody>
      </p:sp>
      <p:sp>
        <p:nvSpPr>
          <p:cNvPr id="3079" name="Text Box 23"/>
          <p:cNvSpPr txBox="1">
            <a:spLocks noChangeArrowheads="1"/>
          </p:cNvSpPr>
          <p:nvPr/>
        </p:nvSpPr>
        <p:spPr bwMode="auto">
          <a:xfrm>
            <a:off x="1022396" y="620713"/>
            <a:ext cx="22557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Given a Data Set   </a:t>
            </a:r>
          </a:p>
          <a:p>
            <a:pPr algn="ctr" eaLnBrk="1" hangingPunct="1"/>
            <a:r>
              <a:rPr lang="en-NZ">
                <a:latin typeface="Eras Medium ITC" pitchFamily="34" charset="0"/>
              </a:rPr>
              <a:t> 12, 8, 7, 14, 4</a:t>
            </a:r>
            <a:endParaRPr lang="en-AU">
              <a:latin typeface="Eras Medium ITC" pitchFamily="34" charset="0"/>
            </a:endParaRPr>
          </a:p>
        </p:txBody>
      </p:sp>
      <p:sp>
        <p:nvSpPr>
          <p:cNvPr id="3080" name="Text Box 25"/>
          <p:cNvSpPr txBox="1">
            <a:spLocks noChangeArrowheads="1"/>
          </p:cNvSpPr>
          <p:nvPr/>
        </p:nvSpPr>
        <p:spPr bwMode="auto">
          <a:xfrm>
            <a:off x="250825" y="1484313"/>
            <a:ext cx="4032250" cy="1028700"/>
          </a:xfrm>
          <a:prstGeom prst="rect">
            <a:avLst/>
          </a:prstGeom>
          <a:solidFill>
            <a:srgbClr val="CCFFCC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The standard deviation is a measure of the mean spread of the data from the mean.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grpSp>
        <p:nvGrpSpPr>
          <p:cNvPr id="3173" name="Group 101"/>
          <p:cNvGrpSpPr>
            <a:grpSpLocks/>
          </p:cNvGrpSpPr>
          <p:nvPr/>
        </p:nvGrpSpPr>
        <p:grpSpPr bwMode="auto">
          <a:xfrm>
            <a:off x="4643438" y="620713"/>
            <a:ext cx="3917950" cy="701675"/>
            <a:chOff x="2925" y="391"/>
            <a:chExt cx="2468" cy="442"/>
          </a:xfrm>
        </p:grpSpPr>
        <p:sp>
          <p:nvSpPr>
            <p:cNvPr id="3112" name="Text Box 24"/>
            <p:cNvSpPr txBox="1">
              <a:spLocks noChangeArrowheads="1"/>
            </p:cNvSpPr>
            <p:nvPr/>
          </p:nvSpPr>
          <p:spPr bwMode="auto">
            <a:xfrm>
              <a:off x="2925" y="391"/>
              <a:ext cx="24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Mean = (12 + 8 + 7 + 14 + 4) </a:t>
              </a:r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÷ 5 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           = 9</a:t>
              </a:r>
            </a:p>
          </p:txBody>
        </p:sp>
        <p:graphicFrame>
          <p:nvGraphicFramePr>
            <p:cNvPr id="3113" name="Object 34"/>
            <p:cNvGraphicFramePr>
              <a:graphicFrameLocks noChangeAspect="1"/>
            </p:cNvGraphicFramePr>
            <p:nvPr/>
          </p:nvGraphicFramePr>
          <p:xfrm>
            <a:off x="3256" y="573"/>
            <a:ext cx="18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5" imgW="133249" imgH="171566" progId="Equation.3">
                    <p:embed/>
                  </p:oleObj>
                </mc:Choice>
                <mc:Fallback>
                  <p:oleObj name="Equation" r:id="rId5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6" y="573"/>
                          <a:ext cx="18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345113" y="188913"/>
            <a:ext cx="2440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Calculate the mean </a:t>
            </a:r>
            <a:endParaRPr lang="en-AU">
              <a:solidFill>
                <a:srgbClr val="FF0000"/>
              </a:solidFill>
              <a:latin typeface="Eras Medium ITC" pitchFamily="34" charset="0"/>
            </a:endParaRPr>
          </a:p>
        </p:txBody>
      </p:sp>
      <p:pic>
        <p:nvPicPr>
          <p:cNvPr id="3083" name="Picture 3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516563"/>
            <a:ext cx="38528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76" name="Group 104"/>
          <p:cNvGrpSpPr>
            <a:grpSpLocks/>
          </p:cNvGrpSpPr>
          <p:nvPr/>
        </p:nvGrpSpPr>
        <p:grpSpPr bwMode="auto">
          <a:xfrm>
            <a:off x="695325" y="3910013"/>
            <a:ext cx="2925763" cy="2273300"/>
            <a:chOff x="447" y="2454"/>
            <a:chExt cx="1843" cy="1432"/>
          </a:xfrm>
        </p:grpSpPr>
        <p:sp>
          <p:nvSpPr>
            <p:cNvPr id="3101" name="Line 51"/>
            <p:cNvSpPr>
              <a:spLocks noChangeShapeType="1"/>
            </p:cNvSpPr>
            <p:nvPr/>
          </p:nvSpPr>
          <p:spPr bwMode="auto">
            <a:xfrm>
              <a:off x="447" y="2477"/>
              <a:ext cx="90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3102" name="Line 52"/>
            <p:cNvSpPr>
              <a:spLocks noChangeShapeType="1"/>
            </p:cNvSpPr>
            <p:nvPr/>
          </p:nvSpPr>
          <p:spPr bwMode="auto">
            <a:xfrm>
              <a:off x="1384" y="3076"/>
              <a:ext cx="90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3103" name="Line 53"/>
            <p:cNvSpPr>
              <a:spLocks noChangeShapeType="1"/>
            </p:cNvSpPr>
            <p:nvPr/>
          </p:nvSpPr>
          <p:spPr bwMode="auto">
            <a:xfrm>
              <a:off x="1036" y="2800"/>
              <a:ext cx="31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3104" name="Line 54"/>
            <p:cNvSpPr>
              <a:spLocks noChangeShapeType="1"/>
            </p:cNvSpPr>
            <p:nvPr/>
          </p:nvSpPr>
          <p:spPr bwMode="auto">
            <a:xfrm>
              <a:off x="1150" y="3385"/>
              <a:ext cx="2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3105" name="Line 55"/>
            <p:cNvSpPr>
              <a:spLocks noChangeShapeType="1"/>
            </p:cNvSpPr>
            <p:nvPr/>
          </p:nvSpPr>
          <p:spPr bwMode="auto">
            <a:xfrm>
              <a:off x="1356" y="3675"/>
              <a:ext cx="59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grpSp>
          <p:nvGrpSpPr>
            <p:cNvPr id="3106" name="Group 103"/>
            <p:cNvGrpSpPr>
              <a:grpSpLocks/>
            </p:cNvGrpSpPr>
            <p:nvPr/>
          </p:nvGrpSpPr>
          <p:grpSpPr bwMode="auto">
            <a:xfrm>
              <a:off x="672" y="2454"/>
              <a:ext cx="1232" cy="1432"/>
              <a:chOff x="657" y="2454"/>
              <a:chExt cx="1232" cy="1432"/>
            </a:xfrm>
          </p:grpSpPr>
          <p:sp>
            <p:nvSpPr>
              <p:cNvPr id="3107" name="Text Box 56"/>
              <p:cNvSpPr txBox="1">
                <a:spLocks noChangeArrowheads="1"/>
              </p:cNvSpPr>
              <p:nvPr/>
            </p:nvSpPr>
            <p:spPr bwMode="auto">
              <a:xfrm>
                <a:off x="1017" y="2773"/>
                <a:ext cx="25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solidFill>
                      <a:srgbClr val="3333CC"/>
                    </a:solidFill>
                    <a:latin typeface="Eras Medium ITC" pitchFamily="34" charset="0"/>
                  </a:rPr>
                  <a:t>-2</a:t>
                </a:r>
                <a:endParaRPr lang="en-US">
                  <a:solidFill>
                    <a:srgbClr val="3333CC"/>
                  </a:solidFill>
                  <a:latin typeface="Eras Medium ITC" pitchFamily="34" charset="0"/>
                </a:endParaRPr>
              </a:p>
            </p:txBody>
          </p:sp>
          <p:sp>
            <p:nvSpPr>
              <p:cNvPr id="2" name="Text Box 57"/>
              <p:cNvSpPr txBox="1">
                <a:spLocks noChangeArrowheads="1"/>
              </p:cNvSpPr>
              <p:nvPr/>
            </p:nvSpPr>
            <p:spPr bwMode="auto">
              <a:xfrm>
                <a:off x="1115" y="3362"/>
                <a:ext cx="25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solidFill>
                      <a:srgbClr val="3333CC"/>
                    </a:solidFill>
                    <a:latin typeface="Eras Medium ITC" pitchFamily="34" charset="0"/>
                  </a:rPr>
                  <a:t>-1</a:t>
                </a:r>
                <a:endParaRPr lang="en-US">
                  <a:solidFill>
                    <a:srgbClr val="3333CC"/>
                  </a:solidFill>
                  <a:latin typeface="Eras Medium ITC" pitchFamily="34" charset="0"/>
                </a:endParaRPr>
              </a:p>
            </p:txBody>
          </p:sp>
          <p:sp>
            <p:nvSpPr>
              <p:cNvPr id="3109" name="Text Box 58"/>
              <p:cNvSpPr txBox="1">
                <a:spLocks noChangeArrowheads="1"/>
              </p:cNvSpPr>
              <p:nvPr/>
            </p:nvSpPr>
            <p:spPr bwMode="auto">
              <a:xfrm>
                <a:off x="1554" y="3634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solidFill>
                      <a:srgbClr val="3333CC"/>
                    </a:solidFill>
                    <a:latin typeface="Eras Medium ITC" pitchFamily="34" charset="0"/>
                  </a:rPr>
                  <a:t>3</a:t>
                </a:r>
                <a:endParaRPr lang="en-US">
                  <a:solidFill>
                    <a:srgbClr val="3333CC"/>
                  </a:solidFill>
                  <a:latin typeface="Eras Medium ITC" pitchFamily="34" charset="0"/>
                </a:endParaRPr>
              </a:p>
            </p:txBody>
          </p:sp>
          <p:sp>
            <p:nvSpPr>
              <p:cNvPr id="3110" name="Text Box 59"/>
              <p:cNvSpPr txBox="1">
                <a:spLocks noChangeArrowheads="1"/>
              </p:cNvSpPr>
              <p:nvPr/>
            </p:nvSpPr>
            <p:spPr bwMode="auto">
              <a:xfrm>
                <a:off x="1681" y="3044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solidFill>
                      <a:srgbClr val="3333CC"/>
                    </a:solidFill>
                    <a:latin typeface="Eras Medium ITC" pitchFamily="34" charset="0"/>
                  </a:rPr>
                  <a:t>5</a:t>
                </a:r>
                <a:endParaRPr lang="en-US">
                  <a:solidFill>
                    <a:srgbClr val="3333CC"/>
                  </a:solidFill>
                  <a:latin typeface="Eras Medium ITC" pitchFamily="34" charset="0"/>
                </a:endParaRPr>
              </a:p>
            </p:txBody>
          </p:sp>
          <p:sp>
            <p:nvSpPr>
              <p:cNvPr id="3111" name="Text Box 60"/>
              <p:cNvSpPr txBox="1">
                <a:spLocks noChangeArrowheads="1"/>
              </p:cNvSpPr>
              <p:nvPr/>
            </p:nvSpPr>
            <p:spPr bwMode="auto">
              <a:xfrm>
                <a:off x="657" y="2454"/>
                <a:ext cx="25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solidFill>
                      <a:srgbClr val="3333CC"/>
                    </a:solidFill>
                    <a:latin typeface="Eras Medium ITC" pitchFamily="34" charset="0"/>
                  </a:rPr>
                  <a:t>-5</a:t>
                </a:r>
                <a:endParaRPr lang="en-US">
                  <a:solidFill>
                    <a:srgbClr val="3333CC"/>
                  </a:solidFill>
                  <a:latin typeface="Eras Medium ITC" pitchFamily="34" charset="0"/>
                </a:endParaRPr>
              </a:p>
            </p:txBody>
          </p:sp>
        </p:grpSp>
      </p:grpSp>
      <p:graphicFrame>
        <p:nvGraphicFramePr>
          <p:cNvPr id="3140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246883"/>
              </p:ext>
            </p:extLst>
          </p:nvPr>
        </p:nvGraphicFramePr>
        <p:xfrm>
          <a:off x="4432300" y="5373688"/>
          <a:ext cx="28765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8" imgW="1117115" imgH="495085" progId="Equation.3">
                  <p:embed/>
                </p:oleObj>
              </mc:Choice>
              <mc:Fallback>
                <p:oleObj name="Equation" r:id="rId8" imgW="1117115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5373688"/>
                        <a:ext cx="28765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78181"/>
              </p:ext>
            </p:extLst>
          </p:nvPr>
        </p:nvGraphicFramePr>
        <p:xfrm>
          <a:off x="5026025" y="1989138"/>
          <a:ext cx="914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0" imgW="355138" imgH="177569" progId="Equation.3">
                  <p:embed/>
                </p:oleObj>
              </mc:Choice>
              <mc:Fallback>
                <p:oleObj name="Equation" r:id="rId10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1989138"/>
                        <a:ext cx="9144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61100"/>
              </p:ext>
            </p:extLst>
          </p:nvPr>
        </p:nvGraphicFramePr>
        <p:xfrm>
          <a:off x="4995863" y="2900363"/>
          <a:ext cx="13049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2" imgW="508000" imgH="241300" progId="Equation.3">
                  <p:embed/>
                </p:oleObj>
              </mc:Choice>
              <mc:Fallback>
                <p:oleObj name="Equation" r:id="rId12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2900363"/>
                        <a:ext cx="13049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6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545608"/>
              </p:ext>
            </p:extLst>
          </p:nvPr>
        </p:nvGraphicFramePr>
        <p:xfrm>
          <a:off x="4548188" y="3908425"/>
          <a:ext cx="18954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4" imgW="736280" imgH="444307" progId="Equation.3">
                  <p:embed/>
                </p:oleObj>
              </mc:Choice>
              <mc:Fallback>
                <p:oleObj name="Equation" r:id="rId14" imgW="736280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3908425"/>
                        <a:ext cx="18954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6156325" y="1844675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How far is each data value from the mean?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6372225" y="2852738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Square to remove the negatives</a:t>
            </a:r>
            <a:endParaRPr lang="en-US">
              <a:solidFill>
                <a:srgbClr val="FF0000"/>
              </a:solidFill>
              <a:latin typeface="Eras Medium ITC" pitchFamily="34" charset="0"/>
            </a:endParaRPr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6588125" y="4006850"/>
            <a:ext cx="2376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Average = </a:t>
            </a:r>
          </a:p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Sum divided by how many values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7235825" y="5591175"/>
            <a:ext cx="1728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Square root to ‘undo’ the squared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447675" y="2708275"/>
            <a:ext cx="369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(</a:t>
            </a:r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25 </a:t>
            </a:r>
            <a:r>
              <a:rPr lang="en-NZ">
                <a:latin typeface="Eras Medium ITC" pitchFamily="34" charset="0"/>
              </a:rPr>
              <a:t>+</a:t>
            </a:r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 4 </a:t>
            </a:r>
            <a:r>
              <a:rPr lang="en-NZ">
                <a:latin typeface="Eras Medium ITC" pitchFamily="34" charset="0"/>
              </a:rPr>
              <a:t>+</a:t>
            </a:r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 25 </a:t>
            </a:r>
            <a:r>
              <a:rPr lang="en-NZ">
                <a:latin typeface="Eras Medium ITC" pitchFamily="34" charset="0"/>
              </a:rPr>
              <a:t>+</a:t>
            </a:r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 1 </a:t>
            </a:r>
            <a:r>
              <a:rPr lang="en-NZ">
                <a:latin typeface="Eras Medium ITC" pitchFamily="34" charset="0"/>
              </a:rPr>
              <a:t>+</a:t>
            </a:r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 9</a:t>
            </a:r>
            <a:r>
              <a:rPr lang="en-NZ">
                <a:latin typeface="Eras Medium ITC" pitchFamily="34" charset="0"/>
              </a:rPr>
              <a:t>) </a:t>
            </a:r>
            <a:r>
              <a:rPr lang="en-US">
                <a:latin typeface="Eras Medium ITC" pitchFamily="34" charset="0"/>
                <a:cs typeface="Arial" charset="0"/>
              </a:rPr>
              <a:t>÷ 5 =</a:t>
            </a:r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 </a:t>
            </a:r>
            <a:r>
              <a:rPr lang="en-US">
                <a:solidFill>
                  <a:srgbClr val="3333CC"/>
                </a:solidFill>
                <a:latin typeface="Eras Medium ITC" pitchFamily="34" charset="0"/>
                <a:cs typeface="Arial" charset="0"/>
              </a:rPr>
              <a:t>12.8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1245801" y="3176588"/>
            <a:ext cx="28376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Square root </a:t>
            </a:r>
            <a:r>
              <a:rPr lang="en-US">
                <a:latin typeface="Eras Medium ITC" pitchFamily="34" charset="0"/>
                <a:cs typeface="Arial" charset="0"/>
              </a:rPr>
              <a:t>12.8 = 3.58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2311142" y="3608388"/>
            <a:ext cx="18261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Std Dev</a:t>
            </a:r>
            <a:r>
              <a:rPr lang="en-US">
                <a:latin typeface="Eras Medium ITC" pitchFamily="34" charset="0"/>
                <a:cs typeface="Arial" charset="0"/>
              </a:rPr>
              <a:t> = 3.58</a:t>
            </a:r>
          </a:p>
        </p:txBody>
      </p:sp>
      <p:grpSp>
        <p:nvGrpSpPr>
          <p:cNvPr id="3183" name="Group 111"/>
          <p:cNvGrpSpPr>
            <a:grpSpLocks/>
          </p:cNvGrpSpPr>
          <p:nvPr/>
        </p:nvGrpSpPr>
        <p:grpSpPr bwMode="auto">
          <a:xfrm>
            <a:off x="179388" y="4652963"/>
            <a:ext cx="1439862" cy="1296987"/>
            <a:chOff x="113" y="2931"/>
            <a:chExt cx="907" cy="817"/>
          </a:xfrm>
        </p:grpSpPr>
        <p:grpSp>
          <p:nvGrpSpPr>
            <p:cNvPr id="3097" name="Group 109"/>
            <p:cNvGrpSpPr>
              <a:grpSpLocks/>
            </p:cNvGrpSpPr>
            <p:nvPr/>
          </p:nvGrpSpPr>
          <p:grpSpPr bwMode="auto">
            <a:xfrm>
              <a:off x="327" y="2931"/>
              <a:ext cx="330" cy="360"/>
              <a:chOff x="4422" y="754"/>
              <a:chExt cx="330" cy="360"/>
            </a:xfrm>
          </p:grpSpPr>
          <p:graphicFrame>
            <p:nvGraphicFramePr>
              <p:cNvPr id="3099" name="Object 106"/>
              <p:cNvGraphicFramePr>
                <a:graphicFrameLocks noChangeAspect="1"/>
              </p:cNvGraphicFramePr>
              <p:nvPr/>
            </p:nvGraphicFramePr>
            <p:xfrm>
              <a:off x="4422" y="754"/>
              <a:ext cx="33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" name="Equation" r:id="rId16" imgW="203112" imgH="228501" progId="Equation.3">
                      <p:embed/>
                    </p:oleObj>
                  </mc:Choice>
                  <mc:Fallback>
                    <p:oleObj name="Equation" r:id="rId16" imgW="203112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22" y="754"/>
                            <a:ext cx="33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0" name="AutoShape 108"/>
              <p:cNvSpPr>
                <a:spLocks noChangeArrowheads="1"/>
              </p:cNvSpPr>
              <p:nvPr/>
            </p:nvSpPr>
            <p:spPr bwMode="auto">
              <a:xfrm>
                <a:off x="4422" y="829"/>
                <a:ext cx="318" cy="257"/>
              </a:xfrm>
              <a:prstGeom prst="roundRect">
                <a:avLst>
                  <a:gd name="adj" fmla="val 16667"/>
                </a:avLst>
              </a:prstGeom>
              <a:noFill/>
              <a:ln w="38100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</p:grpSp>
        <p:sp>
          <p:nvSpPr>
            <p:cNvPr id="3098" name="Text Box 110"/>
            <p:cNvSpPr txBox="1">
              <a:spLocks noChangeArrowheads="1"/>
            </p:cNvSpPr>
            <p:nvPr/>
          </p:nvSpPr>
          <p:spPr bwMode="auto">
            <a:xfrm>
              <a:off x="113" y="3306"/>
              <a:ext cx="90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3333CC"/>
                  </a:solidFill>
                  <a:latin typeface="Eras Medium ITC" pitchFamily="34" charset="0"/>
                </a:rPr>
                <a:t>Calculator function</a:t>
              </a:r>
              <a:endParaRPr lang="en-US">
                <a:solidFill>
                  <a:srgbClr val="3333CC"/>
                </a:solidFill>
                <a:latin typeface="Eras Medium IT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2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6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1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" grpId="0"/>
      <p:bldP spid="3148" grpId="0"/>
      <p:bldP spid="3149" grpId="0"/>
      <p:bldP spid="3150" grpId="0"/>
      <p:bldP spid="3151" grpId="0"/>
      <p:bldP spid="3158" grpId="0"/>
      <p:bldP spid="3159" grpId="0"/>
      <p:bldP spid="3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4464050" cy="40481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2800" b="1" smtClean="0">
                <a:latin typeface="Eras Medium ITC" pitchFamily="34" charset="0"/>
              </a:rPr>
              <a:t>The Normal Distribution</a:t>
            </a:r>
            <a:endParaRPr lang="en-AU" sz="2800" b="1" smtClean="0">
              <a:latin typeface="Eras Medium ITC" pitchFamily="34" charset="0"/>
            </a:endParaRPr>
          </a:p>
        </p:txBody>
      </p:sp>
      <p:sp>
        <p:nvSpPr>
          <p:cNvPr id="4100" name="Text Box 29"/>
          <p:cNvSpPr txBox="1">
            <a:spLocks noChangeArrowheads="1"/>
          </p:cNvSpPr>
          <p:nvPr/>
        </p:nvSpPr>
        <p:spPr bwMode="auto">
          <a:xfrm>
            <a:off x="113752" y="404813"/>
            <a:ext cx="1721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Key Concepts</a:t>
            </a:r>
            <a:endParaRPr lang="en-AU">
              <a:latin typeface="Eras Medium ITC" pitchFamily="34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41313" y="979488"/>
            <a:ext cx="1770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Total Area = 1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graphicFrame>
        <p:nvGraphicFramePr>
          <p:cNvPr id="5430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17971"/>
              </p:ext>
            </p:extLst>
          </p:nvPr>
        </p:nvGraphicFramePr>
        <p:xfrm>
          <a:off x="2627313" y="2060575"/>
          <a:ext cx="295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133249" imgH="171566" progId="Equation.3">
                  <p:embed/>
                </p:oleObj>
              </mc:Choice>
              <mc:Fallback>
                <p:oleObj name="Equation" r:id="rId3" imgW="133249" imgH="1715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060575"/>
                        <a:ext cx="295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5662613"/>
            <a:ext cx="3887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Distributions with different spreads have different STANDARD DEVIATIONS</a:t>
            </a:r>
            <a:endParaRPr lang="en-AU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>
            <a:off x="4140200" y="549275"/>
            <a:ext cx="4392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Area under the graph is the relative frequency = the probability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pic>
        <p:nvPicPr>
          <p:cNvPr id="54336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227638"/>
            <a:ext cx="25923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6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836613"/>
            <a:ext cx="25923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340" name="Line 68"/>
          <p:cNvSpPr>
            <a:spLocks noChangeShapeType="1"/>
          </p:cNvSpPr>
          <p:nvPr/>
        </p:nvSpPr>
        <p:spPr bwMode="auto">
          <a:xfrm>
            <a:off x="1619250" y="1411288"/>
            <a:ext cx="93662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NZ">
              <a:latin typeface="Eras Medium ITC" pitchFamily="34" charset="0"/>
            </a:endParaRPr>
          </a:p>
        </p:txBody>
      </p:sp>
      <p:sp>
        <p:nvSpPr>
          <p:cNvPr id="54341" name="Text Box 69"/>
          <p:cNvSpPr txBox="1">
            <a:spLocks noChangeArrowheads="1"/>
          </p:cNvSpPr>
          <p:nvPr/>
        </p:nvSpPr>
        <p:spPr bwMode="auto">
          <a:xfrm>
            <a:off x="4067175" y="1341438"/>
            <a:ext cx="366318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The MEAN is in the middle.</a:t>
            </a:r>
          </a:p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The distribution is symmetrical.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4109" name="Rectangle 81"/>
          <p:cNvSpPr>
            <a:spLocks noChangeArrowheads="1"/>
          </p:cNvSpPr>
          <p:nvPr/>
        </p:nvSpPr>
        <p:spPr bwMode="auto">
          <a:xfrm>
            <a:off x="0" y="3025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NZ">
              <a:latin typeface="Eras Medium ITC" pitchFamily="34" charset="0"/>
            </a:endParaRPr>
          </a:p>
        </p:txBody>
      </p:sp>
      <p:grpSp>
        <p:nvGrpSpPr>
          <p:cNvPr id="54366" name="Group 94"/>
          <p:cNvGrpSpPr>
            <a:grpSpLocks/>
          </p:cNvGrpSpPr>
          <p:nvPr/>
        </p:nvGrpSpPr>
        <p:grpSpPr bwMode="auto">
          <a:xfrm>
            <a:off x="107950" y="2846388"/>
            <a:ext cx="2592388" cy="1584325"/>
            <a:chOff x="68" y="1661"/>
            <a:chExt cx="1633" cy="998"/>
          </a:xfrm>
        </p:grpSpPr>
        <p:pic>
          <p:nvPicPr>
            <p:cNvPr id="4127" name="Picture 7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1661"/>
              <a:ext cx="1633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8" name="Text Box 75"/>
            <p:cNvSpPr txBox="1">
              <a:spLocks noChangeArrowheads="1"/>
            </p:cNvSpPr>
            <p:nvPr/>
          </p:nvSpPr>
          <p:spPr bwMode="auto">
            <a:xfrm>
              <a:off x="68" y="1661"/>
              <a:ext cx="7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3333CC"/>
                  </a:solidFill>
                  <a:latin typeface="Eras Medium ITC" pitchFamily="34" charset="0"/>
                </a:rPr>
                <a:t>A lower mean</a:t>
              </a:r>
              <a:endParaRPr lang="en-US">
                <a:solidFill>
                  <a:srgbClr val="3333CC"/>
                </a:solidFill>
                <a:latin typeface="Eras Medium ITC" pitchFamily="34" charset="0"/>
                <a:cs typeface="Arial" charset="0"/>
              </a:endParaRPr>
            </a:p>
          </p:txBody>
        </p:sp>
        <p:graphicFrame>
          <p:nvGraphicFramePr>
            <p:cNvPr id="4129" name="Object 80"/>
            <p:cNvGraphicFramePr>
              <a:graphicFrameLocks noChangeAspect="1"/>
            </p:cNvGraphicFramePr>
            <p:nvPr/>
          </p:nvGraphicFramePr>
          <p:xfrm>
            <a:off x="747" y="2383"/>
            <a:ext cx="228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8" imgW="133249" imgH="171566" progId="Equation.3">
                    <p:embed/>
                  </p:oleObj>
                </mc:Choice>
                <mc:Fallback>
                  <p:oleObj name="Equation" r:id="rId8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" y="2383"/>
                          <a:ext cx="228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367" name="Group 95"/>
          <p:cNvGrpSpPr>
            <a:grpSpLocks/>
          </p:cNvGrpSpPr>
          <p:nvPr/>
        </p:nvGrpSpPr>
        <p:grpSpPr bwMode="auto">
          <a:xfrm>
            <a:off x="684213" y="2846388"/>
            <a:ext cx="2808287" cy="1590675"/>
            <a:chOff x="431" y="1661"/>
            <a:chExt cx="1769" cy="1002"/>
          </a:xfrm>
        </p:grpSpPr>
        <p:pic>
          <p:nvPicPr>
            <p:cNvPr id="4124" name="Picture 7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661"/>
              <a:ext cx="1633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5" name="Text Box 74"/>
            <p:cNvSpPr txBox="1">
              <a:spLocks noChangeArrowheads="1"/>
            </p:cNvSpPr>
            <p:nvPr/>
          </p:nvSpPr>
          <p:spPr bwMode="auto">
            <a:xfrm>
              <a:off x="1383" y="1706"/>
              <a:ext cx="81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A higher mean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  <p:graphicFrame>
          <p:nvGraphicFramePr>
            <p:cNvPr id="4126" name="Object 82"/>
            <p:cNvGraphicFramePr>
              <a:graphicFrameLocks noChangeAspect="1"/>
            </p:cNvGraphicFramePr>
            <p:nvPr/>
          </p:nvGraphicFramePr>
          <p:xfrm>
            <a:off x="1155" y="2387"/>
            <a:ext cx="228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11" imgW="133249" imgH="171566" progId="Equation.3">
                    <p:embed/>
                  </p:oleObj>
                </mc:Choice>
                <mc:Fallback>
                  <p:oleObj name="Equation" r:id="rId11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" y="2387"/>
                          <a:ext cx="228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368" name="Group 96"/>
          <p:cNvGrpSpPr>
            <a:grpSpLocks/>
          </p:cNvGrpSpPr>
          <p:nvPr/>
        </p:nvGrpSpPr>
        <p:grpSpPr bwMode="auto">
          <a:xfrm>
            <a:off x="684213" y="4760913"/>
            <a:ext cx="2436812" cy="1655762"/>
            <a:chOff x="431" y="2931"/>
            <a:chExt cx="1535" cy="1043"/>
          </a:xfrm>
        </p:grpSpPr>
        <p:pic>
          <p:nvPicPr>
            <p:cNvPr id="4122" name="Picture 6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" y="2931"/>
              <a:ext cx="1155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3" name="Text Box 84"/>
            <p:cNvSpPr txBox="1">
              <a:spLocks noChangeArrowheads="1"/>
            </p:cNvSpPr>
            <p:nvPr/>
          </p:nvSpPr>
          <p:spPr bwMode="auto">
            <a:xfrm>
              <a:off x="431" y="2976"/>
              <a:ext cx="8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A smaller Std Dev.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</p:grpSp>
      <p:grpSp>
        <p:nvGrpSpPr>
          <p:cNvPr id="54370" name="Group 98"/>
          <p:cNvGrpSpPr>
            <a:grpSpLocks/>
          </p:cNvGrpSpPr>
          <p:nvPr/>
        </p:nvGrpSpPr>
        <p:grpSpPr bwMode="auto">
          <a:xfrm>
            <a:off x="107950" y="5300663"/>
            <a:ext cx="4176713" cy="1117600"/>
            <a:chOff x="68" y="3339"/>
            <a:chExt cx="2631" cy="704"/>
          </a:xfrm>
        </p:grpSpPr>
        <p:pic>
          <p:nvPicPr>
            <p:cNvPr id="4120" name="Picture 6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521"/>
              <a:ext cx="26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1" name="Text Box 85"/>
            <p:cNvSpPr txBox="1">
              <a:spLocks noChangeArrowheads="1"/>
            </p:cNvSpPr>
            <p:nvPr/>
          </p:nvSpPr>
          <p:spPr bwMode="auto">
            <a:xfrm>
              <a:off x="1746" y="3339"/>
              <a:ext cx="8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NZ">
                  <a:solidFill>
                    <a:srgbClr val="228E25"/>
                  </a:solidFill>
                  <a:latin typeface="Eras Medium ITC" pitchFamily="34" charset="0"/>
                </a:rPr>
                <a:t>A larger Std Dev.</a:t>
              </a:r>
              <a:endParaRPr lang="en-US">
                <a:solidFill>
                  <a:srgbClr val="228E25"/>
                </a:solidFill>
                <a:latin typeface="Eras Medium ITC" pitchFamily="34" charset="0"/>
                <a:cs typeface="Arial" charset="0"/>
              </a:endParaRPr>
            </a:p>
          </p:txBody>
        </p:sp>
      </p:grpSp>
      <p:pic>
        <p:nvPicPr>
          <p:cNvPr id="54359" name="Picture 8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2132013"/>
            <a:ext cx="2176462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360" name="Text Box 88"/>
          <p:cNvSpPr txBox="1">
            <a:spLocks noChangeArrowheads="1"/>
          </p:cNvSpPr>
          <p:nvPr/>
        </p:nvSpPr>
        <p:spPr bwMode="auto">
          <a:xfrm>
            <a:off x="6429375" y="2276475"/>
            <a:ext cx="2592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228E25"/>
                </a:solidFill>
                <a:latin typeface="Eras Medium ITC" pitchFamily="34" charset="0"/>
              </a:rPr>
              <a:t>1 Std Dev either side of mean = 68%</a:t>
            </a:r>
            <a:endParaRPr lang="en-US">
              <a:solidFill>
                <a:srgbClr val="228E25"/>
              </a:solidFill>
              <a:latin typeface="Eras Medium ITC" pitchFamily="34" charset="0"/>
              <a:cs typeface="Arial" charset="0"/>
            </a:endParaRPr>
          </a:p>
        </p:txBody>
      </p:sp>
      <p:pic>
        <p:nvPicPr>
          <p:cNvPr id="54361" name="Picture 8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3213100"/>
            <a:ext cx="217646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362" name="Text Box 90"/>
          <p:cNvSpPr txBox="1">
            <a:spLocks noChangeArrowheads="1"/>
          </p:cNvSpPr>
          <p:nvPr/>
        </p:nvSpPr>
        <p:spPr bwMode="auto">
          <a:xfrm>
            <a:off x="6429375" y="3375025"/>
            <a:ext cx="2592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228E25"/>
                </a:solidFill>
                <a:latin typeface="Eras Medium ITC" pitchFamily="34" charset="0"/>
              </a:rPr>
              <a:t>2 Std Dev either side of mean = 95%</a:t>
            </a:r>
            <a:endParaRPr lang="en-US">
              <a:solidFill>
                <a:srgbClr val="228E25"/>
              </a:solidFill>
              <a:latin typeface="Eras Medium ITC" pitchFamily="34" charset="0"/>
              <a:cs typeface="Arial" charset="0"/>
            </a:endParaRPr>
          </a:p>
        </p:txBody>
      </p:sp>
      <p:pic>
        <p:nvPicPr>
          <p:cNvPr id="54363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4227513"/>
            <a:ext cx="217646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364" name="Text Box 92"/>
          <p:cNvSpPr txBox="1">
            <a:spLocks noChangeArrowheads="1"/>
          </p:cNvSpPr>
          <p:nvPr/>
        </p:nvSpPr>
        <p:spPr bwMode="auto">
          <a:xfrm>
            <a:off x="6500813" y="4365625"/>
            <a:ext cx="2592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228E25"/>
                </a:solidFill>
                <a:latin typeface="Eras Medium ITC" pitchFamily="34" charset="0"/>
              </a:rPr>
              <a:t>3 Std Dev either side of mean = 99%</a:t>
            </a:r>
            <a:endParaRPr lang="en-US">
              <a:solidFill>
                <a:srgbClr val="228E25"/>
              </a:solidFill>
              <a:latin typeface="Eras Medium IT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2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5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5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3000" fill="hold"/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5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0" fill="hold"/>
                                        <p:tgtEl>
                                          <p:spTgt spid="5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3000" fill="hold"/>
                                        <p:tgtEl>
                                          <p:spTgt spid="5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5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3000" fill="hold"/>
                                        <p:tgtEl>
                                          <p:spTgt spid="5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5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4" grpId="0"/>
      <p:bldP spid="54306" grpId="0"/>
      <p:bldP spid="54324" grpId="0"/>
      <p:bldP spid="54340" grpId="0" animBg="1"/>
      <p:bldP spid="54341" grpId="0"/>
      <p:bldP spid="54360" grpId="0"/>
      <p:bldP spid="54362" grpId="0"/>
      <p:bldP spid="54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R7oOPX9nURJvJEMm8KE03r8CQoz4Zdw6HtQxBmEqhF1vc4uYK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" y="955891"/>
            <a:ext cx="917144" cy="91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4464050" cy="40481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2800" b="1" smtClean="0">
                <a:latin typeface="Eras Medium ITC" pitchFamily="34" charset="0"/>
              </a:rPr>
              <a:t>Finding a Probability</a:t>
            </a:r>
            <a:endParaRPr lang="en-AU" sz="2800" b="1" smtClean="0">
              <a:latin typeface="Eras Medium ITC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42988" y="2403475"/>
            <a:ext cx="31229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Draw a distribution graph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50825" y="549275"/>
            <a:ext cx="5256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The mean weight of a chicken is 3 kg (with a standard deviation of 0.4 kg)</a:t>
            </a:r>
            <a:endParaRPr lang="en-AU">
              <a:latin typeface="Eras Medium ITC" pitchFamily="3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79388" y="4995863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Look up 2.5 Std Dev in tables (z = 2.5)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95288" y="3159125"/>
            <a:ext cx="4246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How many </a:t>
            </a:r>
            <a:r>
              <a:rPr lang="en-US" dirty="0" err="1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Std</a:t>
            </a:r>
            <a:r>
              <a:rPr lang="en-US" dirty="0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Dev</a:t>
            </a:r>
            <a:r>
              <a:rPr lang="en-US" dirty="0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 from the mean?</a:t>
            </a:r>
          </a:p>
        </p:txBody>
      </p:sp>
      <p:sp>
        <p:nvSpPr>
          <p:cNvPr id="5128" name="Text Box 35"/>
          <p:cNvSpPr txBox="1">
            <a:spLocks noChangeArrowheads="1"/>
          </p:cNvSpPr>
          <p:nvPr/>
        </p:nvSpPr>
        <p:spPr bwMode="auto">
          <a:xfrm>
            <a:off x="611188" y="1414463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Find the probability a chicken is less than 4kg</a:t>
            </a:r>
            <a:endParaRPr lang="en-AU">
              <a:solidFill>
                <a:srgbClr val="3333CC"/>
              </a:solidFill>
              <a:latin typeface="Eras Medium ITC" pitchFamily="34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59630"/>
              </p:ext>
            </p:extLst>
          </p:nvPr>
        </p:nvGraphicFramePr>
        <p:xfrm>
          <a:off x="7331075" y="1808163"/>
          <a:ext cx="2952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33249" imgH="171566" progId="Equation.3">
                  <p:embed/>
                </p:oleObj>
              </mc:Choice>
              <mc:Fallback>
                <p:oleObj name="Equation" r:id="rId5" imgW="133249" imgH="1715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1808163"/>
                        <a:ext cx="2952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78" name="Picture 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800100"/>
            <a:ext cx="32908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7186613" y="202406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3kg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7788275" y="173672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4kg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>
            <a:off x="2268538" y="2060575"/>
            <a:ext cx="1008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NZ">
              <a:latin typeface="Eras Medium ITC" pitchFamily="34" charset="0"/>
            </a:endParaRPr>
          </a:p>
        </p:txBody>
      </p:sp>
      <p:sp>
        <p:nvSpPr>
          <p:cNvPr id="57385" name="Freeform 41"/>
          <p:cNvSpPr>
            <a:spLocks/>
          </p:cNvSpPr>
          <p:nvPr/>
        </p:nvSpPr>
        <p:spPr bwMode="auto">
          <a:xfrm>
            <a:off x="3348038" y="908050"/>
            <a:ext cx="3384550" cy="369332"/>
          </a:xfrm>
          <a:custGeom>
            <a:avLst/>
            <a:gdLst>
              <a:gd name="T0" fmla="*/ 0 w 2132"/>
              <a:gd name="T1" fmla="*/ 1187177 h 453"/>
              <a:gd name="T2" fmla="*/ 1368425 w 2132"/>
              <a:gd name="T3" fmla="*/ 1187177 h 453"/>
              <a:gd name="T4" fmla="*/ 2303463 w 2132"/>
              <a:gd name="T5" fmla="*/ 90624 h 453"/>
              <a:gd name="T6" fmla="*/ 3384550 w 2132"/>
              <a:gd name="T7" fmla="*/ 637390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2" h="453">
                <a:moveTo>
                  <a:pt x="0" y="393"/>
                </a:moveTo>
                <a:cubicBezTo>
                  <a:pt x="310" y="423"/>
                  <a:pt x="620" y="453"/>
                  <a:pt x="862" y="393"/>
                </a:cubicBezTo>
                <a:cubicBezTo>
                  <a:pt x="1104" y="333"/>
                  <a:pt x="1239" y="60"/>
                  <a:pt x="1451" y="30"/>
                </a:cubicBezTo>
                <a:cubicBezTo>
                  <a:pt x="1663" y="0"/>
                  <a:pt x="2019" y="181"/>
                  <a:pt x="2132" y="21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NZ">
              <a:latin typeface="Eras Medium ITC" pitchFamily="34" charset="0"/>
            </a:endParaRPr>
          </a:p>
        </p:txBody>
      </p:sp>
      <p:graphicFrame>
        <p:nvGraphicFramePr>
          <p:cNvPr id="5739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610347"/>
              </p:ext>
            </p:extLst>
          </p:nvPr>
        </p:nvGraphicFramePr>
        <p:xfrm>
          <a:off x="7331075" y="3752850"/>
          <a:ext cx="295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33249" imgH="171566" progId="Equation.3">
                  <p:embed/>
                </p:oleObj>
              </mc:Choice>
              <mc:Fallback>
                <p:oleObj name="Equation" r:id="rId8" imgW="133249" imgH="1715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3752850"/>
                        <a:ext cx="295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9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2744788"/>
            <a:ext cx="3290887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7186613" y="396875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3kg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788275" y="368141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4kg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7475538" y="3500438"/>
            <a:ext cx="5762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NZ">
              <a:latin typeface="Eras Medium ITC" pitchFamily="34" charset="0"/>
            </a:endParaRP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7546975" y="3103563"/>
            <a:ext cx="330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1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971550" y="3790950"/>
            <a:ext cx="2663825" cy="708025"/>
            <a:chOff x="340" y="2296"/>
            <a:chExt cx="2540" cy="446"/>
          </a:xfrm>
        </p:grpSpPr>
        <p:sp>
          <p:nvSpPr>
            <p:cNvPr id="5155" name="Text Box 51"/>
            <p:cNvSpPr txBox="1">
              <a:spLocks noChangeArrowheads="1"/>
            </p:cNvSpPr>
            <p:nvPr/>
          </p:nvSpPr>
          <p:spPr bwMode="auto">
            <a:xfrm>
              <a:off x="447" y="2296"/>
              <a:ext cx="232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distance from mean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standard deviation </a:t>
              </a:r>
            </a:p>
          </p:txBody>
        </p:sp>
        <p:sp>
          <p:nvSpPr>
            <p:cNvPr id="5156" name="Line 52"/>
            <p:cNvSpPr>
              <a:spLocks noChangeShapeType="1"/>
            </p:cNvSpPr>
            <p:nvPr/>
          </p:nvSpPr>
          <p:spPr bwMode="auto">
            <a:xfrm>
              <a:off x="340" y="2523"/>
              <a:ext cx="25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grpSp>
        <p:nvGrpSpPr>
          <p:cNvPr id="57402" name="Group 58"/>
          <p:cNvGrpSpPr>
            <a:grpSpLocks/>
          </p:cNvGrpSpPr>
          <p:nvPr/>
        </p:nvGrpSpPr>
        <p:grpSpPr bwMode="auto">
          <a:xfrm>
            <a:off x="3636963" y="3789363"/>
            <a:ext cx="1466850" cy="701675"/>
            <a:chOff x="512" y="3113"/>
            <a:chExt cx="924" cy="442"/>
          </a:xfrm>
        </p:grpSpPr>
        <p:sp>
          <p:nvSpPr>
            <p:cNvPr id="5152" name="Text Box 53"/>
            <p:cNvSpPr txBox="1">
              <a:spLocks noChangeArrowheads="1"/>
            </p:cNvSpPr>
            <p:nvPr/>
          </p:nvSpPr>
          <p:spPr bwMode="auto">
            <a:xfrm>
              <a:off x="512" y="3221"/>
              <a:ext cx="9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=         = 2.5</a:t>
              </a:r>
            </a:p>
          </p:txBody>
        </p:sp>
        <p:sp>
          <p:nvSpPr>
            <p:cNvPr id="5153" name="Text Box 54"/>
            <p:cNvSpPr txBox="1">
              <a:spLocks noChangeArrowheads="1"/>
            </p:cNvSpPr>
            <p:nvPr/>
          </p:nvSpPr>
          <p:spPr bwMode="auto">
            <a:xfrm>
              <a:off x="657" y="3113"/>
              <a:ext cx="42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1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 0.4 </a:t>
              </a:r>
            </a:p>
          </p:txBody>
        </p:sp>
        <p:sp>
          <p:nvSpPr>
            <p:cNvPr id="5154" name="Line 55"/>
            <p:cNvSpPr>
              <a:spLocks noChangeShapeType="1"/>
            </p:cNvSpPr>
            <p:nvPr/>
          </p:nvSpPr>
          <p:spPr bwMode="auto">
            <a:xfrm>
              <a:off x="725" y="3340"/>
              <a:ext cx="2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graphicFrame>
        <p:nvGraphicFramePr>
          <p:cNvPr id="57403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322252"/>
              </p:ext>
            </p:extLst>
          </p:nvPr>
        </p:nvGraphicFramePr>
        <p:xfrm>
          <a:off x="7331075" y="5840413"/>
          <a:ext cx="2952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33249" imgH="171566" progId="Equation.3">
                  <p:embed/>
                </p:oleObj>
              </mc:Choice>
              <mc:Fallback>
                <p:oleObj name="Equation" r:id="rId10" imgW="133249" imgH="1715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5840413"/>
                        <a:ext cx="2952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404" name="Picture 6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4832350"/>
            <a:ext cx="32908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405" name="Text Box 61"/>
          <p:cNvSpPr txBox="1">
            <a:spLocks noChangeArrowheads="1"/>
          </p:cNvSpPr>
          <p:nvPr/>
        </p:nvSpPr>
        <p:spPr bwMode="auto">
          <a:xfrm>
            <a:off x="7186613" y="605631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3kg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7788275" y="576897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4kg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408" name="Text Box 64"/>
          <p:cNvSpPr txBox="1">
            <a:spLocks noChangeArrowheads="1"/>
          </p:cNvSpPr>
          <p:nvPr/>
        </p:nvSpPr>
        <p:spPr bwMode="auto">
          <a:xfrm>
            <a:off x="6516688" y="5084763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0.5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409" name="Text Box 65"/>
          <p:cNvSpPr txBox="1">
            <a:spLocks noChangeArrowheads="1"/>
          </p:cNvSpPr>
          <p:nvPr/>
        </p:nvSpPr>
        <p:spPr bwMode="auto">
          <a:xfrm>
            <a:off x="7856538" y="5084763"/>
            <a:ext cx="971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0.4938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7410" name="Text Box 66"/>
          <p:cNvSpPr txBox="1">
            <a:spLocks noChangeArrowheads="1"/>
          </p:cNvSpPr>
          <p:nvPr/>
        </p:nvSpPr>
        <p:spPr bwMode="auto">
          <a:xfrm>
            <a:off x="323850" y="5535613"/>
            <a:ext cx="4824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CC"/>
                </a:solidFill>
                <a:latin typeface="Eras Medium ITC" pitchFamily="34" charset="0"/>
              </a:rPr>
              <a:t>Probability = 0.5 + 0.4938 (table value)</a:t>
            </a:r>
          </a:p>
          <a:p>
            <a:pPr eaLnBrk="1" hangingPunct="1"/>
            <a:r>
              <a:rPr lang="en-US">
                <a:solidFill>
                  <a:srgbClr val="3333CC"/>
                </a:solidFill>
                <a:latin typeface="Eras Medium ITC" pitchFamily="34" charset="0"/>
              </a:rPr>
              <a:t>                    = 0.9938</a:t>
            </a:r>
          </a:p>
        </p:txBody>
      </p:sp>
      <p:sp>
        <p:nvSpPr>
          <p:cNvPr id="57411" name="Text Box 67"/>
          <p:cNvSpPr txBox="1">
            <a:spLocks noChangeArrowheads="1"/>
          </p:cNvSpPr>
          <p:nvPr/>
        </p:nvSpPr>
        <p:spPr bwMode="auto">
          <a:xfrm>
            <a:off x="323850" y="6308725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CC"/>
                </a:solidFill>
                <a:latin typeface="Eras Medium ITC" pitchFamily="34" charset="0"/>
              </a:rPr>
              <a:t>So 99.38% of chickens in the population weigh less than 4kg</a:t>
            </a:r>
          </a:p>
        </p:txBody>
      </p:sp>
    </p:spTree>
    <p:extLst>
      <p:ext uri="{BB962C8B-B14F-4D97-AF65-F5344CB8AC3E}">
        <p14:creationId xmlns:p14="http://schemas.microsoft.com/office/powerpoint/2010/main" val="4068833210"/>
      </p:ext>
    </p:extLst>
  </p:cSld>
  <p:clrMapOvr>
    <a:masterClrMapping/>
  </p:clrMapOvr>
  <p:transition>
    <p:sndAc>
      <p:stSnd>
        <p:snd r:embed="rId3" name="roost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oos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7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7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7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7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7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7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oos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2" grpId="0"/>
      <p:bldP spid="57356" grpId="0"/>
      <p:bldP spid="57380" grpId="0"/>
      <p:bldP spid="57382" grpId="0"/>
      <p:bldP spid="57383" grpId="0" animBg="1"/>
      <p:bldP spid="57385" grpId="0" animBg="1"/>
      <p:bldP spid="57392" grpId="0"/>
      <p:bldP spid="57393" grpId="0"/>
      <p:bldP spid="57355" grpId="0" animBg="1"/>
      <p:bldP spid="57394" grpId="0"/>
      <p:bldP spid="57405" grpId="0"/>
      <p:bldP spid="57406" grpId="0"/>
      <p:bldP spid="57408" grpId="0"/>
      <p:bldP spid="57409" grpId="0"/>
      <p:bldP spid="57410" grpId="0"/>
      <p:bldP spid="574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6119812" cy="40481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2800" b="1" smtClean="0">
                <a:latin typeface="Eras Medium ITC" pitchFamily="34" charset="0"/>
              </a:rPr>
              <a:t>Standard Normal Distribution</a:t>
            </a:r>
            <a:endParaRPr lang="en-AU" sz="2800" b="1" smtClean="0">
              <a:latin typeface="Eras Medium ITC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42988" y="2403475"/>
            <a:ext cx="31229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Draw a distribution graph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5256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The mean weight of a chicken is 2.6 kg (with a standard deviation of 0.3 kg)</a:t>
            </a:r>
            <a:endParaRPr lang="en-AU">
              <a:latin typeface="Eras Medium ITC" pitchFamily="34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39750" y="5661025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Look up z = 1.333 Std Dev in tables</a:t>
            </a:r>
            <a:endParaRPr lang="en-US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95288" y="3159125"/>
            <a:ext cx="5378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Change the distribution to a Standard Normal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188" y="1414463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Find the probability a chicken is less than 3kg</a:t>
            </a:r>
            <a:endParaRPr lang="en-AU">
              <a:solidFill>
                <a:srgbClr val="3333CC"/>
              </a:solidFill>
              <a:latin typeface="Eras Medium ITC" pitchFamily="34" charset="0"/>
            </a:endParaRP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370812"/>
              </p:ext>
            </p:extLst>
          </p:nvPr>
        </p:nvGraphicFramePr>
        <p:xfrm>
          <a:off x="7331075" y="1808163"/>
          <a:ext cx="2952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33249" imgH="171566" progId="Equation.3">
                  <p:embed/>
                </p:oleObj>
              </mc:Choice>
              <mc:Fallback>
                <p:oleObj name="Equation" r:id="rId4" imgW="133249" imgH="1715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075" y="1808163"/>
                        <a:ext cx="2952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800100"/>
            <a:ext cx="32908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186613" y="2024063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2.6kg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788275" y="173672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3kg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pic>
        <p:nvPicPr>
          <p:cNvPr id="58384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2744788"/>
            <a:ext cx="3290887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08850" y="3679825"/>
            <a:ext cx="330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0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932738" y="3681413"/>
            <a:ext cx="2984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z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6659563" y="4941888"/>
            <a:ext cx="12923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P(x &lt; 3kg)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083300" y="4581525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Eras Medium ITC" pitchFamily="34" charset="0"/>
              </a:rPr>
              <a:t>Aim: Correct Working</a:t>
            </a:r>
          </a:p>
        </p:txBody>
      </p:sp>
      <p:grpSp>
        <p:nvGrpSpPr>
          <p:cNvPr id="58392" name="Group 24"/>
          <p:cNvGrpSpPr>
            <a:grpSpLocks/>
          </p:cNvGrpSpPr>
          <p:nvPr/>
        </p:nvGrpSpPr>
        <p:grpSpPr bwMode="auto">
          <a:xfrm>
            <a:off x="3995738" y="3716338"/>
            <a:ext cx="1812925" cy="701675"/>
            <a:chOff x="512" y="3113"/>
            <a:chExt cx="1269" cy="442"/>
          </a:xfrm>
        </p:grpSpPr>
        <p:sp>
          <p:nvSpPr>
            <p:cNvPr id="6182" name="Text Box 25"/>
            <p:cNvSpPr txBox="1">
              <a:spLocks noChangeArrowheads="1"/>
            </p:cNvSpPr>
            <p:nvPr/>
          </p:nvSpPr>
          <p:spPr bwMode="auto">
            <a:xfrm>
              <a:off x="512" y="3221"/>
              <a:ext cx="12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=         = 1.333</a:t>
              </a:r>
            </a:p>
          </p:txBody>
        </p:sp>
        <p:sp>
          <p:nvSpPr>
            <p:cNvPr id="6183" name="Text Box 26"/>
            <p:cNvSpPr txBox="1">
              <a:spLocks noChangeArrowheads="1"/>
            </p:cNvSpPr>
            <p:nvPr/>
          </p:nvSpPr>
          <p:spPr bwMode="auto">
            <a:xfrm>
              <a:off x="633" y="3113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0.4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 0.3 </a:t>
              </a:r>
            </a:p>
          </p:txBody>
        </p:sp>
        <p:sp>
          <p:nvSpPr>
            <p:cNvPr id="6184" name="Line 27"/>
            <p:cNvSpPr>
              <a:spLocks noChangeShapeType="1"/>
            </p:cNvSpPr>
            <p:nvPr/>
          </p:nvSpPr>
          <p:spPr bwMode="auto">
            <a:xfrm>
              <a:off x="725" y="3340"/>
              <a:ext cx="2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grpSp>
        <p:nvGrpSpPr>
          <p:cNvPr id="58434" name="Group 66"/>
          <p:cNvGrpSpPr>
            <a:grpSpLocks/>
          </p:cNvGrpSpPr>
          <p:nvPr/>
        </p:nvGrpSpPr>
        <p:grpSpPr bwMode="auto">
          <a:xfrm>
            <a:off x="900113" y="3716338"/>
            <a:ext cx="2994025" cy="708025"/>
            <a:chOff x="703" y="2388"/>
            <a:chExt cx="1886" cy="446"/>
          </a:xfrm>
        </p:grpSpPr>
        <p:sp>
          <p:nvSpPr>
            <p:cNvPr id="6179" name="Text Box 22"/>
            <p:cNvSpPr txBox="1">
              <a:spLocks noChangeArrowheads="1"/>
            </p:cNvSpPr>
            <p:nvPr/>
          </p:nvSpPr>
          <p:spPr bwMode="auto">
            <a:xfrm>
              <a:off x="1052" y="2388"/>
              <a:ext cx="153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distance from mean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  <a:latin typeface="Eras Medium ITC" pitchFamily="34" charset="0"/>
                  <a:cs typeface="Arial" charset="0"/>
                </a:rPr>
                <a:t>standard deviation </a:t>
              </a:r>
            </a:p>
          </p:txBody>
        </p:sp>
        <p:sp>
          <p:nvSpPr>
            <p:cNvPr id="6180" name="Line 23"/>
            <p:cNvSpPr>
              <a:spLocks noChangeShapeType="1"/>
            </p:cNvSpPr>
            <p:nvPr/>
          </p:nvSpPr>
          <p:spPr bwMode="auto">
            <a:xfrm>
              <a:off x="1066" y="2614"/>
              <a:ext cx="149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6181" name="Text Box 35"/>
            <p:cNvSpPr txBox="1">
              <a:spLocks noChangeArrowheads="1"/>
            </p:cNvSpPr>
            <p:nvPr/>
          </p:nvSpPr>
          <p:spPr bwMode="auto">
            <a:xfrm>
              <a:off x="703" y="2478"/>
              <a:ext cx="36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z = 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</p:grp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732588" y="5373688"/>
            <a:ext cx="17091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= P(z &lt; 1.333)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6732588" y="5805488"/>
            <a:ext cx="1817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= 0.5 + 0.4087</a:t>
            </a:r>
            <a:endParaRPr lang="en-US">
              <a:solidFill>
                <a:srgbClr val="3333CC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6732588" y="6237288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= 0.9087</a:t>
            </a:r>
            <a:endParaRPr lang="en-US">
              <a:solidFill>
                <a:srgbClr val="3333CC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8139113" y="3679825"/>
            <a:ext cx="1036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= 1.333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graphicFrame>
        <p:nvGraphicFramePr>
          <p:cNvPr id="5841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976221"/>
              </p:ext>
            </p:extLst>
          </p:nvPr>
        </p:nvGraphicFramePr>
        <p:xfrm>
          <a:off x="2286000" y="4649788"/>
          <a:ext cx="12573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609480" imgH="393480" progId="Equation.3">
                  <p:embed/>
                </p:oleObj>
              </mc:Choice>
              <mc:Fallback>
                <p:oleObj name="Equation" r:id="rId7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9788"/>
                        <a:ext cx="1257300" cy="782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22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4841875" y="4976813"/>
            <a:ext cx="17780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The Question:</a:t>
            </a:r>
          </a:p>
        </p:txBody>
      </p:sp>
      <p:pic>
        <p:nvPicPr>
          <p:cNvPr id="58422" name="Picture 5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2795588"/>
            <a:ext cx="3311525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424" name="Group 56"/>
          <p:cNvGrpSpPr>
            <a:grpSpLocks/>
          </p:cNvGrpSpPr>
          <p:nvPr/>
        </p:nvGrpSpPr>
        <p:grpSpPr bwMode="auto">
          <a:xfrm>
            <a:off x="7956550" y="2492375"/>
            <a:ext cx="863600" cy="792163"/>
            <a:chOff x="5012" y="1570"/>
            <a:chExt cx="544" cy="499"/>
          </a:xfrm>
        </p:grpSpPr>
        <p:sp>
          <p:nvSpPr>
            <p:cNvPr id="6177" name="Text Box 53"/>
            <p:cNvSpPr txBox="1">
              <a:spLocks noChangeArrowheads="1"/>
            </p:cNvSpPr>
            <p:nvPr/>
          </p:nvSpPr>
          <p:spPr bwMode="auto">
            <a:xfrm>
              <a:off x="5012" y="1570"/>
              <a:ext cx="5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latin typeface="Eras Medium ITC" pitchFamily="34" charset="0"/>
                </a:rPr>
                <a:t>Table value</a:t>
              </a:r>
              <a:endParaRPr lang="en-US"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6178" name="Line 55"/>
            <p:cNvSpPr>
              <a:spLocks noChangeShapeType="1"/>
            </p:cNvSpPr>
            <p:nvPr/>
          </p:nvSpPr>
          <p:spPr bwMode="auto">
            <a:xfrm flipH="1">
              <a:off x="5012" y="1979"/>
              <a:ext cx="227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grpSp>
        <p:nvGrpSpPr>
          <p:cNvPr id="58428" name="Group 60"/>
          <p:cNvGrpSpPr>
            <a:grpSpLocks/>
          </p:cNvGrpSpPr>
          <p:nvPr/>
        </p:nvGrpSpPr>
        <p:grpSpPr bwMode="auto">
          <a:xfrm>
            <a:off x="6300788" y="2708275"/>
            <a:ext cx="719137" cy="503238"/>
            <a:chOff x="3969" y="1706"/>
            <a:chExt cx="453" cy="317"/>
          </a:xfrm>
        </p:grpSpPr>
        <p:sp>
          <p:nvSpPr>
            <p:cNvPr id="6175" name="Text Box 58"/>
            <p:cNvSpPr txBox="1">
              <a:spLocks noChangeArrowheads="1"/>
            </p:cNvSpPr>
            <p:nvPr/>
          </p:nvSpPr>
          <p:spPr bwMode="auto">
            <a:xfrm>
              <a:off x="3969" y="1706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latin typeface="Eras Medium ITC" pitchFamily="34" charset="0"/>
                </a:rPr>
                <a:t>0.5</a:t>
              </a:r>
              <a:endParaRPr lang="en-US"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6176" name="Line 59"/>
            <p:cNvSpPr>
              <a:spLocks noChangeShapeType="1"/>
            </p:cNvSpPr>
            <p:nvPr/>
          </p:nvSpPr>
          <p:spPr bwMode="auto">
            <a:xfrm>
              <a:off x="4241" y="1888"/>
              <a:ext cx="181" cy="1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1079500" y="6111875"/>
            <a:ext cx="3563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Z = ‘the number of standard deviations from the mean’</a:t>
            </a:r>
          </a:p>
        </p:txBody>
      </p:sp>
      <p:pic>
        <p:nvPicPr>
          <p:cNvPr id="2050" name="Picture 2" descr="https://encrypted-tbn2.gstatic.com/images?q=tbn:ANd9GcR7oOPX9nURJvJEMm8KE03r8CQoz4Zdw6HtQxBmEqhF1vc4uYK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86719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40308"/>
      </p:ext>
    </p:extLst>
  </p:cSld>
  <p:clrMapOvr>
    <a:masterClrMapping/>
  </p:clrMapOvr>
  <p:transition>
    <p:sndAc>
      <p:stSnd>
        <p:snd r:embed="rId3" name="roost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147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4" grpId="0"/>
      <p:bldP spid="58375" grpId="0"/>
      <p:bldP spid="58379" grpId="0"/>
      <p:bldP spid="58380" grpId="0"/>
      <p:bldP spid="58385" grpId="0"/>
      <p:bldP spid="58386" grpId="0"/>
      <p:bldP spid="58399" grpId="0"/>
      <p:bldP spid="58402" grpId="0"/>
      <p:bldP spid="58404" grpId="0"/>
      <p:bldP spid="58405" grpId="0"/>
      <p:bldP spid="58406" grpId="0"/>
      <p:bldP spid="58408" grpId="0"/>
      <p:bldP spid="58420" grpId="0"/>
      <p:bldP spid="58429" grpId="0"/>
      <p:bldP spid="584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6119812" cy="404813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2800" b="1" smtClean="0">
                <a:latin typeface="Eras Medium ITC" pitchFamily="34" charset="0"/>
              </a:rPr>
              <a:t>Inverse Normal Distribution</a:t>
            </a:r>
            <a:endParaRPr lang="en-AU" sz="2800" b="1" smtClean="0">
              <a:latin typeface="Eras Medium ITC" pitchFamily="34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31229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Draw a distribution graph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5256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latin typeface="Eras Medium ITC" pitchFamily="34" charset="0"/>
              </a:rPr>
              <a:t>The mean weight of a chicken is 2.6 kg (with a standard deviation of 0.3 kg)</a:t>
            </a:r>
            <a:endParaRPr lang="en-AU">
              <a:latin typeface="Eras Medium ITC" pitchFamily="34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47275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Look up the probability in the middle of </a:t>
            </a:r>
            <a:b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</a:br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the tables to find the closest ‘z’ value.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11188" y="1414463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90% of chickens weigh less than what weight? (Find ‘x’)</a:t>
            </a:r>
            <a:endParaRPr lang="en-AU">
              <a:solidFill>
                <a:srgbClr val="3333CC"/>
              </a:solidFill>
              <a:latin typeface="Eras Medium ITC" pitchFamily="34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79388" y="4887913"/>
            <a:ext cx="417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Corresponding ‘z’ value is: 1.281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500563" y="4437063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Eras Medium ITC" pitchFamily="34" charset="0"/>
              </a:rPr>
              <a:t>Look up 0.400</a:t>
            </a:r>
          </a:p>
        </p:txBody>
      </p: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7932738" y="3679825"/>
            <a:ext cx="1243012" cy="401638"/>
            <a:chOff x="4997" y="2318"/>
            <a:chExt cx="783" cy="253"/>
          </a:xfrm>
        </p:grpSpPr>
        <p:sp>
          <p:nvSpPr>
            <p:cNvPr id="7211" name="Text Box 11"/>
            <p:cNvSpPr txBox="1">
              <a:spLocks noChangeArrowheads="1"/>
            </p:cNvSpPr>
            <p:nvPr/>
          </p:nvSpPr>
          <p:spPr bwMode="auto">
            <a:xfrm>
              <a:off x="4997" y="2319"/>
              <a:ext cx="1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z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7212" name="Text Box 12"/>
            <p:cNvSpPr txBox="1">
              <a:spLocks noChangeArrowheads="1"/>
            </p:cNvSpPr>
            <p:nvPr/>
          </p:nvSpPr>
          <p:spPr bwMode="auto">
            <a:xfrm>
              <a:off x="5127" y="2318"/>
              <a:ext cx="6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= 1.281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</p:grp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80975" y="4437063"/>
            <a:ext cx="439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The closest probability is 0.3999</a:t>
            </a:r>
          </a:p>
        </p:txBody>
      </p:sp>
      <p:grpSp>
        <p:nvGrpSpPr>
          <p:cNvPr id="60430" name="Group 14"/>
          <p:cNvGrpSpPr>
            <a:grpSpLocks/>
          </p:cNvGrpSpPr>
          <p:nvPr/>
        </p:nvGrpSpPr>
        <p:grpSpPr bwMode="auto">
          <a:xfrm>
            <a:off x="5797550" y="2708275"/>
            <a:ext cx="3311525" cy="1371600"/>
            <a:chOff x="3652" y="1706"/>
            <a:chExt cx="2086" cy="864"/>
          </a:xfrm>
        </p:grpSpPr>
        <p:pic>
          <p:nvPicPr>
            <p:cNvPr id="7202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5" y="1729"/>
              <a:ext cx="2073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03" name="Text Box 16"/>
            <p:cNvSpPr txBox="1">
              <a:spLocks noChangeArrowheads="1"/>
            </p:cNvSpPr>
            <p:nvPr/>
          </p:nvSpPr>
          <p:spPr bwMode="auto">
            <a:xfrm>
              <a:off x="4604" y="2318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0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  <p:pic>
          <p:nvPicPr>
            <p:cNvPr id="7204" name="Picture 1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761"/>
              <a:ext cx="2086" cy="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205" name="Group 18"/>
            <p:cNvGrpSpPr>
              <a:grpSpLocks/>
            </p:cNvGrpSpPr>
            <p:nvPr/>
          </p:nvGrpSpPr>
          <p:grpSpPr bwMode="auto">
            <a:xfrm>
              <a:off x="5012" y="1729"/>
              <a:ext cx="499" cy="340"/>
              <a:chOff x="5012" y="1729"/>
              <a:chExt cx="499" cy="340"/>
            </a:xfrm>
          </p:grpSpPr>
          <p:sp>
            <p:nvSpPr>
              <p:cNvPr id="7209" name="Text Box 19"/>
              <p:cNvSpPr txBox="1">
                <a:spLocks noChangeArrowheads="1"/>
              </p:cNvSpPr>
              <p:nvPr/>
            </p:nvSpPr>
            <p:spPr bwMode="auto">
              <a:xfrm>
                <a:off x="5148" y="1729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0.4</a:t>
                </a:r>
                <a:endParaRPr lang="en-US">
                  <a:latin typeface="Eras Medium ITC" pitchFamily="34" charset="0"/>
                  <a:cs typeface="Arial" charset="0"/>
                </a:endParaRPr>
              </a:p>
            </p:txBody>
          </p:sp>
          <p:sp>
            <p:nvSpPr>
              <p:cNvPr id="7210" name="Line 20"/>
              <p:cNvSpPr>
                <a:spLocks noChangeShapeType="1"/>
              </p:cNvSpPr>
              <p:nvPr/>
            </p:nvSpPr>
            <p:spPr bwMode="auto">
              <a:xfrm flipH="1">
                <a:off x="5012" y="1979"/>
                <a:ext cx="227" cy="9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</p:grpSp>
        <p:grpSp>
          <p:nvGrpSpPr>
            <p:cNvPr id="7206" name="Group 21"/>
            <p:cNvGrpSpPr>
              <a:grpSpLocks/>
            </p:cNvGrpSpPr>
            <p:nvPr/>
          </p:nvGrpSpPr>
          <p:grpSpPr bwMode="auto">
            <a:xfrm>
              <a:off x="3969" y="1706"/>
              <a:ext cx="453" cy="317"/>
              <a:chOff x="3969" y="1706"/>
              <a:chExt cx="453" cy="317"/>
            </a:xfrm>
          </p:grpSpPr>
          <p:sp>
            <p:nvSpPr>
              <p:cNvPr id="7207" name="Text Box 22"/>
              <p:cNvSpPr txBox="1">
                <a:spLocks noChangeArrowheads="1"/>
              </p:cNvSpPr>
              <p:nvPr/>
            </p:nvSpPr>
            <p:spPr bwMode="auto">
              <a:xfrm>
                <a:off x="3969" y="170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NZ">
                    <a:latin typeface="Eras Medium ITC" pitchFamily="34" charset="0"/>
                  </a:rPr>
                  <a:t>0.5</a:t>
                </a:r>
                <a:endParaRPr lang="en-US">
                  <a:latin typeface="Eras Medium ITC" pitchFamily="34" charset="0"/>
                  <a:cs typeface="Arial" charset="0"/>
                </a:endParaRPr>
              </a:p>
            </p:txBody>
          </p:sp>
          <p:sp>
            <p:nvSpPr>
              <p:cNvPr id="7208" name="Line 23"/>
              <p:cNvSpPr>
                <a:spLocks noChangeShapeType="1"/>
              </p:cNvSpPr>
              <p:nvPr/>
            </p:nvSpPr>
            <p:spPr bwMode="auto">
              <a:xfrm>
                <a:off x="4241" y="1888"/>
                <a:ext cx="181" cy="13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NZ">
                  <a:latin typeface="Eras Medium ITC" pitchFamily="34" charset="0"/>
                </a:endParaRPr>
              </a:p>
            </p:txBody>
          </p:sp>
        </p:grpSp>
      </p:grp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395288" y="3663950"/>
            <a:ext cx="3563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Eras Medium ITC" pitchFamily="34" charset="0"/>
                <a:cs typeface="Arial" charset="0"/>
              </a:rPr>
              <a:t>Z = ‘the number of standard deviations from the mean’</a:t>
            </a:r>
          </a:p>
        </p:txBody>
      </p:sp>
      <p:grpSp>
        <p:nvGrpSpPr>
          <p:cNvPr id="60442" name="Group 26"/>
          <p:cNvGrpSpPr>
            <a:grpSpLocks/>
          </p:cNvGrpSpPr>
          <p:nvPr/>
        </p:nvGrpSpPr>
        <p:grpSpPr bwMode="auto">
          <a:xfrm>
            <a:off x="5602288" y="765175"/>
            <a:ext cx="3290887" cy="1871663"/>
            <a:chOff x="3529" y="482"/>
            <a:chExt cx="2073" cy="1179"/>
          </a:xfrm>
        </p:grpSpPr>
        <p:graphicFrame>
          <p:nvGraphicFramePr>
            <p:cNvPr id="7196" name="Object 27"/>
            <p:cNvGraphicFramePr>
              <a:graphicFrameLocks noChangeAspect="1"/>
            </p:cNvGraphicFramePr>
            <p:nvPr/>
          </p:nvGraphicFramePr>
          <p:xfrm>
            <a:off x="4482" y="1275"/>
            <a:ext cx="18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6" imgW="133249" imgH="171566" progId="Equation.3">
                    <p:embed/>
                  </p:oleObj>
                </mc:Choice>
                <mc:Fallback>
                  <p:oleObj name="Equation" r:id="rId6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2" y="1275"/>
                          <a:ext cx="18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97" name="Picture 2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9" y="640"/>
              <a:ext cx="2073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98" name="Text Box 29"/>
            <p:cNvSpPr txBox="1">
              <a:spLocks noChangeArrowheads="1"/>
            </p:cNvSpPr>
            <p:nvPr/>
          </p:nvSpPr>
          <p:spPr bwMode="auto">
            <a:xfrm>
              <a:off x="4391" y="1411"/>
              <a:ext cx="5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2.6kg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7199" name="Text Box 30"/>
            <p:cNvSpPr txBox="1">
              <a:spLocks noChangeArrowheads="1"/>
            </p:cNvSpPr>
            <p:nvPr/>
          </p:nvSpPr>
          <p:spPr bwMode="auto">
            <a:xfrm>
              <a:off x="4770" y="1230"/>
              <a:ext cx="4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‘x’ kg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7200" name="Text Box 31"/>
            <p:cNvSpPr txBox="1">
              <a:spLocks noChangeArrowheads="1"/>
            </p:cNvSpPr>
            <p:nvPr/>
          </p:nvSpPr>
          <p:spPr bwMode="auto">
            <a:xfrm>
              <a:off x="3560" y="482"/>
              <a:ext cx="10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latin typeface="Eras Medium ITC" pitchFamily="34" charset="0"/>
                </a:rPr>
                <a:t>Area = 0.9</a:t>
              </a:r>
              <a:endParaRPr lang="en-US">
                <a:latin typeface="Eras Medium ITC" pitchFamily="34" charset="0"/>
                <a:cs typeface="Arial" charset="0"/>
              </a:endParaRPr>
            </a:p>
          </p:txBody>
        </p:sp>
        <p:sp>
          <p:nvSpPr>
            <p:cNvPr id="7201" name="Line 32"/>
            <p:cNvSpPr>
              <a:spLocks noChangeShapeType="1"/>
            </p:cNvSpPr>
            <p:nvPr/>
          </p:nvSpPr>
          <p:spPr bwMode="auto">
            <a:xfrm>
              <a:off x="3833" y="754"/>
              <a:ext cx="363" cy="2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</p:grpSp>
      <p:grpSp>
        <p:nvGrpSpPr>
          <p:cNvPr id="60449" name="Group 33"/>
          <p:cNvGrpSpPr>
            <a:grpSpLocks/>
          </p:cNvGrpSpPr>
          <p:nvPr/>
        </p:nvGrpSpPr>
        <p:grpSpPr bwMode="auto">
          <a:xfrm>
            <a:off x="5602288" y="4903788"/>
            <a:ext cx="3290887" cy="1620837"/>
            <a:chOff x="3529" y="3089"/>
            <a:chExt cx="2073" cy="1021"/>
          </a:xfrm>
        </p:grpSpPr>
        <p:graphicFrame>
          <p:nvGraphicFramePr>
            <p:cNvPr id="7193" name="Object 34"/>
            <p:cNvGraphicFramePr>
              <a:graphicFrameLocks noChangeAspect="1"/>
            </p:cNvGraphicFramePr>
            <p:nvPr/>
          </p:nvGraphicFramePr>
          <p:xfrm>
            <a:off x="4482" y="3724"/>
            <a:ext cx="18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8" imgW="133249" imgH="171566" progId="Equation.3">
                    <p:embed/>
                  </p:oleObj>
                </mc:Choice>
                <mc:Fallback>
                  <p:oleObj name="Equation" r:id="rId8" imgW="133249" imgH="17156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2" y="3724"/>
                          <a:ext cx="18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94" name="Picture 3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9" y="3089"/>
              <a:ext cx="2073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95" name="Text Box 36"/>
            <p:cNvSpPr txBox="1">
              <a:spLocks noChangeArrowheads="1"/>
            </p:cNvSpPr>
            <p:nvPr/>
          </p:nvSpPr>
          <p:spPr bwMode="auto">
            <a:xfrm>
              <a:off x="4391" y="3860"/>
              <a:ext cx="5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NZ">
                  <a:solidFill>
                    <a:srgbClr val="FF0000"/>
                  </a:solidFill>
                  <a:latin typeface="Eras Medium ITC" pitchFamily="34" charset="0"/>
                </a:rPr>
                <a:t>2.6kg</a:t>
              </a:r>
              <a:endParaRPr lang="en-US">
                <a:solidFill>
                  <a:srgbClr val="FF0000"/>
                </a:solidFill>
                <a:latin typeface="Eras Medium ITC" pitchFamily="34" charset="0"/>
                <a:cs typeface="Arial" charset="0"/>
              </a:endParaRPr>
            </a:p>
          </p:txBody>
        </p:sp>
      </p:grp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572375" y="5840413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FF0000"/>
                </a:solidFill>
                <a:latin typeface="Eras Medium ITC" pitchFamily="34" charset="0"/>
              </a:rPr>
              <a:t>2.98 kg</a:t>
            </a:r>
            <a:endParaRPr lang="en-US">
              <a:solidFill>
                <a:srgbClr val="FF0000"/>
              </a:solidFill>
              <a:latin typeface="Eras Medium ITC" pitchFamily="34" charset="0"/>
              <a:cs typeface="Arial" charset="0"/>
            </a:endParaRP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427538" y="4941888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Eras Medium ITC" pitchFamily="34" charset="0"/>
              </a:rPr>
              <a:t>z = 1.281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179388" y="5480050"/>
            <a:ext cx="3529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The distance from the mean = ‘Z’ </a:t>
            </a:r>
            <a:r>
              <a:rPr lang="en-US">
                <a:solidFill>
                  <a:srgbClr val="3333CC"/>
                </a:solidFill>
                <a:latin typeface="Eras Medium ITC" pitchFamily="34" charset="0"/>
              </a:rPr>
              <a:t>×</a:t>
            </a:r>
            <a:r>
              <a:rPr lang="en-NZ">
                <a:solidFill>
                  <a:srgbClr val="3333CC"/>
                </a:solidFill>
                <a:latin typeface="Eras Medium ITC" pitchFamily="34" charset="0"/>
              </a:rPr>
              <a:t> Std Dev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4211638" y="5408613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Eras Medium ITC" pitchFamily="34" charset="0"/>
              </a:rPr>
              <a:t>D =  1.281 × 0.3  </a:t>
            </a:r>
          </a:p>
        </p:txBody>
      </p:sp>
      <p:grpSp>
        <p:nvGrpSpPr>
          <p:cNvPr id="60457" name="Group 41"/>
          <p:cNvGrpSpPr>
            <a:grpSpLocks/>
          </p:cNvGrpSpPr>
          <p:nvPr/>
        </p:nvGrpSpPr>
        <p:grpSpPr bwMode="auto">
          <a:xfrm>
            <a:off x="7307263" y="5337175"/>
            <a:ext cx="504825" cy="396875"/>
            <a:chOff x="4603" y="3362"/>
            <a:chExt cx="318" cy="250"/>
          </a:xfrm>
        </p:grpSpPr>
        <p:sp>
          <p:nvSpPr>
            <p:cNvPr id="7191" name="Line 42"/>
            <p:cNvSpPr>
              <a:spLocks noChangeShapeType="1"/>
            </p:cNvSpPr>
            <p:nvPr/>
          </p:nvSpPr>
          <p:spPr bwMode="auto">
            <a:xfrm>
              <a:off x="4603" y="3612"/>
              <a:ext cx="31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NZ">
                <a:latin typeface="Eras Medium ITC" pitchFamily="34" charset="0"/>
              </a:endParaRPr>
            </a:p>
          </p:txBody>
        </p:sp>
        <p:sp>
          <p:nvSpPr>
            <p:cNvPr id="7192" name="Text Box 43"/>
            <p:cNvSpPr txBox="1">
              <a:spLocks noChangeArrowheads="1"/>
            </p:cNvSpPr>
            <p:nvPr/>
          </p:nvSpPr>
          <p:spPr bwMode="auto">
            <a:xfrm>
              <a:off x="4604" y="3362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CC"/>
                  </a:solidFill>
                  <a:latin typeface="Eras Medium ITC" pitchFamily="34" charset="0"/>
                </a:rPr>
                <a:t>D</a:t>
              </a:r>
            </a:p>
          </p:txBody>
        </p:sp>
      </p:grp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2989263" y="6056313"/>
            <a:ext cx="4103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Eras Medium ITC" pitchFamily="34" charset="0"/>
              </a:rPr>
              <a:t>x =  2.6kg + 0.3843 = 2.9843kg  </a:t>
            </a:r>
          </a:p>
        </p:txBody>
      </p:sp>
      <p:pic>
        <p:nvPicPr>
          <p:cNvPr id="1026" name="Picture 2" descr="https://encrypted-tbn2.gstatic.com/images?q=tbn:ANd9GcR7oOPX9nURJvJEMm8KE03r8CQoz4Zdw6HtQxBmEqhF1vc4uYK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87" y="530514"/>
            <a:ext cx="1063624" cy="10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306926"/>
      </p:ext>
    </p:extLst>
  </p:cSld>
  <p:clrMapOvr>
    <a:masterClrMapping/>
  </p:clrMapOvr>
  <p:transition>
    <p:sndAc>
      <p:stSnd>
        <p:snd r:embed="rId3" name="roost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45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0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/>
      <p:bldP spid="60424" grpId="0"/>
      <p:bldP spid="60425" grpId="0"/>
      <p:bldP spid="60429" grpId="0"/>
      <p:bldP spid="60440" grpId="0"/>
      <p:bldP spid="60453" grpId="0"/>
      <p:bldP spid="60454" grpId="0"/>
      <p:bldP spid="60455" grpId="0"/>
      <p:bldP spid="60456" grpId="0"/>
      <p:bldP spid="604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542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Normal Distribution</vt:lpstr>
      <vt:lpstr>Standard Deviation</vt:lpstr>
      <vt:lpstr>The Normal Distribution</vt:lpstr>
      <vt:lpstr>Finding a Probability</vt:lpstr>
      <vt:lpstr>Standard Normal Distribution</vt:lpstr>
      <vt:lpstr>Inverse Normal Distribution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Jane Atkinson</dc:creator>
  <cp:lastModifiedBy>Jane Atkinson</cp:lastModifiedBy>
  <cp:revision>1</cp:revision>
  <dcterms:created xsi:type="dcterms:W3CDTF">2013-06-03T09:27:57Z</dcterms:created>
  <dcterms:modified xsi:type="dcterms:W3CDTF">2013-06-03T09:34:26Z</dcterms:modified>
</cp:coreProperties>
</file>