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B81A55D-6646-4F2C-B71A-E3A3F2B8C9A7}" type="datetimeFigureOut">
              <a:rPr lang="en-NZ" smtClean="0"/>
              <a:t>6/05/2012</a:t>
            </a:fld>
            <a:endParaRPr lang="en-NZ"/>
          </a:p>
        </p:txBody>
      </p:sp>
      <p:sp>
        <p:nvSpPr>
          <p:cNvPr id="17" name="Footer Placeholder 16"/>
          <p:cNvSpPr>
            <a:spLocks noGrp="1"/>
          </p:cNvSpPr>
          <p:nvPr>
            <p:ph type="ftr" sz="quarter" idx="11"/>
          </p:nvPr>
        </p:nvSpPr>
        <p:spPr/>
        <p:txBody>
          <a:bodyPr/>
          <a:lstStyle/>
          <a:p>
            <a:endParaRPr lang="en-NZ"/>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10B24D-7900-4BA1-977C-D39E1B9CEE32}" type="slidenum">
              <a:rPr lang="en-NZ" smtClean="0"/>
              <a:t>‹#›</a:t>
            </a:fld>
            <a:endParaRPr lang="en-NZ"/>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81A55D-6646-4F2C-B71A-E3A3F2B8C9A7}" type="datetimeFigureOut">
              <a:rPr lang="en-NZ" smtClean="0"/>
              <a:t>6/05/2012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010B24D-7900-4BA1-977C-D39E1B9CEE32}" type="slidenum">
              <a:rPr lang="en-NZ" smtClean="0"/>
              <a:t>‹#›</a:t>
            </a:fld>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010B24D-7900-4BA1-977C-D39E1B9CEE32}" type="slidenum">
              <a:rPr lang="en-NZ" smtClean="0"/>
              <a:t>‹#›</a:t>
            </a:fld>
            <a:endParaRPr lang="en-NZ"/>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B81A55D-6646-4F2C-B71A-E3A3F2B8C9A7}" type="datetimeFigureOut">
              <a:rPr lang="en-NZ" smtClean="0"/>
              <a:t>6/05/2012</a:t>
            </a:fld>
            <a:endParaRPr lang="en-NZ"/>
          </a:p>
        </p:txBody>
      </p:sp>
      <p:sp>
        <p:nvSpPr>
          <p:cNvPr id="5" name="Footer Placeholder 4"/>
          <p:cNvSpPr>
            <a:spLocks noGrp="1"/>
          </p:cNvSpPr>
          <p:nvPr>
            <p:ph type="ftr" sz="quarter" idx="11"/>
          </p:nvPr>
        </p:nvSpPr>
        <p:spPr/>
        <p:txBody>
          <a:bodyPr/>
          <a:lstStyle/>
          <a:p>
            <a:endParaRPr lang="en-NZ"/>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B81A55D-6646-4F2C-B71A-E3A3F2B8C9A7}" type="datetimeFigureOut">
              <a:rPr lang="en-NZ" smtClean="0"/>
              <a:t>6/05/2012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a:xfrm>
            <a:off x="4361688" y="1026372"/>
            <a:ext cx="457200" cy="441325"/>
          </a:xfrm>
        </p:spPr>
        <p:txBody>
          <a:bodyPr/>
          <a:lstStyle/>
          <a:p>
            <a:fld id="{3010B24D-7900-4BA1-977C-D39E1B9CEE32}" type="slidenum">
              <a:rPr lang="en-NZ" smtClean="0"/>
              <a:t>‹#›</a:t>
            </a:fld>
            <a:endParaRPr lang="en-NZ"/>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NZ"/>
          </a:p>
        </p:txBody>
      </p:sp>
      <p:sp>
        <p:nvSpPr>
          <p:cNvPr id="4" name="Date Placeholder 3"/>
          <p:cNvSpPr>
            <a:spLocks noGrp="1"/>
          </p:cNvSpPr>
          <p:nvPr>
            <p:ph type="dt" sz="half" idx="10"/>
          </p:nvPr>
        </p:nvSpPr>
        <p:spPr/>
        <p:txBody>
          <a:bodyPr/>
          <a:lstStyle/>
          <a:p>
            <a:fld id="{BB81A55D-6646-4F2C-B71A-E3A3F2B8C9A7}" type="datetimeFigureOut">
              <a:rPr lang="en-NZ" smtClean="0"/>
              <a:t>6/05/2012</a:t>
            </a:fld>
            <a:endParaRPr lang="en-NZ"/>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10B24D-7900-4BA1-977C-D39E1B9CEE32}" type="slidenum">
              <a:rPr lang="en-NZ" smtClean="0"/>
              <a:t>‹#›</a:t>
            </a:fld>
            <a:endParaRPr lang="en-NZ"/>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B81A55D-6646-4F2C-B71A-E3A3F2B8C9A7}" type="datetimeFigureOut">
              <a:rPr lang="en-NZ" smtClean="0"/>
              <a:t>6/05/2012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010B24D-7900-4BA1-977C-D39E1B9CEE32}" type="slidenum">
              <a:rPr lang="en-NZ" smtClean="0"/>
              <a:t>‹#›</a:t>
            </a:fld>
            <a:endParaRPr lang="en-NZ"/>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B81A55D-6646-4F2C-B71A-E3A3F2B8C9A7}" type="datetimeFigureOut">
              <a:rPr lang="en-NZ" smtClean="0"/>
              <a:t>6/05/2012</a:t>
            </a:fld>
            <a:endParaRPr lang="en-NZ"/>
          </a:p>
        </p:txBody>
      </p:sp>
      <p:sp>
        <p:nvSpPr>
          <p:cNvPr id="8" name="Footer Placeholder 7"/>
          <p:cNvSpPr>
            <a:spLocks noGrp="1"/>
          </p:cNvSpPr>
          <p:nvPr>
            <p:ph type="ftr" sz="quarter" idx="11"/>
          </p:nvPr>
        </p:nvSpPr>
        <p:spPr>
          <a:xfrm>
            <a:off x="304800" y="6409944"/>
            <a:ext cx="3581400" cy="365760"/>
          </a:xfrm>
        </p:spPr>
        <p:txBody>
          <a:bodyPr/>
          <a:lstStyle/>
          <a:p>
            <a:endParaRPr lang="en-NZ"/>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010B24D-7900-4BA1-977C-D39E1B9CEE32}" type="slidenum">
              <a:rPr lang="en-NZ" smtClean="0"/>
              <a:t>‹#›</a:t>
            </a:fld>
            <a:endParaRPr lang="en-NZ"/>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B81A55D-6646-4F2C-B71A-E3A3F2B8C9A7}" type="datetimeFigureOut">
              <a:rPr lang="en-NZ" smtClean="0"/>
              <a:t>6/05/2012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a:xfrm>
            <a:off x="4343400" y="1036020"/>
            <a:ext cx="457200" cy="441325"/>
          </a:xfrm>
        </p:spPr>
        <p:txBody>
          <a:bodyPr/>
          <a:lstStyle/>
          <a:p>
            <a:fld id="{3010B24D-7900-4BA1-977C-D39E1B9CEE32}" type="slidenum">
              <a:rPr lang="en-NZ" smtClean="0"/>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B81A55D-6646-4F2C-B71A-E3A3F2B8C9A7}" type="datetimeFigureOut">
              <a:rPr lang="en-NZ" smtClean="0"/>
              <a:t>6/05/2012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010B24D-7900-4BA1-977C-D39E1B9CEE32}" type="slidenum">
              <a:rPr lang="en-NZ" smtClean="0"/>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010B24D-7900-4BA1-977C-D39E1B9CEE32}" type="slidenum">
              <a:rPr lang="en-NZ" smtClean="0"/>
              <a:t>‹#›</a:t>
            </a:fld>
            <a:endParaRPr lang="en-NZ"/>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B81A55D-6646-4F2C-B71A-E3A3F2B8C9A7}" type="datetimeFigureOut">
              <a:rPr lang="en-NZ" smtClean="0"/>
              <a:t>6/05/2012</a:t>
            </a:fld>
            <a:endParaRPr lang="en-NZ"/>
          </a:p>
        </p:txBody>
      </p:sp>
      <p:sp>
        <p:nvSpPr>
          <p:cNvPr id="6" name="Footer Placeholder 5"/>
          <p:cNvSpPr>
            <a:spLocks noGrp="1"/>
          </p:cNvSpPr>
          <p:nvPr>
            <p:ph type="ftr" sz="quarter" idx="11"/>
          </p:nvPr>
        </p:nvSpPr>
        <p:spPr>
          <a:xfrm>
            <a:off x="301752" y="6410848"/>
            <a:ext cx="3383280" cy="365760"/>
          </a:xfrm>
        </p:spPr>
        <p:txBody>
          <a:bodyPr/>
          <a:lstStyle/>
          <a:p>
            <a:endParaRPr lang="en-N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010B24D-7900-4BA1-977C-D39E1B9CEE32}" type="slidenum">
              <a:rPr lang="en-NZ" smtClean="0"/>
              <a:t>‹#›</a:t>
            </a:fld>
            <a:endParaRPr lang="en-NZ"/>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B81A55D-6646-4F2C-B71A-E3A3F2B8C9A7}" type="datetimeFigureOut">
              <a:rPr lang="en-NZ" smtClean="0"/>
              <a:t>6/05/2012</a:t>
            </a:fld>
            <a:endParaRPr lang="en-NZ"/>
          </a:p>
        </p:txBody>
      </p:sp>
      <p:sp>
        <p:nvSpPr>
          <p:cNvPr id="6" name="Footer Placeholder 5"/>
          <p:cNvSpPr>
            <a:spLocks noGrp="1"/>
          </p:cNvSpPr>
          <p:nvPr>
            <p:ph type="ftr" sz="quarter" idx="11"/>
          </p:nvPr>
        </p:nvSpPr>
        <p:spPr>
          <a:xfrm>
            <a:off x="301752" y="6410848"/>
            <a:ext cx="3584448" cy="365760"/>
          </a:xfrm>
        </p:spPr>
        <p:txBody>
          <a:bodyPr/>
          <a:lstStyle/>
          <a:p>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B81A55D-6646-4F2C-B71A-E3A3F2B8C9A7}" type="datetimeFigureOut">
              <a:rPr lang="en-NZ" smtClean="0"/>
              <a:t>6/05/2012</a:t>
            </a:fld>
            <a:endParaRPr lang="en-NZ"/>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NZ"/>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10B24D-7900-4BA1-977C-D39E1B9CEE32}" type="slidenum">
              <a:rPr lang="en-NZ" smtClean="0"/>
              <a:t>‹#›</a:t>
            </a:fld>
            <a:endParaRPr lang="en-NZ"/>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NZ"/>
          </a:p>
        </p:txBody>
      </p:sp>
      <p:sp>
        <p:nvSpPr>
          <p:cNvPr id="2" name="Title 1"/>
          <p:cNvSpPr>
            <a:spLocks noGrp="1"/>
          </p:cNvSpPr>
          <p:nvPr>
            <p:ph type="ctrTitle"/>
          </p:nvPr>
        </p:nvSpPr>
        <p:spPr/>
        <p:txBody>
          <a:bodyPr>
            <a:normAutofit/>
          </a:bodyPr>
          <a:lstStyle/>
          <a:p>
            <a:r>
              <a:rPr lang="en-NZ" sz="4800" dirty="0" smtClean="0">
                <a:latin typeface="Teen" pitchFamily="2" charset="0"/>
              </a:rPr>
              <a:t>Optimisation</a:t>
            </a:r>
            <a:endParaRPr lang="en-NZ" sz="4800" dirty="0">
              <a:latin typeface="Teen" pitchFamily="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1862822"/>
            <a:ext cx="7920880" cy="2862322"/>
          </a:xfrm>
          <a:prstGeom prst="rect">
            <a:avLst/>
          </a:prstGeom>
        </p:spPr>
        <p:txBody>
          <a:bodyPr wrap="square">
            <a:spAutoFit/>
          </a:bodyPr>
          <a:lstStyle/>
          <a:p>
            <a:r>
              <a:rPr lang="en-US" sz="3600" dirty="0" smtClean="0">
                <a:latin typeface="Teen" pitchFamily="2" charset="0"/>
              </a:rPr>
              <a:t>For example:</a:t>
            </a:r>
            <a:endParaRPr lang="en-US" sz="3600" dirty="0">
              <a:latin typeface="Teen" pitchFamily="2" charset="0"/>
            </a:endParaRPr>
          </a:p>
          <a:p>
            <a:r>
              <a:rPr lang="en-US" sz="3600" dirty="0" smtClean="0">
                <a:latin typeface="Teen" pitchFamily="2" charset="0"/>
              </a:rPr>
              <a:t>Build </a:t>
            </a:r>
            <a:r>
              <a:rPr lang="en-US" sz="3600" dirty="0">
                <a:latin typeface="Teen" pitchFamily="2" charset="0"/>
              </a:rPr>
              <a:t>a rectangular pen with three parallel partitions using 500 </a:t>
            </a:r>
            <a:r>
              <a:rPr lang="en-US" sz="3600" dirty="0" err="1" smtClean="0">
                <a:latin typeface="Teen" pitchFamily="2" charset="0"/>
              </a:rPr>
              <a:t>metres</a:t>
            </a:r>
            <a:r>
              <a:rPr lang="en-US" sz="3600" dirty="0" smtClean="0">
                <a:latin typeface="Teen" pitchFamily="2" charset="0"/>
              </a:rPr>
              <a:t> </a:t>
            </a:r>
            <a:r>
              <a:rPr lang="en-US" sz="3600" dirty="0">
                <a:latin typeface="Teen" pitchFamily="2" charset="0"/>
              </a:rPr>
              <a:t>of fencing. What dimensions will maximize the total area of the pen ?</a:t>
            </a:r>
            <a:endParaRPr lang="en-NZ" sz="3600" dirty="0">
              <a:latin typeface="Teen"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476672"/>
            <a:ext cx="8208912" cy="6494085"/>
          </a:xfrm>
          <a:prstGeom prst="rect">
            <a:avLst/>
          </a:prstGeom>
          <a:noFill/>
        </p:spPr>
        <p:txBody>
          <a:bodyPr wrap="square" rtlCol="0">
            <a:spAutoFit/>
          </a:bodyPr>
          <a:lstStyle/>
          <a:p>
            <a:r>
              <a:rPr lang="en-US" sz="2000" dirty="0">
                <a:latin typeface="Teen" pitchFamily="2" charset="0"/>
              </a:rPr>
              <a:t>GUIDELINES FOR SOLVING MAX./MIN. PROBLEMS</a:t>
            </a:r>
            <a:endParaRPr lang="en-NZ" sz="2000" dirty="0">
              <a:latin typeface="Teen" pitchFamily="2" charset="0"/>
            </a:endParaRPr>
          </a:p>
          <a:p>
            <a:pPr lvl="0"/>
            <a:r>
              <a:rPr lang="en-US" sz="2400" dirty="0" smtClean="0">
                <a:latin typeface="Teen" pitchFamily="2" charset="0"/>
              </a:rPr>
              <a:t>1.        Read </a:t>
            </a:r>
            <a:r>
              <a:rPr lang="en-US" sz="2400" dirty="0">
                <a:latin typeface="Teen" pitchFamily="2" charset="0"/>
              </a:rPr>
              <a:t>each problem slowly and carefully. Read the problem at least three times before trying to solve it. Sometimes words can be ambiguous. It is imperative to know exactly what the problem is asking. If you misread the problem or hurry through it, you have NO chance of solving it correctly. </a:t>
            </a:r>
            <a:endParaRPr lang="en-US" sz="2400" dirty="0" smtClean="0">
              <a:latin typeface="Teen" pitchFamily="2" charset="0"/>
            </a:endParaRPr>
          </a:p>
          <a:p>
            <a:pPr lvl="0"/>
            <a:endParaRPr lang="en-US" sz="2400" dirty="0" smtClean="0">
              <a:latin typeface="Teen" pitchFamily="2" charset="0"/>
            </a:endParaRPr>
          </a:p>
          <a:p>
            <a:pPr lvl="0"/>
            <a:r>
              <a:rPr lang="en-US" sz="2400" dirty="0" smtClean="0">
                <a:latin typeface="Teen" pitchFamily="2" charset="0"/>
              </a:rPr>
              <a:t>2</a:t>
            </a:r>
            <a:r>
              <a:rPr lang="en-US" sz="2400" dirty="0">
                <a:latin typeface="Teen" pitchFamily="2" charset="0"/>
              </a:rPr>
              <a:t>. </a:t>
            </a:r>
            <a:r>
              <a:rPr lang="en-US" sz="2400" dirty="0" smtClean="0">
                <a:latin typeface="Teen" pitchFamily="2" charset="0"/>
              </a:rPr>
              <a:t>     If </a:t>
            </a:r>
            <a:r>
              <a:rPr lang="en-US" sz="2400" dirty="0">
                <a:latin typeface="Teen" pitchFamily="2" charset="0"/>
              </a:rPr>
              <a:t>appropriate, draw a sketch or diagram of the problem to be solved. Pictures are a great help in organizing and sorting out your thoughts. </a:t>
            </a:r>
            <a:endParaRPr lang="en-NZ" sz="2400" dirty="0">
              <a:latin typeface="Teen" pitchFamily="2" charset="0"/>
            </a:endParaRPr>
          </a:p>
          <a:p>
            <a:pPr lvl="0"/>
            <a:endParaRPr lang="en-US" sz="2400" dirty="0" smtClean="0">
              <a:latin typeface="Teen" pitchFamily="2" charset="0"/>
            </a:endParaRPr>
          </a:p>
          <a:p>
            <a:pPr lvl="0"/>
            <a:r>
              <a:rPr lang="en-US" sz="2400" dirty="0" smtClean="0">
                <a:latin typeface="Teen" pitchFamily="2" charset="0"/>
              </a:rPr>
              <a:t>3</a:t>
            </a:r>
            <a:r>
              <a:rPr lang="en-US" sz="2400" dirty="0">
                <a:latin typeface="Teen" pitchFamily="2" charset="0"/>
              </a:rPr>
              <a:t>. </a:t>
            </a:r>
            <a:r>
              <a:rPr lang="en-US" sz="2400" dirty="0" smtClean="0">
                <a:latin typeface="Teen" pitchFamily="2" charset="0"/>
              </a:rPr>
              <a:t>     Define </a:t>
            </a:r>
            <a:r>
              <a:rPr lang="en-US" sz="2400" dirty="0">
                <a:latin typeface="Teen" pitchFamily="2" charset="0"/>
              </a:rPr>
              <a:t>variables to be used and carefully label your picture or diagram with these variables. This step is very important because it leads directly or indirectly to the creation of mathematical equations. </a:t>
            </a:r>
            <a:endParaRPr lang="en-NZ" sz="2400" dirty="0">
              <a:latin typeface="Teen" pitchFamily="2" charset="0"/>
            </a:endParaRPr>
          </a:p>
          <a:p>
            <a:pPr lvl="0"/>
            <a:endParaRPr lang="en-NZ" dirty="0"/>
          </a:p>
          <a:p>
            <a:endParaRPr lang="en-N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blinds(horizontal)">
                                      <p:cBhvr>
                                        <p:cTn id="1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24936" cy="5847755"/>
          </a:xfrm>
          <a:prstGeom prst="rect">
            <a:avLst/>
          </a:prstGeom>
        </p:spPr>
        <p:txBody>
          <a:bodyPr wrap="square">
            <a:spAutoFit/>
          </a:bodyPr>
          <a:lstStyle/>
          <a:p>
            <a:pPr lvl="0"/>
            <a:r>
              <a:rPr lang="en-US" sz="2200" dirty="0" smtClean="0">
                <a:latin typeface="Teen" pitchFamily="2" charset="0"/>
              </a:rPr>
              <a:t>4.       Write down all equations which are related to your problem or diagram. Clearly denote that equation which you are asked to maximize or minimize. Experience will show you that MOST optimization problems will begin with two equations. One equation is a "constraint" equation and the other is the "optimization" equation. The "constraint" equation is used to solve for one of the variables. This is then substituted into the "optimization" equation before differentiation occurs. Some problems may have NO constraint equation. Some problems may have two or more constraint equations. </a:t>
            </a:r>
          </a:p>
          <a:p>
            <a:pPr lvl="0"/>
            <a:endParaRPr lang="en-NZ" sz="2200" dirty="0" smtClean="0">
              <a:latin typeface="Teen" pitchFamily="2" charset="0"/>
            </a:endParaRPr>
          </a:p>
          <a:p>
            <a:pPr lvl="0"/>
            <a:r>
              <a:rPr lang="en-US" sz="2200" dirty="0" smtClean="0">
                <a:latin typeface="Teen" pitchFamily="2" charset="0"/>
              </a:rPr>
              <a:t>5.      Before differentiating, make sure that the optimization equation is a function of only one variable. Then differentiate using the well-known rules of differentiation. </a:t>
            </a:r>
          </a:p>
          <a:p>
            <a:pPr lvl="0"/>
            <a:endParaRPr lang="en-NZ" sz="2200" dirty="0" smtClean="0">
              <a:latin typeface="Teen" pitchFamily="2" charset="0"/>
            </a:endParaRPr>
          </a:p>
          <a:p>
            <a:pPr lvl="0"/>
            <a:r>
              <a:rPr lang="en-US" sz="2200" dirty="0" smtClean="0">
                <a:latin typeface="Teen" pitchFamily="2" charset="0"/>
              </a:rPr>
              <a:t>6.     Verify that your result is a maximum or minimum value using the first or second derivative test for </a:t>
            </a:r>
            <a:r>
              <a:rPr lang="en-US" sz="2200" dirty="0" err="1" smtClean="0">
                <a:latin typeface="Teen" pitchFamily="2" charset="0"/>
              </a:rPr>
              <a:t>extrema</a:t>
            </a:r>
            <a:r>
              <a:rPr lang="en-US" sz="2200" dirty="0" smtClean="0">
                <a:latin typeface="Teen" pitchFamily="2" charset="0"/>
              </a:rPr>
              <a:t>. </a:t>
            </a:r>
            <a:endParaRPr lang="en-NZ" sz="2200" dirty="0">
              <a:latin typeface="Tee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620688"/>
            <a:ext cx="7704856" cy="2862322"/>
          </a:xfrm>
          <a:prstGeom prst="rect">
            <a:avLst/>
          </a:prstGeom>
        </p:spPr>
        <p:txBody>
          <a:bodyPr wrap="square">
            <a:spAutoFit/>
          </a:bodyPr>
          <a:lstStyle/>
          <a:p>
            <a:r>
              <a:rPr lang="en-US" sz="3600" dirty="0">
                <a:latin typeface="Teen" pitchFamily="2" charset="0"/>
              </a:rPr>
              <a:t>Find two nonnegative numbers whose sum is 9 and so that the product of one number and the square of the other number is a maximum.</a:t>
            </a:r>
            <a:endParaRPr lang="en-NZ" sz="3600" dirty="0">
              <a:latin typeface="Teen"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3568" y="548680"/>
            <a:ext cx="7704856" cy="2062103"/>
          </a:xfrm>
          <a:prstGeom prst="rect">
            <a:avLst/>
          </a:prstGeom>
        </p:spPr>
        <p:txBody>
          <a:bodyPr wrap="square">
            <a:spAutoFit/>
          </a:bodyPr>
          <a:lstStyle/>
          <a:p>
            <a:r>
              <a:rPr lang="en-US" sz="3200" dirty="0">
                <a:latin typeface="Teen" pitchFamily="2" charset="0"/>
              </a:rPr>
              <a:t>An open rectangular box with square base is to be made from 48 </a:t>
            </a:r>
            <a:r>
              <a:rPr lang="en-US" sz="3200" dirty="0" smtClean="0">
                <a:latin typeface="Teen" pitchFamily="2" charset="0"/>
              </a:rPr>
              <a:t>cm</a:t>
            </a:r>
            <a:r>
              <a:rPr lang="en-US" sz="3200" baseline="30000" dirty="0" smtClean="0">
                <a:latin typeface="Teen" pitchFamily="2" charset="0"/>
              </a:rPr>
              <a:t>2</a:t>
            </a:r>
            <a:r>
              <a:rPr lang="en-US" sz="3200" dirty="0" smtClean="0">
                <a:latin typeface="Teen" pitchFamily="2" charset="0"/>
              </a:rPr>
              <a:t> </a:t>
            </a:r>
            <a:r>
              <a:rPr lang="en-US" sz="3200" dirty="0">
                <a:latin typeface="Teen" pitchFamily="2" charset="0"/>
              </a:rPr>
              <a:t>of material. What dimensions will result in a box with the largest possible volume ?</a:t>
            </a:r>
            <a:endParaRPr lang="en-NZ" sz="3200" dirty="0">
              <a:latin typeface="Teen" pitchFamily="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971600" y="692696"/>
            <a:ext cx="7560840" cy="3046988"/>
          </a:xfrm>
          <a:prstGeom prst="rect">
            <a:avLst/>
          </a:prstGeom>
        </p:spPr>
        <p:txBody>
          <a:bodyPr wrap="square">
            <a:spAutoFit/>
          </a:bodyPr>
          <a:lstStyle/>
          <a:p>
            <a:r>
              <a:rPr lang="en-US" sz="3200" dirty="0">
                <a:latin typeface="Teen" pitchFamily="2" charset="0"/>
              </a:rPr>
              <a:t>A sheet of cardboard 3 </a:t>
            </a:r>
            <a:r>
              <a:rPr lang="en-US" sz="3200" dirty="0" smtClean="0">
                <a:latin typeface="Teen" pitchFamily="2" charset="0"/>
              </a:rPr>
              <a:t>0cm </a:t>
            </a:r>
            <a:r>
              <a:rPr lang="en-US" sz="3200" dirty="0">
                <a:latin typeface="Teen" pitchFamily="2" charset="0"/>
              </a:rPr>
              <a:t>by </a:t>
            </a:r>
            <a:r>
              <a:rPr lang="en-US" sz="3200" dirty="0" smtClean="0">
                <a:latin typeface="Teen" pitchFamily="2" charset="0"/>
              </a:rPr>
              <a:t>40cm </a:t>
            </a:r>
            <a:r>
              <a:rPr lang="en-US" sz="3200" dirty="0">
                <a:latin typeface="Teen" pitchFamily="2" charset="0"/>
              </a:rPr>
              <a:t>will be made into a box by cutting equal-sized squares from each corner and folding up the four edges. What will be the dimensions of the box with largest volume ? </a:t>
            </a:r>
            <a:endParaRPr lang="en-NZ" sz="3200" dirty="0">
              <a:latin typeface="Teen" pitchFamily="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3608" y="620688"/>
            <a:ext cx="6984776" cy="3046988"/>
          </a:xfrm>
          <a:prstGeom prst="rect">
            <a:avLst/>
          </a:prstGeom>
          <a:noFill/>
        </p:spPr>
        <p:txBody>
          <a:bodyPr wrap="square" rtlCol="0">
            <a:spAutoFit/>
          </a:bodyPr>
          <a:lstStyle/>
          <a:p>
            <a:r>
              <a:rPr lang="en-NZ" sz="3200" dirty="0" smtClean="0">
                <a:latin typeface="Teen" pitchFamily="2" charset="0"/>
              </a:rPr>
              <a:t>A cylindrical can is to hold 20    m</a:t>
            </a:r>
            <a:r>
              <a:rPr lang="en-NZ" sz="3200" baseline="30000" dirty="0" smtClean="0">
                <a:latin typeface="Teen" pitchFamily="2" charset="0"/>
              </a:rPr>
              <a:t>3</a:t>
            </a:r>
            <a:r>
              <a:rPr lang="en-NZ" sz="3200" dirty="0" smtClean="0">
                <a:latin typeface="Teen" pitchFamily="2" charset="0"/>
              </a:rPr>
              <a:t>.  The material for the top and bottom costs $10/m</a:t>
            </a:r>
            <a:r>
              <a:rPr lang="en-NZ" sz="3200" baseline="30000" dirty="0" smtClean="0">
                <a:latin typeface="Teen" pitchFamily="2" charset="0"/>
              </a:rPr>
              <a:t>2 </a:t>
            </a:r>
            <a:r>
              <a:rPr lang="en-NZ" sz="3200" dirty="0" smtClean="0">
                <a:latin typeface="Teen" pitchFamily="2" charset="0"/>
              </a:rPr>
              <a:t> and the material for the side $8/m</a:t>
            </a:r>
            <a:r>
              <a:rPr lang="en-NZ" sz="3200" baseline="30000" dirty="0" smtClean="0">
                <a:latin typeface="Teen" pitchFamily="2" charset="0"/>
              </a:rPr>
              <a:t>2</a:t>
            </a:r>
            <a:r>
              <a:rPr lang="en-NZ" sz="3200" dirty="0" smtClean="0">
                <a:latin typeface="Teen" pitchFamily="2" charset="0"/>
              </a:rPr>
              <a:t>.  Find the radius and height of the most economical can.</a:t>
            </a:r>
            <a:endParaRPr lang="en-NZ" sz="3200" dirty="0">
              <a:latin typeface="Teen" pitchFamily="2" charset="0"/>
            </a:endParaRPr>
          </a:p>
        </p:txBody>
      </p:sp>
      <p:graphicFrame>
        <p:nvGraphicFramePr>
          <p:cNvPr id="6" name="Object 5"/>
          <p:cNvGraphicFramePr>
            <a:graphicFrameLocks noChangeAspect="1"/>
          </p:cNvGraphicFramePr>
          <p:nvPr/>
        </p:nvGraphicFramePr>
        <p:xfrm>
          <a:off x="6372200" y="692696"/>
          <a:ext cx="313895" cy="432048"/>
        </p:xfrm>
        <a:graphic>
          <a:graphicData uri="http://schemas.openxmlformats.org/presentationml/2006/ole">
            <p:oleObj spid="_x0000_s20484" name="Equation" r:id="rId3" imgW="139680" imgH="139680" progId="Equation.DSMT4">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25</TotalTime>
  <Words>455</Words>
  <Application>Microsoft Office PowerPoint</Application>
  <PresentationFormat>On-screen Show (4:3)</PresentationFormat>
  <Paragraphs>18</Paragraphs>
  <Slides>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Civic</vt:lpstr>
      <vt:lpstr>MathType 6.0 Equation</vt:lpstr>
      <vt:lpstr>Optimisation</vt:lpstr>
      <vt:lpstr>Slide 2</vt:lpstr>
      <vt:lpstr>Slide 3</vt:lpstr>
      <vt:lpstr>Slide 4</vt:lpstr>
      <vt:lpstr>Slide 5</vt:lpstr>
      <vt:lpstr>Slide 6</vt:lpstr>
      <vt:lpstr>Slide 7</vt:lpstr>
      <vt:lpstr>Slide 8</vt:lpstr>
    </vt:vector>
  </TitlesOfParts>
  <Company>Ministry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Optimisation</dc:title>
  <dc:creator>at</dc:creator>
  <cp:lastModifiedBy>at</cp:lastModifiedBy>
  <cp:revision>3</cp:revision>
  <dcterms:created xsi:type="dcterms:W3CDTF">2012-05-06T09:22:04Z</dcterms:created>
  <dcterms:modified xsi:type="dcterms:W3CDTF">2012-05-06T09:47:58Z</dcterms:modified>
</cp:coreProperties>
</file>