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9.wmf"/><Relationship Id="rId1" Type="http://schemas.openxmlformats.org/officeDocument/2006/relationships/image" Target="../media/image9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6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13" Type="http://schemas.openxmlformats.org/officeDocument/2006/relationships/image" Target="../media/image118.wmf"/><Relationship Id="rId18" Type="http://schemas.openxmlformats.org/officeDocument/2006/relationships/image" Target="../media/image123.wmf"/><Relationship Id="rId26" Type="http://schemas.openxmlformats.org/officeDocument/2006/relationships/image" Target="../media/image19.wmf"/><Relationship Id="rId3" Type="http://schemas.openxmlformats.org/officeDocument/2006/relationships/image" Target="../media/image44.wmf"/><Relationship Id="rId21" Type="http://schemas.openxmlformats.org/officeDocument/2006/relationships/image" Target="../media/image20.wmf"/><Relationship Id="rId7" Type="http://schemas.openxmlformats.org/officeDocument/2006/relationships/image" Target="../media/image112.wmf"/><Relationship Id="rId12" Type="http://schemas.openxmlformats.org/officeDocument/2006/relationships/image" Target="../media/image117.wmf"/><Relationship Id="rId17" Type="http://schemas.openxmlformats.org/officeDocument/2006/relationships/image" Target="../media/image122.wmf"/><Relationship Id="rId25" Type="http://schemas.openxmlformats.org/officeDocument/2006/relationships/image" Target="../media/image16.wmf"/><Relationship Id="rId2" Type="http://schemas.openxmlformats.org/officeDocument/2006/relationships/image" Target="../media/image108.wmf"/><Relationship Id="rId16" Type="http://schemas.openxmlformats.org/officeDocument/2006/relationships/image" Target="../media/image121.wmf"/><Relationship Id="rId20" Type="http://schemas.openxmlformats.org/officeDocument/2006/relationships/image" Target="../media/image125.wmf"/><Relationship Id="rId29" Type="http://schemas.openxmlformats.org/officeDocument/2006/relationships/image" Target="../media/image18.wmf"/><Relationship Id="rId1" Type="http://schemas.openxmlformats.org/officeDocument/2006/relationships/image" Target="../media/image107.wmf"/><Relationship Id="rId6" Type="http://schemas.openxmlformats.org/officeDocument/2006/relationships/image" Target="../media/image111.wmf"/><Relationship Id="rId11" Type="http://schemas.openxmlformats.org/officeDocument/2006/relationships/image" Target="../media/image116.wmf"/><Relationship Id="rId24" Type="http://schemas.openxmlformats.org/officeDocument/2006/relationships/image" Target="../media/image15.wmf"/><Relationship Id="rId5" Type="http://schemas.openxmlformats.org/officeDocument/2006/relationships/image" Target="../media/image110.wmf"/><Relationship Id="rId15" Type="http://schemas.openxmlformats.org/officeDocument/2006/relationships/image" Target="../media/image120.wmf"/><Relationship Id="rId23" Type="http://schemas.openxmlformats.org/officeDocument/2006/relationships/image" Target="../media/image22.wmf"/><Relationship Id="rId28" Type="http://schemas.openxmlformats.org/officeDocument/2006/relationships/image" Target="../media/image95.wmf"/><Relationship Id="rId10" Type="http://schemas.openxmlformats.org/officeDocument/2006/relationships/image" Target="../media/image115.wmf"/><Relationship Id="rId19" Type="http://schemas.openxmlformats.org/officeDocument/2006/relationships/image" Target="../media/image124.wmf"/><Relationship Id="rId4" Type="http://schemas.openxmlformats.org/officeDocument/2006/relationships/image" Target="../media/image109.wmf"/><Relationship Id="rId9" Type="http://schemas.openxmlformats.org/officeDocument/2006/relationships/image" Target="../media/image114.wmf"/><Relationship Id="rId14" Type="http://schemas.openxmlformats.org/officeDocument/2006/relationships/image" Target="../media/image119.wmf"/><Relationship Id="rId22" Type="http://schemas.openxmlformats.org/officeDocument/2006/relationships/image" Target="../media/image126.wmf"/><Relationship Id="rId27" Type="http://schemas.openxmlformats.org/officeDocument/2006/relationships/image" Target="../media/image69.wmf"/><Relationship Id="rId30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107.wmf"/><Relationship Id="rId5" Type="http://schemas.openxmlformats.org/officeDocument/2006/relationships/image" Target="../media/image130.wmf"/><Relationship Id="rId4" Type="http://schemas.openxmlformats.org/officeDocument/2006/relationships/image" Target="../media/image129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13" Type="http://schemas.openxmlformats.org/officeDocument/2006/relationships/image" Target="../media/image143.wmf"/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12" Type="http://schemas.openxmlformats.org/officeDocument/2006/relationships/image" Target="../media/image142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11" Type="http://schemas.openxmlformats.org/officeDocument/2006/relationships/image" Target="../media/image141.wmf"/><Relationship Id="rId5" Type="http://schemas.openxmlformats.org/officeDocument/2006/relationships/image" Target="../media/image135.wmf"/><Relationship Id="rId10" Type="http://schemas.openxmlformats.org/officeDocument/2006/relationships/image" Target="../media/image140.wmf"/><Relationship Id="rId4" Type="http://schemas.openxmlformats.org/officeDocument/2006/relationships/image" Target="../media/image134.wmf"/><Relationship Id="rId9" Type="http://schemas.openxmlformats.org/officeDocument/2006/relationships/image" Target="../media/image139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image" Target="../media/image146.wmf"/><Relationship Id="rId7" Type="http://schemas.openxmlformats.org/officeDocument/2006/relationships/image" Target="../media/image149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44.wmf"/><Relationship Id="rId11" Type="http://schemas.openxmlformats.org/officeDocument/2006/relationships/image" Target="../media/image153.wmf"/><Relationship Id="rId5" Type="http://schemas.openxmlformats.org/officeDocument/2006/relationships/image" Target="../media/image148.wmf"/><Relationship Id="rId10" Type="http://schemas.openxmlformats.org/officeDocument/2006/relationships/image" Target="../media/image152.wmf"/><Relationship Id="rId4" Type="http://schemas.openxmlformats.org/officeDocument/2006/relationships/image" Target="../media/image147.wmf"/><Relationship Id="rId9" Type="http://schemas.openxmlformats.org/officeDocument/2006/relationships/image" Target="../media/image15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18" Type="http://schemas.openxmlformats.org/officeDocument/2006/relationships/image" Target="../media/image16.wmf"/><Relationship Id="rId3" Type="http://schemas.openxmlformats.org/officeDocument/2006/relationships/image" Target="../media/image25.wmf"/><Relationship Id="rId21" Type="http://schemas.openxmlformats.org/officeDocument/2006/relationships/image" Target="../media/image19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15.wmf"/><Relationship Id="rId2" Type="http://schemas.openxmlformats.org/officeDocument/2006/relationships/image" Target="../media/image24.wmf"/><Relationship Id="rId16" Type="http://schemas.openxmlformats.org/officeDocument/2006/relationships/image" Target="../media/image20.wmf"/><Relationship Id="rId20" Type="http://schemas.openxmlformats.org/officeDocument/2006/relationships/image" Target="../media/image18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7.wmf"/><Relationship Id="rId23" Type="http://schemas.openxmlformats.org/officeDocument/2006/relationships/image" Target="../media/image22.wmf"/><Relationship Id="rId10" Type="http://schemas.openxmlformats.org/officeDocument/2006/relationships/image" Target="../media/image32.wmf"/><Relationship Id="rId19" Type="http://schemas.openxmlformats.org/officeDocument/2006/relationships/image" Target="../media/image1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Relationship Id="rId22" Type="http://schemas.openxmlformats.org/officeDocument/2006/relationships/image" Target="../media/image38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3" Type="http://schemas.openxmlformats.org/officeDocument/2006/relationships/image" Target="../media/image156.wmf"/><Relationship Id="rId7" Type="http://schemas.openxmlformats.org/officeDocument/2006/relationships/image" Target="../media/image160.wmf"/><Relationship Id="rId12" Type="http://schemas.openxmlformats.org/officeDocument/2006/relationships/image" Target="../media/image163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6" Type="http://schemas.openxmlformats.org/officeDocument/2006/relationships/image" Target="../media/image159.wmf"/><Relationship Id="rId11" Type="http://schemas.openxmlformats.org/officeDocument/2006/relationships/image" Target="../media/image66.wmf"/><Relationship Id="rId5" Type="http://schemas.openxmlformats.org/officeDocument/2006/relationships/image" Target="../media/image158.wmf"/><Relationship Id="rId10" Type="http://schemas.openxmlformats.org/officeDocument/2006/relationships/image" Target="../media/image46.wmf"/><Relationship Id="rId4" Type="http://schemas.openxmlformats.org/officeDocument/2006/relationships/image" Target="../media/image157.wmf"/><Relationship Id="rId9" Type="http://schemas.openxmlformats.org/officeDocument/2006/relationships/image" Target="../media/image16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50.wmf"/><Relationship Id="rId18" Type="http://schemas.openxmlformats.org/officeDocument/2006/relationships/image" Target="../media/image54.wmf"/><Relationship Id="rId3" Type="http://schemas.openxmlformats.org/officeDocument/2006/relationships/image" Target="../media/image41.wmf"/><Relationship Id="rId21" Type="http://schemas.openxmlformats.org/officeDocument/2006/relationships/image" Target="../media/image16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17" Type="http://schemas.openxmlformats.org/officeDocument/2006/relationships/image" Target="../media/image53.wmf"/><Relationship Id="rId2" Type="http://schemas.openxmlformats.org/officeDocument/2006/relationships/image" Target="../media/image40.wmf"/><Relationship Id="rId16" Type="http://schemas.openxmlformats.org/officeDocument/2006/relationships/image" Target="../media/image20.wmf"/><Relationship Id="rId20" Type="http://schemas.openxmlformats.org/officeDocument/2006/relationships/image" Target="../media/image56.wmf"/><Relationship Id="rId1" Type="http://schemas.openxmlformats.org/officeDocument/2006/relationships/image" Target="../media/image39.wmf"/><Relationship Id="rId6" Type="http://schemas.openxmlformats.org/officeDocument/2006/relationships/image" Target="../media/image29.wmf"/><Relationship Id="rId11" Type="http://schemas.openxmlformats.org/officeDocument/2006/relationships/image" Target="../media/image48.wmf"/><Relationship Id="rId5" Type="http://schemas.openxmlformats.org/officeDocument/2006/relationships/image" Target="../media/image43.wmf"/><Relationship Id="rId15" Type="http://schemas.openxmlformats.org/officeDocument/2006/relationships/image" Target="../media/image52.wmf"/><Relationship Id="rId23" Type="http://schemas.openxmlformats.org/officeDocument/2006/relationships/image" Target="../media/image22.wmf"/><Relationship Id="rId10" Type="http://schemas.openxmlformats.org/officeDocument/2006/relationships/image" Target="../media/image47.wmf"/><Relationship Id="rId19" Type="http://schemas.openxmlformats.org/officeDocument/2006/relationships/image" Target="../media/image55.wmf"/><Relationship Id="rId4" Type="http://schemas.openxmlformats.org/officeDocument/2006/relationships/image" Target="../media/image42.wmf"/><Relationship Id="rId9" Type="http://schemas.openxmlformats.org/officeDocument/2006/relationships/image" Target="../media/image46.wmf"/><Relationship Id="rId14" Type="http://schemas.openxmlformats.org/officeDocument/2006/relationships/image" Target="../media/image51.wmf"/><Relationship Id="rId22" Type="http://schemas.openxmlformats.org/officeDocument/2006/relationships/image" Target="../media/image5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66.wmf"/><Relationship Id="rId18" Type="http://schemas.openxmlformats.org/officeDocument/2006/relationships/image" Target="../media/image17.wmf"/><Relationship Id="rId3" Type="http://schemas.openxmlformats.org/officeDocument/2006/relationships/image" Target="../media/image60.wmf"/><Relationship Id="rId21" Type="http://schemas.openxmlformats.org/officeDocument/2006/relationships/image" Target="../media/image69.wmf"/><Relationship Id="rId7" Type="http://schemas.openxmlformats.org/officeDocument/2006/relationships/image" Target="../media/image46.wmf"/><Relationship Id="rId12" Type="http://schemas.openxmlformats.org/officeDocument/2006/relationships/image" Target="../media/image37.wmf"/><Relationship Id="rId17" Type="http://schemas.openxmlformats.org/officeDocument/2006/relationships/image" Target="../media/image16.wmf"/><Relationship Id="rId2" Type="http://schemas.openxmlformats.org/officeDocument/2006/relationships/image" Target="../media/image59.wmf"/><Relationship Id="rId16" Type="http://schemas.openxmlformats.org/officeDocument/2006/relationships/image" Target="../media/image20.wmf"/><Relationship Id="rId20" Type="http://schemas.openxmlformats.org/officeDocument/2006/relationships/image" Target="../media/image1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8.wmf"/><Relationship Id="rId10" Type="http://schemas.openxmlformats.org/officeDocument/2006/relationships/image" Target="../media/image64.wmf"/><Relationship Id="rId19" Type="http://schemas.openxmlformats.org/officeDocument/2006/relationships/image" Target="../media/image18.wmf"/><Relationship Id="rId4" Type="http://schemas.openxmlformats.org/officeDocument/2006/relationships/image" Target="../media/image61.wmf"/><Relationship Id="rId9" Type="http://schemas.openxmlformats.org/officeDocument/2006/relationships/image" Target="../media/image44.wmf"/><Relationship Id="rId14" Type="http://schemas.openxmlformats.org/officeDocument/2006/relationships/image" Target="../media/image67.wmf"/><Relationship Id="rId22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19.wmf"/><Relationship Id="rId18" Type="http://schemas.openxmlformats.org/officeDocument/2006/relationships/image" Target="../media/image80.wmf"/><Relationship Id="rId3" Type="http://schemas.openxmlformats.org/officeDocument/2006/relationships/image" Target="../media/image74.wmf"/><Relationship Id="rId21" Type="http://schemas.openxmlformats.org/officeDocument/2006/relationships/image" Target="../media/image83.wmf"/><Relationship Id="rId7" Type="http://schemas.openxmlformats.org/officeDocument/2006/relationships/image" Target="../media/image75.wmf"/><Relationship Id="rId12" Type="http://schemas.openxmlformats.org/officeDocument/2006/relationships/image" Target="../media/image18.wmf"/><Relationship Id="rId17" Type="http://schemas.openxmlformats.org/officeDocument/2006/relationships/image" Target="../media/image79.wmf"/><Relationship Id="rId2" Type="http://schemas.openxmlformats.org/officeDocument/2006/relationships/image" Target="../media/image73.wmf"/><Relationship Id="rId16" Type="http://schemas.openxmlformats.org/officeDocument/2006/relationships/image" Target="../media/image78.wmf"/><Relationship Id="rId20" Type="http://schemas.openxmlformats.org/officeDocument/2006/relationships/image" Target="../media/image82.wmf"/><Relationship Id="rId1" Type="http://schemas.openxmlformats.org/officeDocument/2006/relationships/image" Target="../media/image72.wmf"/><Relationship Id="rId6" Type="http://schemas.openxmlformats.org/officeDocument/2006/relationships/image" Target="../media/image20.wmf"/><Relationship Id="rId11" Type="http://schemas.openxmlformats.org/officeDocument/2006/relationships/image" Target="../media/image17.wmf"/><Relationship Id="rId5" Type="http://schemas.openxmlformats.org/officeDocument/2006/relationships/image" Target="../media/image44.wmf"/><Relationship Id="rId15" Type="http://schemas.openxmlformats.org/officeDocument/2006/relationships/image" Target="../media/image77.wmf"/><Relationship Id="rId10" Type="http://schemas.openxmlformats.org/officeDocument/2006/relationships/image" Target="../media/image16.wmf"/><Relationship Id="rId19" Type="http://schemas.openxmlformats.org/officeDocument/2006/relationships/image" Target="../media/image81.wmf"/><Relationship Id="rId4" Type="http://schemas.openxmlformats.org/officeDocument/2006/relationships/image" Target="../media/image9.wmf"/><Relationship Id="rId9" Type="http://schemas.openxmlformats.org/officeDocument/2006/relationships/image" Target="../media/image15.wmf"/><Relationship Id="rId14" Type="http://schemas.openxmlformats.org/officeDocument/2006/relationships/image" Target="../media/image76.wmf"/><Relationship Id="rId22" Type="http://schemas.openxmlformats.org/officeDocument/2006/relationships/image" Target="../media/image8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92.wmf"/><Relationship Id="rId18" Type="http://schemas.openxmlformats.org/officeDocument/2006/relationships/image" Target="../media/image54.wmf"/><Relationship Id="rId3" Type="http://schemas.openxmlformats.org/officeDocument/2006/relationships/image" Target="../media/image46.wmf"/><Relationship Id="rId21" Type="http://schemas.openxmlformats.org/officeDocument/2006/relationships/image" Target="../media/image19.wmf"/><Relationship Id="rId7" Type="http://schemas.openxmlformats.org/officeDocument/2006/relationships/image" Target="../media/image89.wmf"/><Relationship Id="rId12" Type="http://schemas.openxmlformats.org/officeDocument/2006/relationships/image" Target="../media/image91.wmf"/><Relationship Id="rId17" Type="http://schemas.openxmlformats.org/officeDocument/2006/relationships/image" Target="../media/image22.wmf"/><Relationship Id="rId2" Type="http://schemas.openxmlformats.org/officeDocument/2006/relationships/image" Target="../media/image86.wmf"/><Relationship Id="rId16" Type="http://schemas.openxmlformats.org/officeDocument/2006/relationships/image" Target="../media/image94.wmf"/><Relationship Id="rId20" Type="http://schemas.openxmlformats.org/officeDocument/2006/relationships/image" Target="../media/image17.wmf"/><Relationship Id="rId1" Type="http://schemas.openxmlformats.org/officeDocument/2006/relationships/image" Target="../media/image85.wmf"/><Relationship Id="rId6" Type="http://schemas.openxmlformats.org/officeDocument/2006/relationships/image" Target="../media/image88.wmf"/><Relationship Id="rId11" Type="http://schemas.openxmlformats.org/officeDocument/2006/relationships/image" Target="../media/image37.wmf"/><Relationship Id="rId5" Type="http://schemas.openxmlformats.org/officeDocument/2006/relationships/image" Target="../media/image29.wmf"/><Relationship Id="rId15" Type="http://schemas.openxmlformats.org/officeDocument/2006/relationships/image" Target="../media/image20.wmf"/><Relationship Id="rId23" Type="http://schemas.openxmlformats.org/officeDocument/2006/relationships/image" Target="../media/image96.wmf"/><Relationship Id="rId10" Type="http://schemas.openxmlformats.org/officeDocument/2006/relationships/image" Target="../media/image90.wmf"/><Relationship Id="rId19" Type="http://schemas.openxmlformats.org/officeDocument/2006/relationships/image" Target="../media/image15.wmf"/><Relationship Id="rId4" Type="http://schemas.openxmlformats.org/officeDocument/2006/relationships/image" Target="../media/image87.wmf"/><Relationship Id="rId9" Type="http://schemas.openxmlformats.org/officeDocument/2006/relationships/image" Target="../media/image78.wmf"/><Relationship Id="rId14" Type="http://schemas.openxmlformats.org/officeDocument/2006/relationships/image" Target="../media/image93.wmf"/><Relationship Id="rId22" Type="http://schemas.openxmlformats.org/officeDocument/2006/relationships/image" Target="../media/image9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55B84-4633-4C2F-85F2-6B8587EBD6BD}" type="datetimeFigureOut">
              <a:rPr lang="en-NZ" smtClean="0"/>
              <a:t>18/02/2013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2229B-C848-428E-A840-D899014110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90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6552FD-4B47-44B7-B49A-D0C29590D412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34610-B855-43EC-A908-0DD716F4FC4D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BE84A-6F08-456B-A986-A03578CD4351}" type="slidenum">
              <a:rPr lang="en-US"/>
              <a:pPr/>
              <a:t>11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65FAF2-B3A2-4DBC-81DC-590F2AE4F9A7}" type="slidenum">
              <a:rPr lang="en-US"/>
              <a:pPr/>
              <a:t>12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B8A1D-8FDC-409B-9EF9-9EE51F94696E}" type="slidenum">
              <a:rPr lang="en-US"/>
              <a:pPr/>
              <a:t>13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DA338-D6B9-4FD9-B8C1-BA2649D539F5}" type="slidenum">
              <a:rPr lang="en-US"/>
              <a:pPr/>
              <a:t>14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FBBEB-3318-4711-9EDE-1B9C55267885}" type="slidenum">
              <a:rPr lang="en-US"/>
              <a:pPr/>
              <a:t>15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50F72-ADC0-4494-9761-9C75CE4FD8A7}" type="slidenum">
              <a:rPr lang="en-US"/>
              <a:pPr/>
              <a:t>16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252AE-11B1-459D-931C-3B4C05EA1D68}" type="slidenum">
              <a:rPr lang="en-US"/>
              <a:pPr/>
              <a:t>17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D167C-10D4-45D1-916C-FBD0EA6D43A1}" type="slidenum">
              <a:rPr lang="en-US"/>
              <a:pPr/>
              <a:t>18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8C2F1-D68A-4DDF-BA99-3F1D64140BA9}" type="slidenum">
              <a:rPr lang="en-US"/>
              <a:pPr/>
              <a:t>19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7F4C0-8144-4DE1-AF10-9C1FD0DF5D9A}" type="slidenum">
              <a:rPr lang="en-US"/>
              <a:pPr/>
              <a:t>2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27528-FD58-4217-A5D1-FE0D369C356D}" type="slidenum">
              <a:rPr lang="en-US"/>
              <a:pPr/>
              <a:t>20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BDED9-88DC-4397-9738-67E3C949D34D}" type="slidenum">
              <a:rPr lang="en-US"/>
              <a:pPr/>
              <a:t>3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8398A9-376E-42A7-8E1B-4BF8673B6ABB}" type="slidenum">
              <a:rPr lang="en-US"/>
              <a:pPr/>
              <a:t>4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45A12-0D0F-4956-A011-E544B135975A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E0914-D8E7-4EB2-B6E0-B579F6D36533}" type="slidenum">
              <a:rPr lang="en-US"/>
              <a:pPr/>
              <a:t>6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7E489-907A-4862-B318-DFBEEAAA02C5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83B8A-3529-4B69-B077-B26BAEFDAC2F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0B005-3461-4E65-8711-7BE8D7B847BC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6A8E-65BC-4BC3-BE95-0EA8FD0DC30C}" type="datetimeFigureOut">
              <a:rPr lang="en-NZ" smtClean="0"/>
              <a:t>18/02/2013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5F66-1518-47B2-B622-C3F6EC6214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108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6A8E-65BC-4BC3-BE95-0EA8FD0DC30C}" type="datetimeFigureOut">
              <a:rPr lang="en-NZ" smtClean="0"/>
              <a:t>18/02/2013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5F66-1518-47B2-B622-C3F6EC6214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652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6A8E-65BC-4BC3-BE95-0EA8FD0DC30C}" type="datetimeFigureOut">
              <a:rPr lang="en-NZ" smtClean="0"/>
              <a:t>18/02/2013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5F66-1518-47B2-B622-C3F6EC6214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812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6A8E-65BC-4BC3-BE95-0EA8FD0DC30C}" type="datetimeFigureOut">
              <a:rPr lang="en-NZ" smtClean="0"/>
              <a:t>18/02/2013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5F66-1518-47B2-B622-C3F6EC6214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196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6A8E-65BC-4BC3-BE95-0EA8FD0DC30C}" type="datetimeFigureOut">
              <a:rPr lang="en-NZ" smtClean="0"/>
              <a:t>18/02/2013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5F66-1518-47B2-B622-C3F6EC6214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740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6A8E-65BC-4BC3-BE95-0EA8FD0DC30C}" type="datetimeFigureOut">
              <a:rPr lang="en-NZ" smtClean="0"/>
              <a:t>18/02/2013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5F66-1518-47B2-B622-C3F6EC6214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280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6A8E-65BC-4BC3-BE95-0EA8FD0DC30C}" type="datetimeFigureOut">
              <a:rPr lang="en-NZ" smtClean="0"/>
              <a:t>18/02/2013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5F66-1518-47B2-B622-C3F6EC6214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796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6A8E-65BC-4BC3-BE95-0EA8FD0DC30C}" type="datetimeFigureOut">
              <a:rPr lang="en-NZ" smtClean="0"/>
              <a:t>18/02/2013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5F66-1518-47B2-B622-C3F6EC6214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283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6A8E-65BC-4BC3-BE95-0EA8FD0DC30C}" type="datetimeFigureOut">
              <a:rPr lang="en-NZ" smtClean="0"/>
              <a:t>18/02/2013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5F66-1518-47B2-B622-C3F6EC6214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329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6A8E-65BC-4BC3-BE95-0EA8FD0DC30C}" type="datetimeFigureOut">
              <a:rPr lang="en-NZ" smtClean="0"/>
              <a:t>18/02/2013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5F66-1518-47B2-B622-C3F6EC6214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944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6A8E-65BC-4BC3-BE95-0EA8FD0DC30C}" type="datetimeFigureOut">
              <a:rPr lang="en-NZ" smtClean="0"/>
              <a:t>18/02/2013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5F66-1518-47B2-B622-C3F6EC6214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671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76A8E-65BC-4BC3-BE95-0EA8FD0DC30C}" type="datetimeFigureOut">
              <a:rPr lang="en-NZ" smtClean="0"/>
              <a:t>18/02/2013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65F66-1518-47B2-B622-C3F6EC6214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282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3.bin"/><Relationship Id="rId39" Type="http://schemas.openxmlformats.org/officeDocument/2006/relationships/image" Target="../media/image17.wmf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wmf"/><Relationship Id="rId34" Type="http://schemas.openxmlformats.org/officeDocument/2006/relationships/oleObject" Target="../embeddings/oleObject17.bin"/><Relationship Id="rId42" Type="http://schemas.openxmlformats.org/officeDocument/2006/relationships/oleObject" Target="../embeddings/oleObject21.bin"/><Relationship Id="rId47" Type="http://schemas.openxmlformats.org/officeDocument/2006/relationships/image" Target="../media/image21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0.wmf"/><Relationship Id="rId33" Type="http://schemas.openxmlformats.org/officeDocument/2006/relationships/image" Target="../media/image14.wmf"/><Relationship Id="rId38" Type="http://schemas.openxmlformats.org/officeDocument/2006/relationships/oleObject" Target="../embeddings/oleObject19.bin"/><Relationship Id="rId46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2.wmf"/><Relationship Id="rId41" Type="http://schemas.openxmlformats.org/officeDocument/2006/relationships/image" Target="../media/image18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2.bin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16.wmf"/><Relationship Id="rId40" Type="http://schemas.openxmlformats.org/officeDocument/2006/relationships/oleObject" Target="../embeddings/oleObject20.bin"/><Relationship Id="rId45" Type="http://schemas.openxmlformats.org/officeDocument/2006/relationships/image" Target="../media/image20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oleObject" Target="../embeddings/oleObject11.bin"/><Relationship Id="rId28" Type="http://schemas.openxmlformats.org/officeDocument/2006/relationships/oleObject" Target="../embeddings/oleObject14.bin"/><Relationship Id="rId36" Type="http://schemas.openxmlformats.org/officeDocument/2006/relationships/oleObject" Target="../embeddings/oleObject18.bin"/><Relationship Id="rId49" Type="http://schemas.openxmlformats.org/officeDocument/2006/relationships/image" Target="../media/image22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31" Type="http://schemas.openxmlformats.org/officeDocument/2006/relationships/image" Target="../media/image13.wmf"/><Relationship Id="rId44" Type="http://schemas.openxmlformats.org/officeDocument/2006/relationships/oleObject" Target="../embeddings/oleObject2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1.wmf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15.wmf"/><Relationship Id="rId43" Type="http://schemas.openxmlformats.org/officeDocument/2006/relationships/image" Target="../media/image19.wmf"/><Relationship Id="rId48" Type="http://schemas.openxmlformats.org/officeDocument/2006/relationships/oleObject" Target="../embeddings/oleObject24.bin"/><Relationship Id="rId8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53.bin"/><Relationship Id="rId5" Type="http://schemas.openxmlformats.org/officeDocument/2006/relationships/image" Target="../media/image97.wmf"/><Relationship Id="rId4" Type="http://schemas.openxmlformats.org/officeDocument/2006/relationships/oleObject" Target="../embeddings/oleObject15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55.bin"/><Relationship Id="rId5" Type="http://schemas.openxmlformats.org/officeDocument/2006/relationships/image" Target="../media/image100.wmf"/><Relationship Id="rId4" Type="http://schemas.openxmlformats.org/officeDocument/2006/relationships/oleObject" Target="../embeddings/oleObject15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7.bin"/><Relationship Id="rId5" Type="http://schemas.openxmlformats.org/officeDocument/2006/relationships/image" Target="../media/image102.wmf"/><Relationship Id="rId4" Type="http://schemas.openxmlformats.org/officeDocument/2006/relationships/oleObject" Target="../embeddings/oleObject15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0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59.bin"/><Relationship Id="rId5" Type="http://schemas.openxmlformats.org/officeDocument/2006/relationships/image" Target="../media/image104.wmf"/><Relationship Id="rId4" Type="http://schemas.openxmlformats.org/officeDocument/2006/relationships/oleObject" Target="../embeddings/oleObject15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0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61.bin"/><Relationship Id="rId5" Type="http://schemas.openxmlformats.org/officeDocument/2006/relationships/image" Target="../media/image105.wmf"/><Relationship Id="rId4" Type="http://schemas.openxmlformats.org/officeDocument/2006/relationships/oleObject" Target="../embeddings/oleObject16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0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63.bin"/><Relationship Id="rId5" Type="http://schemas.openxmlformats.org/officeDocument/2006/relationships/image" Target="../media/image106.wmf"/><Relationship Id="rId4" Type="http://schemas.openxmlformats.org/officeDocument/2006/relationships/oleObject" Target="../embeddings/oleObject162.bin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69.bin"/><Relationship Id="rId18" Type="http://schemas.openxmlformats.org/officeDocument/2006/relationships/oleObject" Target="../embeddings/oleObject172.bin"/><Relationship Id="rId26" Type="http://schemas.openxmlformats.org/officeDocument/2006/relationships/oleObject" Target="../embeddings/oleObject176.bin"/><Relationship Id="rId39" Type="http://schemas.openxmlformats.org/officeDocument/2006/relationships/image" Target="../media/image122.wmf"/><Relationship Id="rId21" Type="http://schemas.openxmlformats.org/officeDocument/2006/relationships/image" Target="../media/image113.wmf"/><Relationship Id="rId34" Type="http://schemas.openxmlformats.org/officeDocument/2006/relationships/oleObject" Target="../embeddings/oleObject180.bin"/><Relationship Id="rId42" Type="http://schemas.openxmlformats.org/officeDocument/2006/relationships/oleObject" Target="../embeddings/oleObject184.bin"/><Relationship Id="rId47" Type="http://schemas.openxmlformats.org/officeDocument/2006/relationships/image" Target="../media/image20.wmf"/><Relationship Id="rId50" Type="http://schemas.openxmlformats.org/officeDocument/2006/relationships/oleObject" Target="../embeddings/oleObject188.bin"/><Relationship Id="rId55" Type="http://schemas.openxmlformats.org/officeDocument/2006/relationships/image" Target="../media/image16.wmf"/><Relationship Id="rId63" Type="http://schemas.openxmlformats.org/officeDocument/2006/relationships/image" Target="../media/image18.wmf"/><Relationship Id="rId7" Type="http://schemas.openxmlformats.org/officeDocument/2006/relationships/image" Target="../media/image10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1.bin"/><Relationship Id="rId20" Type="http://schemas.openxmlformats.org/officeDocument/2006/relationships/oleObject" Target="../embeddings/oleObject173.bin"/><Relationship Id="rId29" Type="http://schemas.openxmlformats.org/officeDocument/2006/relationships/image" Target="../media/image117.wmf"/><Relationship Id="rId41" Type="http://schemas.openxmlformats.org/officeDocument/2006/relationships/image" Target="../media/image123.wmf"/><Relationship Id="rId54" Type="http://schemas.openxmlformats.org/officeDocument/2006/relationships/oleObject" Target="../embeddings/oleObject190.bin"/><Relationship Id="rId62" Type="http://schemas.openxmlformats.org/officeDocument/2006/relationships/oleObject" Target="../embeddings/oleObject194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65.bin"/><Relationship Id="rId11" Type="http://schemas.openxmlformats.org/officeDocument/2006/relationships/image" Target="../media/image109.wmf"/><Relationship Id="rId24" Type="http://schemas.openxmlformats.org/officeDocument/2006/relationships/oleObject" Target="../embeddings/oleObject175.bin"/><Relationship Id="rId32" Type="http://schemas.openxmlformats.org/officeDocument/2006/relationships/oleObject" Target="../embeddings/oleObject179.bin"/><Relationship Id="rId37" Type="http://schemas.openxmlformats.org/officeDocument/2006/relationships/image" Target="../media/image121.wmf"/><Relationship Id="rId40" Type="http://schemas.openxmlformats.org/officeDocument/2006/relationships/oleObject" Target="../embeddings/oleObject183.bin"/><Relationship Id="rId45" Type="http://schemas.openxmlformats.org/officeDocument/2006/relationships/image" Target="../media/image125.wmf"/><Relationship Id="rId53" Type="http://schemas.openxmlformats.org/officeDocument/2006/relationships/image" Target="../media/image15.wmf"/><Relationship Id="rId58" Type="http://schemas.openxmlformats.org/officeDocument/2006/relationships/oleObject" Target="../embeddings/oleObject192.bin"/><Relationship Id="rId5" Type="http://schemas.openxmlformats.org/officeDocument/2006/relationships/image" Target="../media/image107.wmf"/><Relationship Id="rId15" Type="http://schemas.openxmlformats.org/officeDocument/2006/relationships/image" Target="../media/image110.wmf"/><Relationship Id="rId23" Type="http://schemas.openxmlformats.org/officeDocument/2006/relationships/image" Target="../media/image114.wmf"/><Relationship Id="rId28" Type="http://schemas.openxmlformats.org/officeDocument/2006/relationships/oleObject" Target="../embeddings/oleObject177.bin"/><Relationship Id="rId36" Type="http://schemas.openxmlformats.org/officeDocument/2006/relationships/oleObject" Target="../embeddings/oleObject181.bin"/><Relationship Id="rId49" Type="http://schemas.openxmlformats.org/officeDocument/2006/relationships/image" Target="../media/image126.wmf"/><Relationship Id="rId57" Type="http://schemas.openxmlformats.org/officeDocument/2006/relationships/image" Target="../media/image19.wmf"/><Relationship Id="rId61" Type="http://schemas.openxmlformats.org/officeDocument/2006/relationships/image" Target="../media/image95.wmf"/><Relationship Id="rId10" Type="http://schemas.openxmlformats.org/officeDocument/2006/relationships/oleObject" Target="../embeddings/oleObject167.bin"/><Relationship Id="rId19" Type="http://schemas.openxmlformats.org/officeDocument/2006/relationships/image" Target="../media/image112.wmf"/><Relationship Id="rId31" Type="http://schemas.openxmlformats.org/officeDocument/2006/relationships/image" Target="../media/image118.wmf"/><Relationship Id="rId44" Type="http://schemas.openxmlformats.org/officeDocument/2006/relationships/oleObject" Target="../embeddings/oleObject185.bin"/><Relationship Id="rId52" Type="http://schemas.openxmlformats.org/officeDocument/2006/relationships/oleObject" Target="../embeddings/oleObject189.bin"/><Relationship Id="rId60" Type="http://schemas.openxmlformats.org/officeDocument/2006/relationships/oleObject" Target="../embeddings/oleObject193.bin"/><Relationship Id="rId65" Type="http://schemas.openxmlformats.org/officeDocument/2006/relationships/image" Target="../media/image17.wmf"/><Relationship Id="rId4" Type="http://schemas.openxmlformats.org/officeDocument/2006/relationships/oleObject" Target="../embeddings/oleObject164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170.bin"/><Relationship Id="rId22" Type="http://schemas.openxmlformats.org/officeDocument/2006/relationships/oleObject" Target="../embeddings/oleObject174.bin"/><Relationship Id="rId27" Type="http://schemas.openxmlformats.org/officeDocument/2006/relationships/image" Target="../media/image116.wmf"/><Relationship Id="rId30" Type="http://schemas.openxmlformats.org/officeDocument/2006/relationships/oleObject" Target="../embeddings/oleObject178.bin"/><Relationship Id="rId35" Type="http://schemas.openxmlformats.org/officeDocument/2006/relationships/image" Target="../media/image120.wmf"/><Relationship Id="rId43" Type="http://schemas.openxmlformats.org/officeDocument/2006/relationships/image" Target="../media/image124.wmf"/><Relationship Id="rId48" Type="http://schemas.openxmlformats.org/officeDocument/2006/relationships/oleObject" Target="../embeddings/oleObject187.bin"/><Relationship Id="rId56" Type="http://schemas.openxmlformats.org/officeDocument/2006/relationships/oleObject" Target="../embeddings/oleObject191.bin"/><Relationship Id="rId64" Type="http://schemas.openxmlformats.org/officeDocument/2006/relationships/oleObject" Target="../embeddings/oleObject195.bin"/><Relationship Id="rId8" Type="http://schemas.openxmlformats.org/officeDocument/2006/relationships/oleObject" Target="../embeddings/oleObject166.bin"/><Relationship Id="rId51" Type="http://schemas.openxmlformats.org/officeDocument/2006/relationships/image" Target="../media/image22.wmf"/><Relationship Id="rId3" Type="http://schemas.openxmlformats.org/officeDocument/2006/relationships/notesSlide" Target="../notesSlides/notesSlide16.xml"/><Relationship Id="rId12" Type="http://schemas.openxmlformats.org/officeDocument/2006/relationships/oleObject" Target="../embeddings/oleObject168.bin"/><Relationship Id="rId17" Type="http://schemas.openxmlformats.org/officeDocument/2006/relationships/image" Target="../media/image111.wmf"/><Relationship Id="rId25" Type="http://schemas.openxmlformats.org/officeDocument/2006/relationships/image" Target="../media/image115.wmf"/><Relationship Id="rId33" Type="http://schemas.openxmlformats.org/officeDocument/2006/relationships/image" Target="../media/image119.wmf"/><Relationship Id="rId38" Type="http://schemas.openxmlformats.org/officeDocument/2006/relationships/oleObject" Target="../embeddings/oleObject182.bin"/><Relationship Id="rId46" Type="http://schemas.openxmlformats.org/officeDocument/2006/relationships/oleObject" Target="../embeddings/oleObject186.bin"/><Relationship Id="rId59" Type="http://schemas.openxmlformats.org/officeDocument/2006/relationships/image" Target="../media/image6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8.bin"/><Relationship Id="rId13" Type="http://schemas.openxmlformats.org/officeDocument/2006/relationships/image" Target="../media/image130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27.wmf"/><Relationship Id="rId12" Type="http://schemas.openxmlformats.org/officeDocument/2006/relationships/oleObject" Target="../embeddings/oleObject2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97.bin"/><Relationship Id="rId11" Type="http://schemas.openxmlformats.org/officeDocument/2006/relationships/image" Target="../media/image129.wmf"/><Relationship Id="rId5" Type="http://schemas.openxmlformats.org/officeDocument/2006/relationships/image" Target="../media/image107.wmf"/><Relationship Id="rId10" Type="http://schemas.openxmlformats.org/officeDocument/2006/relationships/oleObject" Target="../embeddings/oleObject199.bin"/><Relationship Id="rId4" Type="http://schemas.openxmlformats.org/officeDocument/2006/relationships/oleObject" Target="../embeddings/oleObject196.bin"/><Relationship Id="rId9" Type="http://schemas.openxmlformats.org/officeDocument/2006/relationships/image" Target="../media/image12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13" Type="http://schemas.openxmlformats.org/officeDocument/2006/relationships/image" Target="../media/image135.wmf"/><Relationship Id="rId18" Type="http://schemas.openxmlformats.org/officeDocument/2006/relationships/oleObject" Target="../embeddings/oleObject208.bin"/><Relationship Id="rId26" Type="http://schemas.openxmlformats.org/officeDocument/2006/relationships/oleObject" Target="../embeddings/oleObject212.bin"/><Relationship Id="rId3" Type="http://schemas.openxmlformats.org/officeDocument/2006/relationships/notesSlide" Target="../notesSlides/notesSlide18.xml"/><Relationship Id="rId21" Type="http://schemas.openxmlformats.org/officeDocument/2006/relationships/image" Target="../media/image139.wmf"/><Relationship Id="rId7" Type="http://schemas.openxmlformats.org/officeDocument/2006/relationships/image" Target="../media/image132.wmf"/><Relationship Id="rId12" Type="http://schemas.openxmlformats.org/officeDocument/2006/relationships/oleObject" Target="../embeddings/oleObject205.bin"/><Relationship Id="rId17" Type="http://schemas.openxmlformats.org/officeDocument/2006/relationships/image" Target="../media/image137.wmf"/><Relationship Id="rId25" Type="http://schemas.openxmlformats.org/officeDocument/2006/relationships/image" Target="../media/image14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7.bin"/><Relationship Id="rId20" Type="http://schemas.openxmlformats.org/officeDocument/2006/relationships/oleObject" Target="../embeddings/oleObject209.bin"/><Relationship Id="rId29" Type="http://schemas.openxmlformats.org/officeDocument/2006/relationships/image" Target="../media/image143.wmf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02.bin"/><Relationship Id="rId11" Type="http://schemas.openxmlformats.org/officeDocument/2006/relationships/image" Target="../media/image134.wmf"/><Relationship Id="rId24" Type="http://schemas.openxmlformats.org/officeDocument/2006/relationships/oleObject" Target="../embeddings/oleObject211.bin"/><Relationship Id="rId5" Type="http://schemas.openxmlformats.org/officeDocument/2006/relationships/image" Target="../media/image131.wmf"/><Relationship Id="rId15" Type="http://schemas.openxmlformats.org/officeDocument/2006/relationships/image" Target="../media/image136.wmf"/><Relationship Id="rId23" Type="http://schemas.openxmlformats.org/officeDocument/2006/relationships/image" Target="../media/image140.wmf"/><Relationship Id="rId28" Type="http://schemas.openxmlformats.org/officeDocument/2006/relationships/oleObject" Target="../embeddings/oleObject213.bin"/><Relationship Id="rId10" Type="http://schemas.openxmlformats.org/officeDocument/2006/relationships/oleObject" Target="../embeddings/oleObject204.bin"/><Relationship Id="rId19" Type="http://schemas.openxmlformats.org/officeDocument/2006/relationships/image" Target="../media/image138.wmf"/><Relationship Id="rId4" Type="http://schemas.openxmlformats.org/officeDocument/2006/relationships/oleObject" Target="../embeddings/oleObject201.bin"/><Relationship Id="rId9" Type="http://schemas.openxmlformats.org/officeDocument/2006/relationships/image" Target="../media/image133.wmf"/><Relationship Id="rId14" Type="http://schemas.openxmlformats.org/officeDocument/2006/relationships/oleObject" Target="../embeddings/oleObject206.bin"/><Relationship Id="rId22" Type="http://schemas.openxmlformats.org/officeDocument/2006/relationships/oleObject" Target="../embeddings/oleObject210.bin"/><Relationship Id="rId27" Type="http://schemas.openxmlformats.org/officeDocument/2006/relationships/image" Target="../media/image14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6.bin"/><Relationship Id="rId13" Type="http://schemas.openxmlformats.org/officeDocument/2006/relationships/image" Target="../media/image148.wmf"/><Relationship Id="rId18" Type="http://schemas.openxmlformats.org/officeDocument/2006/relationships/oleObject" Target="../embeddings/oleObject221.bin"/><Relationship Id="rId3" Type="http://schemas.openxmlformats.org/officeDocument/2006/relationships/notesSlide" Target="../notesSlides/notesSlide19.xml"/><Relationship Id="rId21" Type="http://schemas.openxmlformats.org/officeDocument/2006/relationships/image" Target="../media/image151.wmf"/><Relationship Id="rId7" Type="http://schemas.openxmlformats.org/officeDocument/2006/relationships/image" Target="../media/image145.wmf"/><Relationship Id="rId12" Type="http://schemas.openxmlformats.org/officeDocument/2006/relationships/oleObject" Target="../embeddings/oleObject218.bin"/><Relationship Id="rId17" Type="http://schemas.openxmlformats.org/officeDocument/2006/relationships/image" Target="../media/image149.wmf"/><Relationship Id="rId25" Type="http://schemas.openxmlformats.org/officeDocument/2006/relationships/image" Target="../media/image15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0.bin"/><Relationship Id="rId20" Type="http://schemas.openxmlformats.org/officeDocument/2006/relationships/oleObject" Target="../embeddings/oleObject222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15.bin"/><Relationship Id="rId11" Type="http://schemas.openxmlformats.org/officeDocument/2006/relationships/image" Target="../media/image147.wmf"/><Relationship Id="rId24" Type="http://schemas.openxmlformats.org/officeDocument/2006/relationships/oleObject" Target="../embeddings/oleObject224.bin"/><Relationship Id="rId5" Type="http://schemas.openxmlformats.org/officeDocument/2006/relationships/image" Target="../media/image144.wmf"/><Relationship Id="rId15" Type="http://schemas.openxmlformats.org/officeDocument/2006/relationships/image" Target="../media/image44.wmf"/><Relationship Id="rId23" Type="http://schemas.openxmlformats.org/officeDocument/2006/relationships/image" Target="../media/image152.wmf"/><Relationship Id="rId10" Type="http://schemas.openxmlformats.org/officeDocument/2006/relationships/oleObject" Target="../embeddings/oleObject217.bin"/><Relationship Id="rId19" Type="http://schemas.openxmlformats.org/officeDocument/2006/relationships/image" Target="../media/image150.wmf"/><Relationship Id="rId4" Type="http://schemas.openxmlformats.org/officeDocument/2006/relationships/oleObject" Target="../embeddings/oleObject214.bin"/><Relationship Id="rId9" Type="http://schemas.openxmlformats.org/officeDocument/2006/relationships/image" Target="../media/image146.wmf"/><Relationship Id="rId14" Type="http://schemas.openxmlformats.org/officeDocument/2006/relationships/oleObject" Target="../embeddings/oleObject219.bin"/><Relationship Id="rId22" Type="http://schemas.openxmlformats.org/officeDocument/2006/relationships/oleObject" Target="../embeddings/oleObject223.bin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2.bin"/><Relationship Id="rId26" Type="http://schemas.openxmlformats.org/officeDocument/2006/relationships/image" Target="../media/image33.wmf"/><Relationship Id="rId39" Type="http://schemas.openxmlformats.org/officeDocument/2006/relationships/oleObject" Target="../embeddings/oleObject43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31.wmf"/><Relationship Id="rId34" Type="http://schemas.openxmlformats.org/officeDocument/2006/relationships/image" Target="../media/image37.wmf"/><Relationship Id="rId42" Type="http://schemas.openxmlformats.org/officeDocument/2006/relationships/image" Target="../media/image17.wmf"/><Relationship Id="rId47" Type="http://schemas.openxmlformats.org/officeDocument/2006/relationships/oleObject" Target="../embeddings/oleObject47.bin"/><Relationship Id="rId50" Type="http://schemas.openxmlformats.org/officeDocument/2006/relationships/image" Target="../media/image22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29.wmf"/><Relationship Id="rId25" Type="http://schemas.openxmlformats.org/officeDocument/2006/relationships/oleObject" Target="../embeddings/oleObject36.bin"/><Relationship Id="rId33" Type="http://schemas.openxmlformats.org/officeDocument/2006/relationships/oleObject" Target="../embeddings/oleObject40.bin"/><Relationship Id="rId38" Type="http://schemas.openxmlformats.org/officeDocument/2006/relationships/image" Target="../media/image15.wmf"/><Relationship Id="rId46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29" Type="http://schemas.openxmlformats.org/officeDocument/2006/relationships/oleObject" Target="../embeddings/oleObject38.bin"/><Relationship Id="rId41" Type="http://schemas.openxmlformats.org/officeDocument/2006/relationships/oleObject" Target="../embeddings/oleObject4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6.wmf"/><Relationship Id="rId24" Type="http://schemas.openxmlformats.org/officeDocument/2006/relationships/image" Target="../media/image32.wmf"/><Relationship Id="rId32" Type="http://schemas.openxmlformats.org/officeDocument/2006/relationships/image" Target="../media/image36.wmf"/><Relationship Id="rId37" Type="http://schemas.openxmlformats.org/officeDocument/2006/relationships/oleObject" Target="../embeddings/oleObject42.bin"/><Relationship Id="rId40" Type="http://schemas.openxmlformats.org/officeDocument/2006/relationships/image" Target="../media/image16.wmf"/><Relationship Id="rId45" Type="http://schemas.openxmlformats.org/officeDocument/2006/relationships/oleObject" Target="../embeddings/oleObject46.bin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34.wmf"/><Relationship Id="rId36" Type="http://schemas.openxmlformats.org/officeDocument/2006/relationships/image" Target="../media/image20.wmf"/><Relationship Id="rId49" Type="http://schemas.openxmlformats.org/officeDocument/2006/relationships/oleObject" Target="../embeddings/oleObject48.bin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0.wmf"/><Relationship Id="rId31" Type="http://schemas.openxmlformats.org/officeDocument/2006/relationships/oleObject" Target="../embeddings/oleObject39.bin"/><Relationship Id="rId44" Type="http://schemas.openxmlformats.org/officeDocument/2006/relationships/image" Target="../media/image18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Relationship Id="rId27" Type="http://schemas.openxmlformats.org/officeDocument/2006/relationships/oleObject" Target="../embeddings/oleObject37.bin"/><Relationship Id="rId30" Type="http://schemas.openxmlformats.org/officeDocument/2006/relationships/image" Target="../media/image35.wmf"/><Relationship Id="rId35" Type="http://schemas.openxmlformats.org/officeDocument/2006/relationships/oleObject" Target="../embeddings/oleObject41.bin"/><Relationship Id="rId43" Type="http://schemas.openxmlformats.org/officeDocument/2006/relationships/oleObject" Target="../embeddings/oleObject45.bin"/><Relationship Id="rId48" Type="http://schemas.openxmlformats.org/officeDocument/2006/relationships/image" Target="../media/image38.wmf"/><Relationship Id="rId8" Type="http://schemas.openxmlformats.org/officeDocument/2006/relationships/oleObject" Target="../embeddings/oleObject27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7.bin"/><Relationship Id="rId13" Type="http://schemas.openxmlformats.org/officeDocument/2006/relationships/image" Target="../media/image158.wmf"/><Relationship Id="rId18" Type="http://schemas.openxmlformats.org/officeDocument/2006/relationships/oleObject" Target="../embeddings/oleObject232.bin"/><Relationship Id="rId26" Type="http://schemas.openxmlformats.org/officeDocument/2006/relationships/oleObject" Target="../embeddings/oleObject236.bin"/><Relationship Id="rId3" Type="http://schemas.openxmlformats.org/officeDocument/2006/relationships/notesSlide" Target="../notesSlides/notesSlide20.xml"/><Relationship Id="rId21" Type="http://schemas.openxmlformats.org/officeDocument/2006/relationships/image" Target="../media/image162.wmf"/><Relationship Id="rId7" Type="http://schemas.openxmlformats.org/officeDocument/2006/relationships/image" Target="../media/image155.wmf"/><Relationship Id="rId12" Type="http://schemas.openxmlformats.org/officeDocument/2006/relationships/oleObject" Target="../embeddings/oleObject229.bin"/><Relationship Id="rId17" Type="http://schemas.openxmlformats.org/officeDocument/2006/relationships/image" Target="../media/image160.wmf"/><Relationship Id="rId25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1.bin"/><Relationship Id="rId20" Type="http://schemas.openxmlformats.org/officeDocument/2006/relationships/oleObject" Target="../embeddings/oleObject233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26.bin"/><Relationship Id="rId11" Type="http://schemas.openxmlformats.org/officeDocument/2006/relationships/image" Target="../media/image157.wmf"/><Relationship Id="rId24" Type="http://schemas.openxmlformats.org/officeDocument/2006/relationships/oleObject" Target="../embeddings/oleObject235.bin"/><Relationship Id="rId5" Type="http://schemas.openxmlformats.org/officeDocument/2006/relationships/image" Target="../media/image154.wmf"/><Relationship Id="rId15" Type="http://schemas.openxmlformats.org/officeDocument/2006/relationships/image" Target="../media/image159.wmf"/><Relationship Id="rId23" Type="http://schemas.openxmlformats.org/officeDocument/2006/relationships/image" Target="../media/image46.wmf"/><Relationship Id="rId10" Type="http://schemas.openxmlformats.org/officeDocument/2006/relationships/oleObject" Target="../embeddings/oleObject228.bin"/><Relationship Id="rId19" Type="http://schemas.openxmlformats.org/officeDocument/2006/relationships/image" Target="../media/image161.wmf"/><Relationship Id="rId4" Type="http://schemas.openxmlformats.org/officeDocument/2006/relationships/oleObject" Target="../embeddings/oleObject225.bin"/><Relationship Id="rId9" Type="http://schemas.openxmlformats.org/officeDocument/2006/relationships/image" Target="../media/image156.wmf"/><Relationship Id="rId14" Type="http://schemas.openxmlformats.org/officeDocument/2006/relationships/oleObject" Target="../embeddings/oleObject230.bin"/><Relationship Id="rId22" Type="http://schemas.openxmlformats.org/officeDocument/2006/relationships/oleObject" Target="../embeddings/oleObject234.bin"/><Relationship Id="rId27" Type="http://schemas.openxmlformats.org/officeDocument/2006/relationships/image" Target="../media/image163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wmf"/><Relationship Id="rId18" Type="http://schemas.openxmlformats.org/officeDocument/2006/relationships/oleObject" Target="../embeddings/oleObject56.bin"/><Relationship Id="rId26" Type="http://schemas.openxmlformats.org/officeDocument/2006/relationships/image" Target="../media/image48.wmf"/><Relationship Id="rId39" Type="http://schemas.openxmlformats.org/officeDocument/2006/relationships/oleObject" Target="../embeddings/oleObject67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58.bin"/><Relationship Id="rId34" Type="http://schemas.openxmlformats.org/officeDocument/2006/relationships/image" Target="../media/image52.wmf"/><Relationship Id="rId42" Type="http://schemas.openxmlformats.org/officeDocument/2006/relationships/image" Target="../media/image55.wmf"/><Relationship Id="rId47" Type="http://schemas.openxmlformats.org/officeDocument/2006/relationships/oleObject" Target="../embeddings/oleObject71.bin"/><Relationship Id="rId50" Type="http://schemas.openxmlformats.org/officeDocument/2006/relationships/image" Target="../media/image22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44.wmf"/><Relationship Id="rId25" Type="http://schemas.openxmlformats.org/officeDocument/2006/relationships/oleObject" Target="../embeddings/oleObject60.bin"/><Relationship Id="rId33" Type="http://schemas.openxmlformats.org/officeDocument/2006/relationships/oleObject" Target="../embeddings/oleObject64.bin"/><Relationship Id="rId38" Type="http://schemas.openxmlformats.org/officeDocument/2006/relationships/image" Target="../media/image53.wmf"/><Relationship Id="rId46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5.bin"/><Relationship Id="rId20" Type="http://schemas.openxmlformats.org/officeDocument/2006/relationships/image" Target="../media/image45.wmf"/><Relationship Id="rId29" Type="http://schemas.openxmlformats.org/officeDocument/2006/relationships/oleObject" Target="../embeddings/oleObject62.bin"/><Relationship Id="rId41" Type="http://schemas.openxmlformats.org/officeDocument/2006/relationships/oleObject" Target="../embeddings/oleObject6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2.wmf"/><Relationship Id="rId24" Type="http://schemas.openxmlformats.org/officeDocument/2006/relationships/image" Target="../media/image47.wmf"/><Relationship Id="rId32" Type="http://schemas.openxmlformats.org/officeDocument/2006/relationships/image" Target="../media/image51.wmf"/><Relationship Id="rId37" Type="http://schemas.openxmlformats.org/officeDocument/2006/relationships/oleObject" Target="../embeddings/oleObject66.bin"/><Relationship Id="rId40" Type="http://schemas.openxmlformats.org/officeDocument/2006/relationships/image" Target="../media/image54.wmf"/><Relationship Id="rId45" Type="http://schemas.openxmlformats.org/officeDocument/2006/relationships/oleObject" Target="../embeddings/oleObject70.bin"/><Relationship Id="rId5" Type="http://schemas.openxmlformats.org/officeDocument/2006/relationships/image" Target="../media/image39.wmf"/><Relationship Id="rId15" Type="http://schemas.openxmlformats.org/officeDocument/2006/relationships/image" Target="../media/image29.wmf"/><Relationship Id="rId23" Type="http://schemas.openxmlformats.org/officeDocument/2006/relationships/oleObject" Target="../embeddings/oleObject59.bin"/><Relationship Id="rId28" Type="http://schemas.openxmlformats.org/officeDocument/2006/relationships/image" Target="../media/image49.wmf"/><Relationship Id="rId36" Type="http://schemas.openxmlformats.org/officeDocument/2006/relationships/image" Target="../media/image20.wmf"/><Relationship Id="rId49" Type="http://schemas.openxmlformats.org/officeDocument/2006/relationships/oleObject" Target="../embeddings/oleObject72.bin"/><Relationship Id="rId10" Type="http://schemas.openxmlformats.org/officeDocument/2006/relationships/oleObject" Target="../embeddings/oleObject52.bin"/><Relationship Id="rId19" Type="http://schemas.openxmlformats.org/officeDocument/2006/relationships/oleObject" Target="../embeddings/oleObject57.bin"/><Relationship Id="rId31" Type="http://schemas.openxmlformats.org/officeDocument/2006/relationships/oleObject" Target="../embeddings/oleObject63.bin"/><Relationship Id="rId44" Type="http://schemas.openxmlformats.org/officeDocument/2006/relationships/image" Target="../media/image56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54.bin"/><Relationship Id="rId22" Type="http://schemas.openxmlformats.org/officeDocument/2006/relationships/image" Target="../media/image46.wmf"/><Relationship Id="rId27" Type="http://schemas.openxmlformats.org/officeDocument/2006/relationships/oleObject" Target="../embeddings/oleObject61.bin"/><Relationship Id="rId30" Type="http://schemas.openxmlformats.org/officeDocument/2006/relationships/image" Target="../media/image50.wmf"/><Relationship Id="rId35" Type="http://schemas.openxmlformats.org/officeDocument/2006/relationships/oleObject" Target="../embeddings/oleObject65.bin"/><Relationship Id="rId43" Type="http://schemas.openxmlformats.org/officeDocument/2006/relationships/oleObject" Target="../embeddings/oleObject69.bin"/><Relationship Id="rId48" Type="http://schemas.openxmlformats.org/officeDocument/2006/relationships/image" Target="../media/image57.wmf"/><Relationship Id="rId8" Type="http://schemas.openxmlformats.org/officeDocument/2006/relationships/oleObject" Target="../embeddings/oleObject51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2.wmf"/><Relationship Id="rId18" Type="http://schemas.openxmlformats.org/officeDocument/2006/relationships/oleObject" Target="../embeddings/oleObject80.bin"/><Relationship Id="rId26" Type="http://schemas.openxmlformats.org/officeDocument/2006/relationships/oleObject" Target="../embeddings/oleObject85.bin"/><Relationship Id="rId39" Type="http://schemas.openxmlformats.org/officeDocument/2006/relationships/image" Target="../media/image16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44.wmf"/><Relationship Id="rId34" Type="http://schemas.openxmlformats.org/officeDocument/2006/relationships/oleObject" Target="../embeddings/oleObject89.bin"/><Relationship Id="rId42" Type="http://schemas.openxmlformats.org/officeDocument/2006/relationships/oleObject" Target="../embeddings/oleObject93.bin"/><Relationship Id="rId47" Type="http://schemas.openxmlformats.org/officeDocument/2006/relationships/image" Target="../media/image69.wmf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77.bin"/><Relationship Id="rId17" Type="http://schemas.openxmlformats.org/officeDocument/2006/relationships/image" Target="../media/image46.wmf"/><Relationship Id="rId25" Type="http://schemas.openxmlformats.org/officeDocument/2006/relationships/image" Target="../media/image64.wmf"/><Relationship Id="rId33" Type="http://schemas.openxmlformats.org/officeDocument/2006/relationships/image" Target="../media/image67.wmf"/><Relationship Id="rId38" Type="http://schemas.openxmlformats.org/officeDocument/2006/relationships/oleObject" Target="../embeddings/oleObject91.bin"/><Relationship Id="rId46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9.bin"/><Relationship Id="rId20" Type="http://schemas.openxmlformats.org/officeDocument/2006/relationships/oleObject" Target="../embeddings/oleObject81.bin"/><Relationship Id="rId29" Type="http://schemas.openxmlformats.org/officeDocument/2006/relationships/image" Target="../media/image37.wmf"/><Relationship Id="rId41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61.wmf"/><Relationship Id="rId24" Type="http://schemas.openxmlformats.org/officeDocument/2006/relationships/oleObject" Target="../embeddings/oleObject84.bin"/><Relationship Id="rId32" Type="http://schemas.openxmlformats.org/officeDocument/2006/relationships/oleObject" Target="../embeddings/oleObject88.bin"/><Relationship Id="rId37" Type="http://schemas.openxmlformats.org/officeDocument/2006/relationships/image" Target="../media/image20.wmf"/><Relationship Id="rId40" Type="http://schemas.openxmlformats.org/officeDocument/2006/relationships/oleObject" Target="../embeddings/oleObject92.bin"/><Relationship Id="rId45" Type="http://schemas.openxmlformats.org/officeDocument/2006/relationships/image" Target="../media/image19.wmf"/><Relationship Id="rId5" Type="http://schemas.openxmlformats.org/officeDocument/2006/relationships/image" Target="../media/image58.wmf"/><Relationship Id="rId15" Type="http://schemas.openxmlformats.org/officeDocument/2006/relationships/image" Target="../media/image63.wmf"/><Relationship Id="rId23" Type="http://schemas.openxmlformats.org/officeDocument/2006/relationships/oleObject" Target="../embeddings/oleObject83.bin"/><Relationship Id="rId28" Type="http://schemas.openxmlformats.org/officeDocument/2006/relationships/oleObject" Target="../embeddings/oleObject86.bin"/><Relationship Id="rId36" Type="http://schemas.openxmlformats.org/officeDocument/2006/relationships/oleObject" Target="../embeddings/oleObject90.bin"/><Relationship Id="rId49" Type="http://schemas.openxmlformats.org/officeDocument/2006/relationships/image" Target="../media/image22.wmf"/><Relationship Id="rId10" Type="http://schemas.openxmlformats.org/officeDocument/2006/relationships/oleObject" Target="../embeddings/oleObject76.bin"/><Relationship Id="rId19" Type="http://schemas.openxmlformats.org/officeDocument/2006/relationships/image" Target="../media/image29.wmf"/><Relationship Id="rId31" Type="http://schemas.openxmlformats.org/officeDocument/2006/relationships/image" Target="../media/image66.wmf"/><Relationship Id="rId44" Type="http://schemas.openxmlformats.org/officeDocument/2006/relationships/oleObject" Target="../embeddings/oleObject94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78.bin"/><Relationship Id="rId22" Type="http://schemas.openxmlformats.org/officeDocument/2006/relationships/oleObject" Target="../embeddings/oleObject82.bin"/><Relationship Id="rId27" Type="http://schemas.openxmlformats.org/officeDocument/2006/relationships/image" Target="../media/image65.wmf"/><Relationship Id="rId30" Type="http://schemas.openxmlformats.org/officeDocument/2006/relationships/oleObject" Target="../embeddings/oleObject87.bin"/><Relationship Id="rId35" Type="http://schemas.openxmlformats.org/officeDocument/2006/relationships/image" Target="../media/image68.wmf"/><Relationship Id="rId43" Type="http://schemas.openxmlformats.org/officeDocument/2006/relationships/image" Target="../media/image18.wmf"/><Relationship Id="rId48" Type="http://schemas.openxmlformats.org/officeDocument/2006/relationships/oleObject" Target="../embeddings/oleObject96.bin"/><Relationship Id="rId8" Type="http://schemas.openxmlformats.org/officeDocument/2006/relationships/oleObject" Target="../embeddings/oleObject7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8.bin"/><Relationship Id="rId5" Type="http://schemas.openxmlformats.org/officeDocument/2006/relationships/image" Target="../media/image70.wmf"/><Relationship Id="rId4" Type="http://schemas.openxmlformats.org/officeDocument/2006/relationships/oleObject" Target="../embeddings/oleObject9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0.bin"/><Relationship Id="rId5" Type="http://schemas.openxmlformats.org/officeDocument/2006/relationships/image" Target="../media/image70.wmf"/><Relationship Id="rId4" Type="http://schemas.openxmlformats.org/officeDocument/2006/relationships/oleObject" Target="../embeddings/oleObject99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4.wmf"/><Relationship Id="rId18" Type="http://schemas.openxmlformats.org/officeDocument/2006/relationships/oleObject" Target="../embeddings/oleObject109.bin"/><Relationship Id="rId26" Type="http://schemas.openxmlformats.org/officeDocument/2006/relationships/oleObject" Target="../embeddings/oleObject113.bin"/><Relationship Id="rId39" Type="http://schemas.openxmlformats.org/officeDocument/2006/relationships/image" Target="../media/image79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22.wmf"/><Relationship Id="rId34" Type="http://schemas.openxmlformats.org/officeDocument/2006/relationships/oleObject" Target="../embeddings/oleObject117.bin"/><Relationship Id="rId42" Type="http://schemas.openxmlformats.org/officeDocument/2006/relationships/oleObject" Target="../embeddings/oleObject121.bin"/><Relationship Id="rId47" Type="http://schemas.openxmlformats.org/officeDocument/2006/relationships/image" Target="../media/image83.wmf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105.bin"/><Relationship Id="rId17" Type="http://schemas.openxmlformats.org/officeDocument/2006/relationships/image" Target="../media/image20.wmf"/><Relationship Id="rId25" Type="http://schemas.openxmlformats.org/officeDocument/2006/relationships/image" Target="../media/image16.wmf"/><Relationship Id="rId33" Type="http://schemas.openxmlformats.org/officeDocument/2006/relationships/image" Target="../media/image76.wmf"/><Relationship Id="rId38" Type="http://schemas.openxmlformats.org/officeDocument/2006/relationships/oleObject" Target="../embeddings/oleObject119.bin"/><Relationship Id="rId46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0.bin"/><Relationship Id="rId29" Type="http://schemas.openxmlformats.org/officeDocument/2006/relationships/image" Target="../media/image18.wmf"/><Relationship Id="rId41" Type="http://schemas.openxmlformats.org/officeDocument/2006/relationships/image" Target="../media/image80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12.bin"/><Relationship Id="rId32" Type="http://schemas.openxmlformats.org/officeDocument/2006/relationships/oleObject" Target="../embeddings/oleObject116.bin"/><Relationship Id="rId37" Type="http://schemas.openxmlformats.org/officeDocument/2006/relationships/image" Target="../media/image78.wmf"/><Relationship Id="rId40" Type="http://schemas.openxmlformats.org/officeDocument/2006/relationships/oleObject" Target="../embeddings/oleObject120.bin"/><Relationship Id="rId45" Type="http://schemas.openxmlformats.org/officeDocument/2006/relationships/image" Target="../media/image82.wmf"/><Relationship Id="rId5" Type="http://schemas.openxmlformats.org/officeDocument/2006/relationships/image" Target="../media/image72.wmf"/><Relationship Id="rId15" Type="http://schemas.openxmlformats.org/officeDocument/2006/relationships/oleObject" Target="../embeddings/oleObject107.bin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114.bin"/><Relationship Id="rId36" Type="http://schemas.openxmlformats.org/officeDocument/2006/relationships/oleObject" Target="../embeddings/oleObject118.bin"/><Relationship Id="rId49" Type="http://schemas.openxmlformats.org/officeDocument/2006/relationships/image" Target="../media/image84.wmf"/><Relationship Id="rId10" Type="http://schemas.openxmlformats.org/officeDocument/2006/relationships/oleObject" Target="../embeddings/oleObject104.bin"/><Relationship Id="rId19" Type="http://schemas.openxmlformats.org/officeDocument/2006/relationships/image" Target="../media/image75.wmf"/><Relationship Id="rId31" Type="http://schemas.openxmlformats.org/officeDocument/2006/relationships/image" Target="../media/image19.wmf"/><Relationship Id="rId44" Type="http://schemas.openxmlformats.org/officeDocument/2006/relationships/oleObject" Target="../embeddings/oleObject122.bin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106.bin"/><Relationship Id="rId22" Type="http://schemas.openxmlformats.org/officeDocument/2006/relationships/oleObject" Target="../embeddings/oleObject111.bin"/><Relationship Id="rId27" Type="http://schemas.openxmlformats.org/officeDocument/2006/relationships/image" Target="../media/image17.wmf"/><Relationship Id="rId30" Type="http://schemas.openxmlformats.org/officeDocument/2006/relationships/oleObject" Target="../embeddings/oleObject115.bin"/><Relationship Id="rId35" Type="http://schemas.openxmlformats.org/officeDocument/2006/relationships/image" Target="../media/image77.wmf"/><Relationship Id="rId43" Type="http://schemas.openxmlformats.org/officeDocument/2006/relationships/image" Target="../media/image81.wmf"/><Relationship Id="rId48" Type="http://schemas.openxmlformats.org/officeDocument/2006/relationships/oleObject" Target="../embeddings/oleObject124.bin"/><Relationship Id="rId8" Type="http://schemas.openxmlformats.org/officeDocument/2006/relationships/oleObject" Target="../embeddings/oleObject103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wmf"/><Relationship Id="rId18" Type="http://schemas.openxmlformats.org/officeDocument/2006/relationships/oleObject" Target="../embeddings/oleObject132.bin"/><Relationship Id="rId26" Type="http://schemas.openxmlformats.org/officeDocument/2006/relationships/image" Target="../media/image37.wmf"/><Relationship Id="rId39" Type="http://schemas.openxmlformats.org/officeDocument/2006/relationships/image" Target="../media/image22.wmf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78.wmf"/><Relationship Id="rId34" Type="http://schemas.openxmlformats.org/officeDocument/2006/relationships/oleObject" Target="../embeddings/oleObject141.bin"/><Relationship Id="rId42" Type="http://schemas.openxmlformats.org/officeDocument/2006/relationships/oleObject" Target="../embeddings/oleObject145.bin"/><Relationship Id="rId47" Type="http://schemas.openxmlformats.org/officeDocument/2006/relationships/image" Target="../media/image19.wmf"/><Relationship Id="rId50" Type="http://schemas.openxmlformats.org/officeDocument/2006/relationships/oleObject" Target="../embeddings/oleObject149.bin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129.bin"/><Relationship Id="rId17" Type="http://schemas.openxmlformats.org/officeDocument/2006/relationships/image" Target="../media/image89.wmf"/><Relationship Id="rId25" Type="http://schemas.openxmlformats.org/officeDocument/2006/relationships/oleObject" Target="../embeddings/oleObject136.bin"/><Relationship Id="rId33" Type="http://schemas.openxmlformats.org/officeDocument/2006/relationships/image" Target="../media/image93.wmf"/><Relationship Id="rId38" Type="http://schemas.openxmlformats.org/officeDocument/2006/relationships/oleObject" Target="../embeddings/oleObject143.bin"/><Relationship Id="rId46" Type="http://schemas.openxmlformats.org/officeDocument/2006/relationships/oleObject" Target="../embeddings/oleObject14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1.bin"/><Relationship Id="rId20" Type="http://schemas.openxmlformats.org/officeDocument/2006/relationships/oleObject" Target="../embeddings/oleObject133.bin"/><Relationship Id="rId29" Type="http://schemas.openxmlformats.org/officeDocument/2006/relationships/oleObject" Target="../embeddings/oleObject138.bin"/><Relationship Id="rId41" Type="http://schemas.openxmlformats.org/officeDocument/2006/relationships/image" Target="../media/image54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87.wmf"/><Relationship Id="rId24" Type="http://schemas.openxmlformats.org/officeDocument/2006/relationships/oleObject" Target="../embeddings/oleObject135.bin"/><Relationship Id="rId32" Type="http://schemas.openxmlformats.org/officeDocument/2006/relationships/oleObject" Target="../embeddings/oleObject140.bin"/><Relationship Id="rId37" Type="http://schemas.openxmlformats.org/officeDocument/2006/relationships/image" Target="../media/image94.wmf"/><Relationship Id="rId40" Type="http://schemas.openxmlformats.org/officeDocument/2006/relationships/oleObject" Target="../embeddings/oleObject144.bin"/><Relationship Id="rId45" Type="http://schemas.openxmlformats.org/officeDocument/2006/relationships/image" Target="../media/image17.wmf"/><Relationship Id="rId5" Type="http://schemas.openxmlformats.org/officeDocument/2006/relationships/image" Target="../media/image85.wmf"/><Relationship Id="rId15" Type="http://schemas.openxmlformats.org/officeDocument/2006/relationships/image" Target="../media/image88.wmf"/><Relationship Id="rId23" Type="http://schemas.openxmlformats.org/officeDocument/2006/relationships/image" Target="../media/image90.wmf"/><Relationship Id="rId28" Type="http://schemas.openxmlformats.org/officeDocument/2006/relationships/image" Target="../media/image91.wmf"/><Relationship Id="rId36" Type="http://schemas.openxmlformats.org/officeDocument/2006/relationships/oleObject" Target="../embeddings/oleObject142.bin"/><Relationship Id="rId49" Type="http://schemas.openxmlformats.org/officeDocument/2006/relationships/image" Target="../media/image95.wmf"/><Relationship Id="rId10" Type="http://schemas.openxmlformats.org/officeDocument/2006/relationships/oleObject" Target="../embeddings/oleObject128.bin"/><Relationship Id="rId19" Type="http://schemas.openxmlformats.org/officeDocument/2006/relationships/image" Target="../media/image44.wmf"/><Relationship Id="rId31" Type="http://schemas.openxmlformats.org/officeDocument/2006/relationships/image" Target="../media/image92.wmf"/><Relationship Id="rId44" Type="http://schemas.openxmlformats.org/officeDocument/2006/relationships/oleObject" Target="../embeddings/oleObject146.bin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130.bin"/><Relationship Id="rId22" Type="http://schemas.openxmlformats.org/officeDocument/2006/relationships/oleObject" Target="../embeddings/oleObject134.bin"/><Relationship Id="rId27" Type="http://schemas.openxmlformats.org/officeDocument/2006/relationships/oleObject" Target="../embeddings/oleObject137.bin"/><Relationship Id="rId30" Type="http://schemas.openxmlformats.org/officeDocument/2006/relationships/oleObject" Target="../embeddings/oleObject139.bin"/><Relationship Id="rId35" Type="http://schemas.openxmlformats.org/officeDocument/2006/relationships/image" Target="../media/image20.wmf"/><Relationship Id="rId43" Type="http://schemas.openxmlformats.org/officeDocument/2006/relationships/image" Target="../media/image15.wmf"/><Relationship Id="rId48" Type="http://schemas.openxmlformats.org/officeDocument/2006/relationships/oleObject" Target="../embeddings/oleObject148.bin"/><Relationship Id="rId8" Type="http://schemas.openxmlformats.org/officeDocument/2006/relationships/oleObject" Target="../embeddings/oleObject127.bin"/><Relationship Id="rId51" Type="http://schemas.openxmlformats.org/officeDocument/2006/relationships/image" Target="../media/image9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1.bin"/><Relationship Id="rId5" Type="http://schemas.openxmlformats.org/officeDocument/2006/relationships/image" Target="../media/image97.wmf"/><Relationship Id="rId4" Type="http://schemas.openxmlformats.org/officeDocument/2006/relationships/oleObject" Target="../embeddings/oleObject15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" name="Rectangle 190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865313" y="1093788"/>
            <a:ext cx="5667375" cy="44767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2148" name="Object 100"/>
          <p:cNvGraphicFramePr>
            <a:graphicFrameLocks noChangeAspect="1"/>
          </p:cNvGraphicFramePr>
          <p:nvPr/>
        </p:nvGraphicFramePr>
        <p:xfrm>
          <a:off x="298450" y="50800"/>
          <a:ext cx="35560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4" imgW="3555720" imgH="444240" progId="Equation.3">
                  <p:embed/>
                </p:oleObj>
              </mc:Choice>
              <mc:Fallback>
                <p:oleObj name="Equation" r:id="rId4" imgW="3555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50800"/>
                        <a:ext cx="35560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254000" y="606425"/>
            <a:ext cx="812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Calculate points from this table and plot the points as you go.</a:t>
            </a:r>
          </a:p>
        </p:txBody>
      </p:sp>
      <p:graphicFrame>
        <p:nvGraphicFramePr>
          <p:cNvPr id="2158" name="Object 110"/>
          <p:cNvGraphicFramePr>
            <a:graphicFrameLocks noChangeAspect="1"/>
          </p:cNvGraphicFramePr>
          <p:nvPr/>
        </p:nvGraphicFramePr>
        <p:xfrm>
          <a:off x="1268413" y="2246313"/>
          <a:ext cx="16256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6" imgW="1625400" imgH="444240" progId="Equation.3">
                  <p:embed/>
                </p:oleObj>
              </mc:Choice>
              <mc:Fallback>
                <p:oleObj name="Equation" r:id="rId6" imgW="1625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2246313"/>
                        <a:ext cx="16256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9" name="Object 111"/>
          <p:cNvGraphicFramePr>
            <a:graphicFrameLocks noChangeAspect="1"/>
          </p:cNvGraphicFramePr>
          <p:nvPr/>
        </p:nvGraphicFramePr>
        <p:xfrm>
          <a:off x="1268413" y="2803525"/>
          <a:ext cx="16002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8" imgW="1600200" imgH="444240" progId="Equation.3">
                  <p:embed/>
                </p:oleObj>
              </mc:Choice>
              <mc:Fallback>
                <p:oleObj name="Equation" r:id="rId8" imgW="1600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2803525"/>
                        <a:ext cx="16002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" name="Object 112"/>
          <p:cNvGraphicFramePr>
            <a:graphicFrameLocks noChangeAspect="1"/>
          </p:cNvGraphicFramePr>
          <p:nvPr/>
        </p:nvGraphicFramePr>
        <p:xfrm>
          <a:off x="1268413" y="3359150"/>
          <a:ext cx="1244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10" imgW="1244520" imgH="444240" progId="Equation.3">
                  <p:embed/>
                </p:oleObj>
              </mc:Choice>
              <mc:Fallback>
                <p:oleObj name="Equation" r:id="rId10" imgW="12445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3359150"/>
                        <a:ext cx="12446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1" name="Object 113"/>
          <p:cNvGraphicFramePr>
            <a:graphicFrameLocks noChangeAspect="1"/>
          </p:cNvGraphicFramePr>
          <p:nvPr/>
        </p:nvGraphicFramePr>
        <p:xfrm>
          <a:off x="1268413" y="3908425"/>
          <a:ext cx="11938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2" imgW="1193760" imgH="444240" progId="Equation.3">
                  <p:embed/>
                </p:oleObj>
              </mc:Choice>
              <mc:Fallback>
                <p:oleObj name="Equation" r:id="rId12" imgW="1193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3908425"/>
                        <a:ext cx="11938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2" name="Object 114"/>
          <p:cNvGraphicFramePr>
            <a:graphicFrameLocks noChangeAspect="1"/>
          </p:cNvGraphicFramePr>
          <p:nvPr/>
        </p:nvGraphicFramePr>
        <p:xfrm>
          <a:off x="1268413" y="4468813"/>
          <a:ext cx="12573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4" imgW="1257120" imgH="444240" progId="Equation.3">
                  <p:embed/>
                </p:oleObj>
              </mc:Choice>
              <mc:Fallback>
                <p:oleObj name="Equation" r:id="rId14" imgW="12571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4468813"/>
                        <a:ext cx="12573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3" name="Object 115"/>
          <p:cNvGraphicFramePr>
            <a:graphicFrameLocks noChangeAspect="1"/>
          </p:cNvGraphicFramePr>
          <p:nvPr/>
        </p:nvGraphicFramePr>
        <p:xfrm>
          <a:off x="2974975" y="2343150"/>
          <a:ext cx="419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16" imgW="419040" imgH="279360" progId="Equation.3">
                  <p:embed/>
                </p:oleObj>
              </mc:Choice>
              <mc:Fallback>
                <p:oleObj name="Equation" r:id="rId16" imgW="41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2343150"/>
                        <a:ext cx="419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5" name="Object 117"/>
          <p:cNvGraphicFramePr>
            <a:graphicFrameLocks noChangeAspect="1"/>
          </p:cNvGraphicFramePr>
          <p:nvPr/>
        </p:nvGraphicFramePr>
        <p:xfrm>
          <a:off x="2974975" y="2898775"/>
          <a:ext cx="4048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18" imgW="406080" imgH="279360" progId="Equation.3">
                  <p:embed/>
                </p:oleObj>
              </mc:Choice>
              <mc:Fallback>
                <p:oleObj name="Equation" r:id="rId18" imgW="406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2898775"/>
                        <a:ext cx="4048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6" name="Object 118"/>
          <p:cNvGraphicFramePr>
            <a:graphicFrameLocks noChangeAspect="1"/>
          </p:cNvGraphicFramePr>
          <p:nvPr/>
        </p:nvGraphicFramePr>
        <p:xfrm>
          <a:off x="2552700" y="3475038"/>
          <a:ext cx="430213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20" imgW="431640" imgH="266400" progId="Equation.3">
                  <p:embed/>
                </p:oleObj>
              </mc:Choice>
              <mc:Fallback>
                <p:oleObj name="Equation" r:id="rId20" imgW="43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3475038"/>
                        <a:ext cx="430213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7" name="Object 119"/>
          <p:cNvGraphicFramePr>
            <a:graphicFrameLocks noChangeAspect="1"/>
          </p:cNvGraphicFramePr>
          <p:nvPr/>
        </p:nvGraphicFramePr>
        <p:xfrm>
          <a:off x="2586038" y="4567238"/>
          <a:ext cx="419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22" imgW="419040" imgH="279360" progId="Equation.3">
                  <p:embed/>
                </p:oleObj>
              </mc:Choice>
              <mc:Fallback>
                <p:oleObj name="Equation" r:id="rId22" imgW="41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4567238"/>
                        <a:ext cx="419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8" name="Object 120"/>
          <p:cNvGraphicFramePr>
            <a:graphicFrameLocks noChangeAspect="1"/>
          </p:cNvGraphicFramePr>
          <p:nvPr/>
        </p:nvGraphicFramePr>
        <p:xfrm>
          <a:off x="2500313" y="4005263"/>
          <a:ext cx="40481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23" imgW="406080" imgH="279360" progId="Equation.3">
                  <p:embed/>
                </p:oleObj>
              </mc:Choice>
              <mc:Fallback>
                <p:oleObj name="Equation" r:id="rId23" imgW="406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4005263"/>
                        <a:ext cx="40481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" name="Object 123"/>
          <p:cNvGraphicFramePr>
            <a:graphicFrameLocks noChangeAspect="1"/>
          </p:cNvGraphicFramePr>
          <p:nvPr/>
        </p:nvGraphicFramePr>
        <p:xfrm>
          <a:off x="3830638" y="2351088"/>
          <a:ext cx="7874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24" imgW="787320" imgH="342720" progId="Equation.3">
                  <p:embed/>
                </p:oleObj>
              </mc:Choice>
              <mc:Fallback>
                <p:oleObj name="Equation" r:id="rId24" imgW="787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2351088"/>
                        <a:ext cx="7874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2" name="Object 124"/>
          <p:cNvGraphicFramePr>
            <a:graphicFrameLocks noChangeAspect="1"/>
          </p:cNvGraphicFramePr>
          <p:nvPr/>
        </p:nvGraphicFramePr>
        <p:xfrm>
          <a:off x="3849688" y="2900363"/>
          <a:ext cx="7493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26" imgW="749160" imgH="342720" progId="Equation.3">
                  <p:embed/>
                </p:oleObj>
              </mc:Choice>
              <mc:Fallback>
                <p:oleObj name="Equation" r:id="rId26" imgW="7491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688" y="2900363"/>
                        <a:ext cx="7493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3" name="Object 125"/>
          <p:cNvGraphicFramePr>
            <a:graphicFrameLocks noChangeAspect="1"/>
          </p:cNvGraphicFramePr>
          <p:nvPr/>
        </p:nvGraphicFramePr>
        <p:xfrm>
          <a:off x="3914775" y="3460750"/>
          <a:ext cx="6207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28" imgW="622080" imgH="342720" progId="Equation.3">
                  <p:embed/>
                </p:oleObj>
              </mc:Choice>
              <mc:Fallback>
                <p:oleObj name="Equation" r:id="rId28" imgW="622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3460750"/>
                        <a:ext cx="6207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4" name="Object 126"/>
          <p:cNvGraphicFramePr>
            <a:graphicFrameLocks noChangeAspect="1"/>
          </p:cNvGraphicFramePr>
          <p:nvPr/>
        </p:nvGraphicFramePr>
        <p:xfrm>
          <a:off x="3927475" y="3983038"/>
          <a:ext cx="5746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0" imgW="558720" imgH="342720" progId="Equation.3">
                  <p:embed/>
                </p:oleObj>
              </mc:Choice>
              <mc:Fallback>
                <p:oleObj name="Equation" r:id="rId30" imgW="5587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3983038"/>
                        <a:ext cx="5746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5" name="Object 127"/>
          <p:cNvGraphicFramePr>
            <a:graphicFrameLocks noChangeAspect="1"/>
          </p:cNvGraphicFramePr>
          <p:nvPr/>
        </p:nvGraphicFramePr>
        <p:xfrm>
          <a:off x="3914775" y="4572000"/>
          <a:ext cx="6207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32" imgW="622080" imgH="342720" progId="Equation.3">
                  <p:embed/>
                </p:oleObj>
              </mc:Choice>
              <mc:Fallback>
                <p:oleObj name="Equation" r:id="rId32" imgW="622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4572000"/>
                        <a:ext cx="6207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8" name="Freeform 70"/>
          <p:cNvSpPr>
            <a:spLocks/>
          </p:cNvSpPr>
          <p:nvPr/>
        </p:nvSpPr>
        <p:spPr bwMode="auto">
          <a:xfrm>
            <a:off x="5870575" y="1550988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206" name="Text Box 158"/>
          <p:cNvSpPr txBox="1">
            <a:spLocks noChangeArrowheads="1"/>
          </p:cNvSpPr>
          <p:nvPr/>
        </p:nvSpPr>
        <p:spPr bwMode="auto">
          <a:xfrm>
            <a:off x="322263" y="5888038"/>
            <a:ext cx="7434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Adding 2 to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moves the basic parabola</a:t>
            </a:r>
          </a:p>
        </p:txBody>
      </p:sp>
      <p:sp>
        <p:nvSpPr>
          <p:cNvPr id="2208" name="Text Box 160"/>
          <p:cNvSpPr txBox="1">
            <a:spLocks noChangeArrowheads="1"/>
          </p:cNvSpPr>
          <p:nvPr/>
        </p:nvSpPr>
        <p:spPr bwMode="auto">
          <a:xfrm>
            <a:off x="322263" y="5367338"/>
            <a:ext cx="7434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The basic parabola is shown on the graph, dotted </a:t>
            </a:r>
            <a:r>
              <a:rPr lang="en-US" dirty="0" smtClean="0">
                <a:solidFill>
                  <a:schemeClr val="accent1"/>
                </a:solidFill>
              </a:rPr>
              <a:t>blue.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09" name="Text Box 161"/>
          <p:cNvSpPr txBox="1">
            <a:spLocks noChangeArrowheads="1"/>
          </p:cNvSpPr>
          <p:nvPr/>
        </p:nvSpPr>
        <p:spPr bwMode="auto">
          <a:xfrm>
            <a:off x="5724525" y="5891213"/>
            <a:ext cx="1071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How?</a:t>
            </a:r>
          </a:p>
        </p:txBody>
      </p:sp>
      <p:sp>
        <p:nvSpPr>
          <p:cNvPr id="2210" name="Text Box 162"/>
          <p:cNvSpPr txBox="1">
            <a:spLocks noChangeArrowheads="1"/>
          </p:cNvSpPr>
          <p:nvPr/>
        </p:nvSpPr>
        <p:spPr bwMode="auto">
          <a:xfrm>
            <a:off x="5324475" y="5892800"/>
            <a:ext cx="199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up by 2 units.</a:t>
            </a:r>
          </a:p>
        </p:txBody>
      </p:sp>
      <p:sp>
        <p:nvSpPr>
          <p:cNvPr id="2207" name="Freeform 159"/>
          <p:cNvSpPr>
            <a:spLocks/>
          </p:cNvSpPr>
          <p:nvPr/>
        </p:nvSpPr>
        <p:spPr bwMode="auto">
          <a:xfrm>
            <a:off x="5870575" y="2452688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2248" name="Group 200"/>
          <p:cNvGrpSpPr>
            <a:grpSpLocks/>
          </p:cNvGrpSpPr>
          <p:nvPr/>
        </p:nvGrpSpPr>
        <p:grpSpPr bwMode="auto">
          <a:xfrm>
            <a:off x="528638" y="889000"/>
            <a:ext cx="8328025" cy="4356100"/>
            <a:chOff x="333" y="560"/>
            <a:chExt cx="5246" cy="2744"/>
          </a:xfrm>
        </p:grpSpPr>
        <p:grpSp>
          <p:nvGrpSpPr>
            <p:cNvPr id="2247" name="Group 199"/>
            <p:cNvGrpSpPr>
              <a:grpSpLocks/>
            </p:cNvGrpSpPr>
            <p:nvPr/>
          </p:nvGrpSpPr>
          <p:grpSpPr bwMode="auto">
            <a:xfrm>
              <a:off x="352" y="1480"/>
              <a:ext cx="223" cy="1569"/>
              <a:chOff x="352" y="1480"/>
              <a:chExt cx="223" cy="1569"/>
            </a:xfrm>
          </p:grpSpPr>
          <p:graphicFrame>
            <p:nvGraphicFramePr>
              <p:cNvPr id="2152" name="Object 104"/>
              <p:cNvGraphicFramePr>
                <a:graphicFrameLocks noChangeAspect="1"/>
              </p:cNvGraphicFramePr>
              <p:nvPr/>
            </p:nvGraphicFramePr>
            <p:xfrm>
              <a:off x="352" y="1480"/>
              <a:ext cx="223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" name="Equation" r:id="rId34" imgW="355320" imgH="266400" progId="Equation.3">
                      <p:embed/>
                    </p:oleObj>
                  </mc:Choice>
                  <mc:Fallback>
                    <p:oleObj name="Equation" r:id="rId34" imgW="35532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2" y="1480"/>
                            <a:ext cx="223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3" name="Object 105"/>
              <p:cNvGraphicFramePr>
                <a:graphicFrameLocks noChangeAspect="1"/>
              </p:cNvGraphicFramePr>
              <p:nvPr/>
            </p:nvGraphicFramePr>
            <p:xfrm>
              <a:off x="384" y="1829"/>
              <a:ext cx="191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" name="Equation" r:id="rId36" imgW="304560" imgH="266400" progId="Equation.3">
                      <p:embed/>
                    </p:oleObj>
                  </mc:Choice>
                  <mc:Fallback>
                    <p:oleObj name="Equation" r:id="rId36" imgW="30456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" y="1829"/>
                            <a:ext cx="191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4" name="Object 106"/>
              <p:cNvGraphicFramePr>
                <a:graphicFrameLocks noChangeAspect="1"/>
              </p:cNvGraphicFramePr>
              <p:nvPr/>
            </p:nvGraphicFramePr>
            <p:xfrm>
              <a:off x="455" y="2178"/>
              <a:ext cx="120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" name="Equation" r:id="rId38" imgW="190440" imgH="279360" progId="Equation.3">
                      <p:embed/>
                    </p:oleObj>
                  </mc:Choice>
                  <mc:Fallback>
                    <p:oleObj name="Equation" r:id="rId38" imgW="19044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5" y="2178"/>
                            <a:ext cx="120" cy="1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5" name="Object 107"/>
              <p:cNvGraphicFramePr>
                <a:graphicFrameLocks noChangeAspect="1"/>
              </p:cNvGraphicFramePr>
              <p:nvPr/>
            </p:nvGraphicFramePr>
            <p:xfrm>
              <a:off x="496" y="2528"/>
              <a:ext cx="79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9" name="Equation" r:id="rId40" imgW="126720" imgH="266400" progId="Equation.3">
                      <p:embed/>
                    </p:oleObj>
                  </mc:Choice>
                  <mc:Fallback>
                    <p:oleObj name="Equation" r:id="rId40" imgW="12672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6" y="2528"/>
                            <a:ext cx="79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6" name="Object 108"/>
              <p:cNvGraphicFramePr>
                <a:graphicFrameLocks noChangeAspect="1"/>
              </p:cNvGraphicFramePr>
              <p:nvPr/>
            </p:nvGraphicFramePr>
            <p:xfrm>
              <a:off x="455" y="2882"/>
              <a:ext cx="120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0" name="Equation" r:id="rId42" imgW="190440" imgH="266400" progId="Equation.3">
                      <p:embed/>
                    </p:oleObj>
                  </mc:Choice>
                  <mc:Fallback>
                    <p:oleObj name="Equation" r:id="rId42" imgW="19044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5" y="2882"/>
                            <a:ext cx="120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46" name="Group 198"/>
            <p:cNvGrpSpPr>
              <a:grpSpLocks/>
            </p:cNvGrpSpPr>
            <p:nvPr/>
          </p:nvGrpSpPr>
          <p:grpSpPr bwMode="auto">
            <a:xfrm>
              <a:off x="333" y="1053"/>
              <a:ext cx="2752" cy="2103"/>
              <a:chOff x="333" y="1053"/>
              <a:chExt cx="2752" cy="2103"/>
            </a:xfrm>
          </p:grpSpPr>
          <p:graphicFrame>
            <p:nvGraphicFramePr>
              <p:cNvPr id="2151" name="Object 103"/>
              <p:cNvGraphicFramePr>
                <a:graphicFrameLocks noChangeAspect="1"/>
              </p:cNvGraphicFramePr>
              <p:nvPr/>
            </p:nvGraphicFramePr>
            <p:xfrm>
              <a:off x="455" y="1176"/>
              <a:ext cx="120" cy="1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1" name="Equation" r:id="rId44" imgW="190440" imgH="203040" progId="Equation.3">
                      <p:embed/>
                    </p:oleObj>
                  </mc:Choice>
                  <mc:Fallback>
                    <p:oleObj name="Equation" r:id="rId44" imgW="19044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5" y="1176"/>
                            <a:ext cx="120" cy="12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7" name="Object 109"/>
              <p:cNvGraphicFramePr>
                <a:graphicFrameLocks noChangeAspect="1"/>
              </p:cNvGraphicFramePr>
              <p:nvPr/>
            </p:nvGraphicFramePr>
            <p:xfrm>
              <a:off x="810" y="1066"/>
              <a:ext cx="792" cy="2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2" name="Equation" r:id="rId46" imgW="1257120" imgH="444240" progId="Equation.3">
                      <p:embed/>
                    </p:oleObj>
                  </mc:Choice>
                  <mc:Fallback>
                    <p:oleObj name="Equation" r:id="rId46" imgW="1257120" imgH="4442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0" y="1066"/>
                            <a:ext cx="792" cy="27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0" name="Object 122"/>
              <p:cNvGraphicFramePr>
                <a:graphicFrameLocks noChangeAspect="1"/>
              </p:cNvGraphicFramePr>
              <p:nvPr/>
            </p:nvGraphicFramePr>
            <p:xfrm>
              <a:off x="2456" y="1132"/>
              <a:ext cx="432" cy="2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3" name="Equation" r:id="rId48" imgW="685800" imgH="342720" progId="Equation.3">
                      <p:embed/>
                    </p:oleObj>
                  </mc:Choice>
                  <mc:Fallback>
                    <p:oleObj name="Equation" r:id="rId48" imgW="685800" imgH="342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56" y="1132"/>
                            <a:ext cx="432" cy="2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84" name="Line 136"/>
              <p:cNvSpPr>
                <a:spLocks noChangeShapeType="1"/>
              </p:cNvSpPr>
              <p:nvPr/>
            </p:nvSpPr>
            <p:spPr bwMode="auto">
              <a:xfrm>
                <a:off x="336" y="1056"/>
                <a:ext cx="2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86" name="Line 138"/>
              <p:cNvSpPr>
                <a:spLocks noChangeShapeType="1"/>
              </p:cNvSpPr>
              <p:nvPr/>
            </p:nvSpPr>
            <p:spPr bwMode="auto">
              <a:xfrm>
                <a:off x="342" y="3153"/>
                <a:ext cx="27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87" name="Line 139"/>
              <p:cNvSpPr>
                <a:spLocks noChangeShapeType="1"/>
              </p:cNvSpPr>
              <p:nvPr/>
            </p:nvSpPr>
            <p:spPr bwMode="auto">
              <a:xfrm>
                <a:off x="342" y="2803"/>
                <a:ext cx="27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88" name="Line 140"/>
              <p:cNvSpPr>
                <a:spLocks noChangeShapeType="1"/>
              </p:cNvSpPr>
              <p:nvPr/>
            </p:nvSpPr>
            <p:spPr bwMode="auto">
              <a:xfrm>
                <a:off x="342" y="2104"/>
                <a:ext cx="27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89" name="Line 141"/>
              <p:cNvSpPr>
                <a:spLocks noChangeShapeType="1"/>
              </p:cNvSpPr>
              <p:nvPr/>
            </p:nvSpPr>
            <p:spPr bwMode="auto">
              <a:xfrm>
                <a:off x="342" y="2454"/>
                <a:ext cx="27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90" name="Line 142"/>
              <p:cNvSpPr>
                <a:spLocks noChangeShapeType="1"/>
              </p:cNvSpPr>
              <p:nvPr/>
            </p:nvSpPr>
            <p:spPr bwMode="auto">
              <a:xfrm>
                <a:off x="342" y="1755"/>
                <a:ext cx="27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91" name="Line 143"/>
              <p:cNvSpPr>
                <a:spLocks noChangeShapeType="1"/>
              </p:cNvSpPr>
              <p:nvPr/>
            </p:nvSpPr>
            <p:spPr bwMode="auto">
              <a:xfrm>
                <a:off x="342" y="1405"/>
                <a:ext cx="27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grpSp>
            <p:nvGrpSpPr>
              <p:cNvPr id="2202" name="Group 154"/>
              <p:cNvGrpSpPr>
                <a:grpSpLocks/>
              </p:cNvGrpSpPr>
              <p:nvPr/>
            </p:nvGrpSpPr>
            <p:grpSpPr bwMode="auto">
              <a:xfrm>
                <a:off x="333" y="1053"/>
                <a:ext cx="2751" cy="2103"/>
                <a:chOff x="322" y="1053"/>
                <a:chExt cx="2751" cy="2446"/>
              </a:xfrm>
            </p:grpSpPr>
            <p:sp>
              <p:nvSpPr>
                <p:cNvPr id="2193" name="Line 145"/>
                <p:cNvSpPr>
                  <a:spLocks noChangeShapeType="1"/>
                </p:cNvSpPr>
                <p:nvPr/>
              </p:nvSpPr>
              <p:spPr bwMode="auto">
                <a:xfrm rot="5400000">
                  <a:off x="1853" y="2273"/>
                  <a:ext cx="2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194" name="Line 146"/>
                <p:cNvSpPr>
                  <a:spLocks noChangeShapeType="1"/>
                </p:cNvSpPr>
                <p:nvPr/>
              </p:nvSpPr>
              <p:spPr bwMode="auto">
                <a:xfrm rot="5400000">
                  <a:off x="-898" y="2279"/>
                  <a:ext cx="2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195" name="Line 147"/>
                <p:cNvSpPr>
                  <a:spLocks noChangeShapeType="1"/>
                </p:cNvSpPr>
                <p:nvPr/>
              </p:nvSpPr>
              <p:spPr bwMode="auto">
                <a:xfrm rot="5400000">
                  <a:off x="-505" y="2279"/>
                  <a:ext cx="2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199" name="Line 151"/>
                <p:cNvSpPr>
                  <a:spLocks noChangeShapeType="1"/>
                </p:cNvSpPr>
                <p:nvPr/>
              </p:nvSpPr>
              <p:spPr bwMode="auto">
                <a:xfrm rot="5400000">
                  <a:off x="1067" y="2279"/>
                  <a:ext cx="2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</p:grpSp>
        <p:sp>
          <p:nvSpPr>
            <p:cNvPr id="2122" name="Line 74"/>
            <p:cNvSpPr>
              <a:spLocks noChangeShapeType="1"/>
            </p:cNvSpPr>
            <p:nvPr/>
          </p:nvSpPr>
          <p:spPr bwMode="auto">
            <a:xfrm>
              <a:off x="3456" y="904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23" name="Line 75"/>
            <p:cNvSpPr>
              <a:spLocks noChangeShapeType="1"/>
            </p:cNvSpPr>
            <p:nvPr/>
          </p:nvSpPr>
          <p:spPr bwMode="auto">
            <a:xfrm>
              <a:off x="3460" y="2976"/>
              <a:ext cx="201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24" name="Line 76"/>
            <p:cNvSpPr>
              <a:spLocks noChangeShapeType="1"/>
            </p:cNvSpPr>
            <p:nvPr/>
          </p:nvSpPr>
          <p:spPr bwMode="auto">
            <a:xfrm>
              <a:off x="3460" y="26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25" name="Line 77"/>
            <p:cNvSpPr>
              <a:spLocks noChangeShapeType="1"/>
            </p:cNvSpPr>
            <p:nvPr/>
          </p:nvSpPr>
          <p:spPr bwMode="auto">
            <a:xfrm>
              <a:off x="3460" y="23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26" name="Line 78"/>
            <p:cNvSpPr>
              <a:spLocks noChangeShapeType="1"/>
            </p:cNvSpPr>
            <p:nvPr/>
          </p:nvSpPr>
          <p:spPr bwMode="auto">
            <a:xfrm>
              <a:off x="3460" y="1778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27" name="Line 79"/>
            <p:cNvSpPr>
              <a:spLocks noChangeShapeType="1"/>
            </p:cNvSpPr>
            <p:nvPr/>
          </p:nvSpPr>
          <p:spPr bwMode="auto">
            <a:xfrm>
              <a:off x="3460" y="2078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28" name="Line 80"/>
            <p:cNvSpPr>
              <a:spLocks noChangeShapeType="1"/>
            </p:cNvSpPr>
            <p:nvPr/>
          </p:nvSpPr>
          <p:spPr bwMode="auto">
            <a:xfrm>
              <a:off x="3460" y="14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29" name="Line 81"/>
            <p:cNvSpPr>
              <a:spLocks noChangeShapeType="1"/>
            </p:cNvSpPr>
            <p:nvPr/>
          </p:nvSpPr>
          <p:spPr bwMode="auto">
            <a:xfrm>
              <a:off x="3460" y="11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39" name="Line 91"/>
            <p:cNvSpPr>
              <a:spLocks noChangeShapeType="1"/>
            </p:cNvSpPr>
            <p:nvPr/>
          </p:nvSpPr>
          <p:spPr bwMode="auto">
            <a:xfrm rot="5400000">
              <a:off x="2271" y="2084"/>
              <a:ext cx="236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40" name="Line 92"/>
            <p:cNvSpPr>
              <a:spLocks noChangeShapeType="1"/>
            </p:cNvSpPr>
            <p:nvPr/>
          </p:nvSpPr>
          <p:spPr bwMode="auto">
            <a:xfrm rot="5400000">
              <a:off x="2567" y="2084"/>
              <a:ext cx="236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41" name="Line 93"/>
            <p:cNvSpPr>
              <a:spLocks noChangeShapeType="1"/>
            </p:cNvSpPr>
            <p:nvPr/>
          </p:nvSpPr>
          <p:spPr bwMode="auto">
            <a:xfrm rot="5400000">
              <a:off x="2862" y="2084"/>
              <a:ext cx="236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42" name="Line 94"/>
            <p:cNvSpPr>
              <a:spLocks noChangeShapeType="1"/>
            </p:cNvSpPr>
            <p:nvPr/>
          </p:nvSpPr>
          <p:spPr bwMode="auto">
            <a:xfrm rot="5400000">
              <a:off x="3454" y="2084"/>
              <a:ext cx="236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43" name="Line 95"/>
            <p:cNvSpPr>
              <a:spLocks noChangeShapeType="1"/>
            </p:cNvSpPr>
            <p:nvPr/>
          </p:nvSpPr>
          <p:spPr bwMode="auto">
            <a:xfrm rot="5400000">
              <a:off x="3053" y="2014"/>
              <a:ext cx="257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44" name="Line 96"/>
            <p:cNvSpPr>
              <a:spLocks noChangeShapeType="1"/>
            </p:cNvSpPr>
            <p:nvPr/>
          </p:nvSpPr>
          <p:spPr bwMode="auto">
            <a:xfrm rot="5400000">
              <a:off x="3750" y="2084"/>
              <a:ext cx="236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45" name="Line 97"/>
            <p:cNvSpPr>
              <a:spLocks noChangeShapeType="1"/>
            </p:cNvSpPr>
            <p:nvPr/>
          </p:nvSpPr>
          <p:spPr bwMode="auto">
            <a:xfrm rot="5400000">
              <a:off x="4045" y="2084"/>
              <a:ext cx="236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03" name="Line 155"/>
            <p:cNvSpPr>
              <a:spLocks noChangeShapeType="1"/>
            </p:cNvSpPr>
            <p:nvPr/>
          </p:nvSpPr>
          <p:spPr bwMode="auto">
            <a:xfrm>
              <a:off x="3460" y="32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11" name="Text Box 163"/>
            <p:cNvSpPr txBox="1">
              <a:spLocks noChangeArrowheads="1"/>
            </p:cNvSpPr>
            <p:nvPr/>
          </p:nvSpPr>
          <p:spPr bwMode="auto">
            <a:xfrm>
              <a:off x="5283" y="3016"/>
              <a:ext cx="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chemeClr val="bg2"/>
                  </a:solidFill>
                </a:rPr>
                <a:t>x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212" name="Text Box 164"/>
            <p:cNvSpPr txBox="1">
              <a:spLocks noChangeArrowheads="1"/>
            </p:cNvSpPr>
            <p:nvPr/>
          </p:nvSpPr>
          <p:spPr bwMode="auto">
            <a:xfrm>
              <a:off x="3987" y="560"/>
              <a:ext cx="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chemeClr val="bg2"/>
                  </a:solidFill>
                </a:rPr>
                <a:t>y</a:t>
              </a:r>
              <a:endParaRPr lang="en-US">
                <a:solidFill>
                  <a:schemeClr val="bg2"/>
                </a:solidFill>
              </a:endParaRPr>
            </a:p>
          </p:txBody>
        </p:sp>
      </p:grpSp>
      <p:grpSp>
        <p:nvGrpSpPr>
          <p:cNvPr id="2216" name="Group 168"/>
          <p:cNvGrpSpPr>
            <a:grpSpLocks/>
          </p:cNvGrpSpPr>
          <p:nvPr/>
        </p:nvGrpSpPr>
        <p:grpSpPr bwMode="auto">
          <a:xfrm>
            <a:off x="5867400" y="1790700"/>
            <a:ext cx="139700" cy="139700"/>
            <a:chOff x="3296" y="680"/>
            <a:chExt cx="88" cy="88"/>
          </a:xfrm>
        </p:grpSpPr>
        <p:sp>
          <p:nvSpPr>
            <p:cNvPr id="2217" name="Line 169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18" name="Line 170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219" name="Group 171"/>
          <p:cNvGrpSpPr>
            <a:grpSpLocks/>
          </p:cNvGrpSpPr>
          <p:nvPr/>
        </p:nvGrpSpPr>
        <p:grpSpPr bwMode="auto">
          <a:xfrm>
            <a:off x="6324600" y="3225800"/>
            <a:ext cx="139700" cy="139700"/>
            <a:chOff x="3296" y="680"/>
            <a:chExt cx="88" cy="88"/>
          </a:xfrm>
        </p:grpSpPr>
        <p:sp>
          <p:nvSpPr>
            <p:cNvPr id="2220" name="Line 172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21" name="Line 173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222" name="Group 174"/>
          <p:cNvGrpSpPr>
            <a:grpSpLocks/>
          </p:cNvGrpSpPr>
          <p:nvPr/>
        </p:nvGrpSpPr>
        <p:grpSpPr bwMode="auto">
          <a:xfrm>
            <a:off x="6807200" y="3708400"/>
            <a:ext cx="139700" cy="139700"/>
            <a:chOff x="3296" y="680"/>
            <a:chExt cx="88" cy="88"/>
          </a:xfrm>
        </p:grpSpPr>
        <p:sp>
          <p:nvSpPr>
            <p:cNvPr id="2223" name="Line 175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24" name="Line 176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225" name="Group 177"/>
          <p:cNvGrpSpPr>
            <a:grpSpLocks/>
          </p:cNvGrpSpPr>
          <p:nvPr/>
        </p:nvGrpSpPr>
        <p:grpSpPr bwMode="auto">
          <a:xfrm>
            <a:off x="7759700" y="1790700"/>
            <a:ext cx="139700" cy="139700"/>
            <a:chOff x="3296" y="680"/>
            <a:chExt cx="88" cy="88"/>
          </a:xfrm>
        </p:grpSpPr>
        <p:sp>
          <p:nvSpPr>
            <p:cNvPr id="2226" name="Line 178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27" name="Line 179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228" name="Group 180"/>
          <p:cNvGrpSpPr>
            <a:grpSpLocks/>
          </p:cNvGrpSpPr>
          <p:nvPr/>
        </p:nvGrpSpPr>
        <p:grpSpPr bwMode="auto">
          <a:xfrm>
            <a:off x="7277100" y="3225800"/>
            <a:ext cx="139700" cy="139700"/>
            <a:chOff x="3296" y="680"/>
            <a:chExt cx="88" cy="88"/>
          </a:xfrm>
        </p:grpSpPr>
        <p:sp>
          <p:nvSpPr>
            <p:cNvPr id="2229" name="Line 181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30" name="Line 182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237" name="Text Box 189"/>
          <p:cNvSpPr txBox="1">
            <a:spLocks noChangeArrowheads="1"/>
          </p:cNvSpPr>
          <p:nvPr/>
        </p:nvSpPr>
        <p:spPr bwMode="auto">
          <a:xfrm>
            <a:off x="322263" y="5348064"/>
            <a:ext cx="7434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rgbClr val="FF9900"/>
                </a:solidFill>
              </a:rPr>
              <a:t>Draw a parabola through the points. </a:t>
            </a:r>
          </a:p>
        </p:txBody>
      </p:sp>
      <p:sp>
        <p:nvSpPr>
          <p:cNvPr id="2239" name="Rectangle 191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42" name="Rectangle 194"/>
          <p:cNvSpPr>
            <a:spLocks noChangeArrowheads="1"/>
          </p:cNvSpPr>
          <p:nvPr/>
        </p:nvSpPr>
        <p:spPr bwMode="auto">
          <a:xfrm>
            <a:off x="296863" y="12525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95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" grpId="0" build="p" autoUpdateAnimBg="0"/>
      <p:bldP spid="2118" grpId="0" animBg="1"/>
      <p:bldP spid="2206" grpId="0" build="p" autoUpdateAnimBg="0"/>
      <p:bldP spid="2208" grpId="0" build="p" autoUpdateAnimBg="0"/>
      <p:bldP spid="2209" grpId="0" build="p" autoUpdateAnimBg="0"/>
      <p:bldP spid="2210" grpId="0" build="p" autoUpdateAnimBg="0"/>
      <p:bldP spid="2207" grpId="0" animBg="1"/>
      <p:bldP spid="2237" grpId="0" build="p" autoUpdateAnimBg="0"/>
      <p:bldP spid="223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5468938" y="1435100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5475288" y="42497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475288" y="377348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475288" y="28225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475288" y="2347913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475288" y="1871663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5464175" y="709613"/>
            <a:ext cx="2816225" cy="4999037"/>
            <a:chOff x="3442" y="447"/>
            <a:chExt cx="1774" cy="2853"/>
          </a:xfrm>
        </p:grpSpPr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 rot="5400000">
              <a:off x="2131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rot="5400000">
              <a:off x="2427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rot="5400000">
              <a:off x="2722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 rot="5400000">
              <a:off x="3314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rot="5400000">
              <a:off x="2886" y="1874"/>
              <a:ext cx="285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 rot="5400000">
              <a:off x="3610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 rot="5400000">
              <a:off x="3905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596900" y="0"/>
          <a:ext cx="48387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4" imgW="4838400" imgH="444240" progId="Equation.3">
                  <p:embed/>
                </p:oleObj>
              </mc:Choice>
              <mc:Fallback>
                <p:oleObj name="Equation" r:id="rId4" imgW="4838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0"/>
                        <a:ext cx="48387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5475288" y="51768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98463" y="2095500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How?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5475288" y="47323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5468938" y="1003300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8369300" y="34290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x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350000" y="4699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5475288" y="33051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475288" y="3314700"/>
            <a:ext cx="320198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39" name="Freeform 27"/>
          <p:cNvSpPr>
            <a:spLocks/>
          </p:cNvSpPr>
          <p:nvPr/>
        </p:nvSpPr>
        <p:spPr bwMode="auto">
          <a:xfrm>
            <a:off x="5832475" y="10890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rot="5400000">
            <a:off x="47664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41" name="Freeform 29"/>
          <p:cNvSpPr>
            <a:spLocks/>
          </p:cNvSpPr>
          <p:nvPr/>
        </p:nvSpPr>
        <p:spPr bwMode="auto">
          <a:xfrm flipV="1">
            <a:off x="5832475" y="33115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13342" name="Object 30"/>
          <p:cNvGraphicFramePr>
            <a:graphicFrameLocks noChangeAspect="1"/>
          </p:cNvGraphicFramePr>
          <p:nvPr/>
        </p:nvGraphicFramePr>
        <p:xfrm>
          <a:off x="677863" y="723900"/>
          <a:ext cx="14351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6" imgW="1434960" imgH="444240" progId="Equation.3">
                  <p:embed/>
                </p:oleObj>
              </mc:Choice>
              <mc:Fallback>
                <p:oleObj name="Equation" r:id="rId6" imgW="1434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723900"/>
                        <a:ext cx="14351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3" name="Oval 31"/>
          <p:cNvSpPr>
            <a:spLocks noChangeArrowheads="1"/>
          </p:cNvSpPr>
          <p:nvPr/>
        </p:nvSpPr>
        <p:spPr bwMode="auto">
          <a:xfrm>
            <a:off x="1689100" y="749300"/>
            <a:ext cx="515938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342900" y="1320800"/>
            <a:ext cx="455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The 4 means the parabola is moved</a:t>
            </a: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5475288" y="56213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46" name="Freeform 34"/>
          <p:cNvSpPr>
            <a:spLocks/>
          </p:cNvSpPr>
          <p:nvPr/>
        </p:nvSpPr>
        <p:spPr bwMode="auto">
          <a:xfrm flipV="1">
            <a:off x="5832475" y="14446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11163" y="2078038"/>
            <a:ext cx="481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up by 4 units.</a:t>
            </a:r>
          </a:p>
        </p:txBody>
      </p:sp>
    </p:spTree>
    <p:extLst>
      <p:ext uri="{BB962C8B-B14F-4D97-AF65-F5344CB8AC3E}">
        <p14:creationId xmlns:p14="http://schemas.microsoft.com/office/powerpoint/2010/main" val="37576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 build="p" autoUpdateAnimBg="0"/>
      <p:bldP spid="13343" grpId="0" animBg="1"/>
      <p:bldP spid="13344" grpId="0" build="p" autoUpdateAnimBg="0"/>
      <p:bldP spid="13346" grpId="0" animBg="1"/>
      <p:bldP spid="13348" grpId="0" animBg="1"/>
      <p:bldP spid="1333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5468938" y="1435100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5475288" y="42497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475288" y="377348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5475288" y="28225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475288" y="2347913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475288" y="1871663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5464175" y="709613"/>
            <a:ext cx="2816225" cy="4999037"/>
            <a:chOff x="3442" y="447"/>
            <a:chExt cx="1774" cy="2853"/>
          </a:xfrm>
        </p:grpSpPr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 rot="5400000">
              <a:off x="2131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 rot="5400000">
              <a:off x="2427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 rot="5400000">
              <a:off x="2722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rot="5400000">
              <a:off x="3314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 rot="5400000">
              <a:off x="2886" y="1874"/>
              <a:ext cx="285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rot="5400000">
              <a:off x="3610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 rot="5400000">
              <a:off x="3905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508000" y="0"/>
          <a:ext cx="50165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4" imgW="5016240" imgH="444240" progId="Equation.3">
                  <p:embed/>
                </p:oleObj>
              </mc:Choice>
              <mc:Fallback>
                <p:oleObj name="Equation" r:id="rId4" imgW="5016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0"/>
                        <a:ext cx="50165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00063" y="1938338"/>
            <a:ext cx="481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upside down.</a:t>
            </a: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5475288" y="51768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848100" y="1955800"/>
            <a:ext cx="1071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What?</a:t>
            </a: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5475288" y="47323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5468938" y="1003300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8369300" y="34290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x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350000" y="4699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5475288" y="33051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5475288" y="3314700"/>
            <a:ext cx="320198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5387" name="Freeform 27"/>
          <p:cNvSpPr>
            <a:spLocks/>
          </p:cNvSpPr>
          <p:nvPr/>
        </p:nvSpPr>
        <p:spPr bwMode="auto">
          <a:xfrm>
            <a:off x="5832475" y="10890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rot="5400000">
            <a:off x="47664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 flipV="1">
            <a:off x="5832475" y="33115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15390" name="Object 30"/>
          <p:cNvGraphicFramePr>
            <a:graphicFrameLocks noChangeAspect="1"/>
          </p:cNvGraphicFramePr>
          <p:nvPr/>
        </p:nvGraphicFramePr>
        <p:xfrm>
          <a:off x="601663" y="723900"/>
          <a:ext cx="16129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6" imgW="1612800" imgH="444240" progId="Equation.3">
                  <p:embed/>
                </p:oleObj>
              </mc:Choice>
              <mc:Fallback>
                <p:oleObj name="Equation" r:id="rId6" imgW="1612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723900"/>
                        <a:ext cx="16129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342900" y="1320800"/>
            <a:ext cx="4660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The </a:t>
            </a:r>
            <a:r>
              <a:rPr lang="en-US" sz="3200" baseline="30000">
                <a:solidFill>
                  <a:srgbClr val="FF0000"/>
                </a:solidFill>
              </a:rPr>
              <a:t>–</a:t>
            </a:r>
            <a:r>
              <a:rPr lang="en-US" sz="3200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….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means the parabola is</a:t>
            </a:r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5475288" y="56213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5398" name="Group 38"/>
          <p:cNvGrpSpPr>
            <a:grpSpLocks/>
          </p:cNvGrpSpPr>
          <p:nvPr/>
        </p:nvGrpSpPr>
        <p:grpSpPr bwMode="auto">
          <a:xfrm>
            <a:off x="1028700" y="749300"/>
            <a:ext cx="1282700" cy="406400"/>
            <a:chOff x="648" y="472"/>
            <a:chExt cx="808" cy="256"/>
          </a:xfrm>
        </p:grpSpPr>
        <p:sp>
          <p:nvSpPr>
            <p:cNvPr id="15396" name="Oval 36"/>
            <p:cNvSpPr>
              <a:spLocks noChangeArrowheads="1"/>
            </p:cNvSpPr>
            <p:nvPr/>
          </p:nvSpPr>
          <p:spPr bwMode="auto">
            <a:xfrm>
              <a:off x="1200" y="472"/>
              <a:ext cx="256" cy="2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auto">
            <a:xfrm>
              <a:off x="648" y="472"/>
              <a:ext cx="256" cy="2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7046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 build="p" autoUpdateAnimBg="0"/>
      <p:bldP spid="15380" grpId="0" build="p" autoUpdateAnimBg="0"/>
      <p:bldP spid="15389" grpId="0" animBg="1"/>
      <p:bldP spid="1539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rot="5400000">
            <a:off x="3028156" y="3345657"/>
            <a:ext cx="45926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rot="5400000">
            <a:off x="3498056" y="3345657"/>
            <a:ext cx="45926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rot="5400000">
            <a:off x="3966369" y="3345657"/>
            <a:ext cx="45926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rot="5400000">
            <a:off x="4906169" y="3345657"/>
            <a:ext cx="45926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rot="5400000">
            <a:off x="4715669" y="3209132"/>
            <a:ext cx="499903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rot="5400000">
            <a:off x="5376069" y="3345657"/>
            <a:ext cx="45926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rot="5400000">
            <a:off x="5844381" y="3345657"/>
            <a:ext cx="45926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73063" y="1951038"/>
            <a:ext cx="481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left by 2 units.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040063" y="1968500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How?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6858000" y="4699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5830888" y="33051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11" name="Freeform 27"/>
          <p:cNvSpPr>
            <a:spLocks/>
          </p:cNvSpPr>
          <p:nvPr/>
        </p:nvSpPr>
        <p:spPr bwMode="auto">
          <a:xfrm>
            <a:off x="6188075" y="10890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 rot="5400000">
            <a:off x="51220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13" name="Freeform 29"/>
          <p:cNvSpPr>
            <a:spLocks/>
          </p:cNvSpPr>
          <p:nvPr/>
        </p:nvSpPr>
        <p:spPr bwMode="auto">
          <a:xfrm flipV="1">
            <a:off x="6188075" y="33115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1574800" y="749300"/>
            <a:ext cx="431800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42900" y="1320800"/>
            <a:ext cx="473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The 2 means the parabola is moved</a:t>
            </a:r>
          </a:p>
        </p:txBody>
      </p:sp>
      <p:grpSp>
        <p:nvGrpSpPr>
          <p:cNvPr id="16421" name="Group 37"/>
          <p:cNvGrpSpPr>
            <a:grpSpLocks/>
          </p:cNvGrpSpPr>
          <p:nvPr/>
        </p:nvGrpSpPr>
        <p:grpSpPr bwMode="auto">
          <a:xfrm>
            <a:off x="5316538" y="1016000"/>
            <a:ext cx="3370262" cy="4605338"/>
            <a:chOff x="3445" y="640"/>
            <a:chExt cx="2123" cy="2901"/>
          </a:xfrm>
        </p:grpSpPr>
        <p:sp>
          <p:nvSpPr>
            <p:cNvPr id="16386" name="Line 2"/>
            <p:cNvSpPr>
              <a:spLocks noChangeShapeType="1"/>
            </p:cNvSpPr>
            <p:nvPr/>
          </p:nvSpPr>
          <p:spPr bwMode="auto">
            <a:xfrm>
              <a:off x="3445" y="904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387" name="Line 3"/>
            <p:cNvSpPr>
              <a:spLocks noChangeShapeType="1"/>
            </p:cNvSpPr>
            <p:nvPr/>
          </p:nvSpPr>
          <p:spPr bwMode="auto">
            <a:xfrm>
              <a:off x="3449" y="26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3449" y="23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3449" y="1778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3449" y="14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3449" y="11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3449" y="326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3449" y="298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3445" y="640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5272" y="2160"/>
              <a:ext cx="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chemeClr val="bg2"/>
                  </a:solidFill>
                </a:rPr>
                <a:t>x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3449" y="2088"/>
              <a:ext cx="201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>
              <a:off x="3449" y="354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6418" name="Freeform 34"/>
          <p:cNvSpPr>
            <a:spLocks/>
          </p:cNvSpPr>
          <p:nvPr/>
        </p:nvSpPr>
        <p:spPr bwMode="auto">
          <a:xfrm flipV="1">
            <a:off x="5260975" y="3302000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16419" name="Object 35"/>
          <p:cNvGraphicFramePr>
            <a:graphicFrameLocks noChangeAspect="1"/>
          </p:cNvGraphicFramePr>
          <p:nvPr/>
        </p:nvGraphicFramePr>
        <p:xfrm>
          <a:off x="601663" y="723900"/>
          <a:ext cx="16129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4" imgW="1612800" imgH="444240" progId="Equation.3">
                  <p:embed/>
                </p:oleObj>
              </mc:Choice>
              <mc:Fallback>
                <p:oleObj name="Equation" r:id="rId4" imgW="1612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723900"/>
                        <a:ext cx="16129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0" name="Object 36"/>
          <p:cNvGraphicFramePr>
            <a:graphicFrameLocks noChangeAspect="1"/>
          </p:cNvGraphicFramePr>
          <p:nvPr/>
        </p:nvGraphicFramePr>
        <p:xfrm>
          <a:off x="508000" y="0"/>
          <a:ext cx="50165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6" imgW="5016240" imgH="444240" progId="Equation.3">
                  <p:embed/>
                </p:oleObj>
              </mc:Choice>
              <mc:Fallback>
                <p:oleObj name="Equation" r:id="rId6" imgW="5016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0"/>
                        <a:ext cx="50165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2" name="Line 38"/>
          <p:cNvSpPr>
            <a:spLocks noChangeShapeType="1"/>
          </p:cNvSpPr>
          <p:nvPr/>
        </p:nvSpPr>
        <p:spPr bwMode="auto">
          <a:xfrm rot="5400000">
            <a:off x="4448969" y="3345657"/>
            <a:ext cx="45926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470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2" grpId="0" build="p" autoUpdateAnimBg="0"/>
      <p:bldP spid="16404" grpId="0" build="p" autoUpdateAnimBg="0"/>
      <p:bldP spid="16415" grpId="0" animBg="1"/>
      <p:bldP spid="16416" grpId="0" build="p" autoUpdateAnimBg="0"/>
      <p:bldP spid="16418" grpId="0" animBg="1"/>
      <p:bldP spid="164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6" name="Rectangle 64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311150" y="0"/>
          <a:ext cx="54102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4" imgW="5410080" imgH="444240" progId="Equation.3">
                  <p:embed/>
                </p:oleObj>
              </mc:Choice>
              <mc:Fallback>
                <p:oleObj name="Equation" r:id="rId4" imgW="5410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0"/>
                        <a:ext cx="54102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61963" y="2141538"/>
            <a:ext cx="481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upside down.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560763" y="2133600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What?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350000" y="4699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342900" y="1320800"/>
            <a:ext cx="4660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The </a:t>
            </a:r>
            <a:r>
              <a:rPr lang="en-US" sz="3200" baseline="30000">
                <a:solidFill>
                  <a:srgbClr val="FF0000"/>
                </a:solidFill>
              </a:rPr>
              <a:t>–</a:t>
            </a:r>
            <a:r>
              <a:rPr lang="en-US" sz="3200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….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means the parabola is</a:t>
            </a:r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rot="5400000">
            <a:off x="4906169" y="3345657"/>
            <a:ext cx="45926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5830888" y="33051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8468" name="Freeform 36"/>
          <p:cNvSpPr>
            <a:spLocks/>
          </p:cNvSpPr>
          <p:nvPr/>
        </p:nvSpPr>
        <p:spPr bwMode="auto">
          <a:xfrm>
            <a:off x="6188075" y="10890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 rot="5400000">
            <a:off x="51220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8470" name="Freeform 38"/>
          <p:cNvSpPr>
            <a:spLocks/>
          </p:cNvSpPr>
          <p:nvPr/>
        </p:nvSpPr>
        <p:spPr bwMode="auto">
          <a:xfrm flipV="1">
            <a:off x="6188075" y="33115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8216900" y="34290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x</a:t>
            </a:r>
            <a:endParaRPr lang="en-US">
              <a:solidFill>
                <a:schemeClr val="bg2"/>
              </a:solidFill>
            </a:endParaRPr>
          </a:p>
        </p:txBody>
      </p:sp>
      <p:grpSp>
        <p:nvGrpSpPr>
          <p:cNvPr id="18474" name="Group 42"/>
          <p:cNvGrpSpPr>
            <a:grpSpLocks/>
          </p:cNvGrpSpPr>
          <p:nvPr/>
        </p:nvGrpSpPr>
        <p:grpSpPr bwMode="auto">
          <a:xfrm>
            <a:off x="5773738" y="1016000"/>
            <a:ext cx="3271837" cy="5494338"/>
            <a:chOff x="3349" y="640"/>
            <a:chExt cx="2021" cy="3461"/>
          </a:xfrm>
        </p:grpSpPr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3349" y="904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3353" y="26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3353" y="23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3353" y="1778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3353" y="14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3353" y="11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81" name="Line 49"/>
            <p:cNvSpPr>
              <a:spLocks noChangeShapeType="1"/>
            </p:cNvSpPr>
            <p:nvPr/>
          </p:nvSpPr>
          <p:spPr bwMode="auto">
            <a:xfrm>
              <a:off x="3353" y="326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82" name="Line 50"/>
            <p:cNvSpPr>
              <a:spLocks noChangeShapeType="1"/>
            </p:cNvSpPr>
            <p:nvPr/>
          </p:nvSpPr>
          <p:spPr bwMode="auto">
            <a:xfrm>
              <a:off x="3353" y="298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83" name="Line 51"/>
            <p:cNvSpPr>
              <a:spLocks noChangeShapeType="1"/>
            </p:cNvSpPr>
            <p:nvPr/>
          </p:nvSpPr>
          <p:spPr bwMode="auto">
            <a:xfrm>
              <a:off x="3349" y="640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84" name="Line 52"/>
            <p:cNvSpPr>
              <a:spLocks noChangeShapeType="1"/>
            </p:cNvSpPr>
            <p:nvPr/>
          </p:nvSpPr>
          <p:spPr bwMode="auto">
            <a:xfrm>
              <a:off x="3353" y="2088"/>
              <a:ext cx="201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85" name="Line 53"/>
            <p:cNvSpPr>
              <a:spLocks noChangeShapeType="1"/>
            </p:cNvSpPr>
            <p:nvPr/>
          </p:nvSpPr>
          <p:spPr bwMode="auto">
            <a:xfrm>
              <a:off x="3353" y="354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86" name="Line 54"/>
            <p:cNvSpPr>
              <a:spLocks noChangeShapeType="1"/>
            </p:cNvSpPr>
            <p:nvPr/>
          </p:nvSpPr>
          <p:spPr bwMode="auto">
            <a:xfrm>
              <a:off x="3353" y="382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>
              <a:off x="3353" y="410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8488" name="Group 56"/>
          <p:cNvGrpSpPr>
            <a:grpSpLocks/>
          </p:cNvGrpSpPr>
          <p:nvPr/>
        </p:nvGrpSpPr>
        <p:grpSpPr bwMode="auto">
          <a:xfrm>
            <a:off x="5794375" y="709613"/>
            <a:ext cx="2819400" cy="5799137"/>
            <a:chOff x="3650" y="447"/>
            <a:chExt cx="1776" cy="3149"/>
          </a:xfrm>
        </p:grpSpPr>
        <p:sp>
          <p:nvSpPr>
            <p:cNvPr id="18489" name="Line 57"/>
            <p:cNvSpPr>
              <a:spLocks noChangeShapeType="1"/>
            </p:cNvSpPr>
            <p:nvPr/>
          </p:nvSpPr>
          <p:spPr bwMode="auto">
            <a:xfrm rot="5400000">
              <a:off x="2803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90" name="Line 58"/>
            <p:cNvSpPr>
              <a:spLocks noChangeShapeType="1"/>
            </p:cNvSpPr>
            <p:nvPr/>
          </p:nvSpPr>
          <p:spPr bwMode="auto">
            <a:xfrm rot="5400000">
              <a:off x="2203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 rot="5400000">
              <a:off x="2498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 rot="5400000">
              <a:off x="2970" y="2022"/>
              <a:ext cx="3149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93" name="Line 61"/>
            <p:cNvSpPr>
              <a:spLocks noChangeShapeType="1"/>
            </p:cNvSpPr>
            <p:nvPr/>
          </p:nvSpPr>
          <p:spPr bwMode="auto">
            <a:xfrm rot="5400000">
              <a:off x="3386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94" name="Line 62"/>
            <p:cNvSpPr>
              <a:spLocks noChangeShapeType="1"/>
            </p:cNvSpPr>
            <p:nvPr/>
          </p:nvSpPr>
          <p:spPr bwMode="auto">
            <a:xfrm rot="5400000">
              <a:off x="3681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95" name="Line 63"/>
            <p:cNvSpPr>
              <a:spLocks noChangeShapeType="1"/>
            </p:cNvSpPr>
            <p:nvPr/>
          </p:nvSpPr>
          <p:spPr bwMode="auto">
            <a:xfrm rot="5400000">
              <a:off x="3979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8463" name="Oval 31"/>
          <p:cNvSpPr>
            <a:spLocks noChangeArrowheads="1"/>
          </p:cNvSpPr>
          <p:nvPr/>
        </p:nvSpPr>
        <p:spPr bwMode="auto">
          <a:xfrm>
            <a:off x="762000" y="698500"/>
            <a:ext cx="342900" cy="3429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18500" name="Object 68"/>
          <p:cNvGraphicFramePr>
            <a:graphicFrameLocks noChangeAspect="1"/>
          </p:cNvGraphicFramePr>
          <p:nvPr/>
        </p:nvGraphicFramePr>
        <p:xfrm>
          <a:off x="404813" y="723900"/>
          <a:ext cx="2006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6" imgW="2006280" imgH="444240" progId="Equation.3">
                  <p:embed/>
                </p:oleObj>
              </mc:Choice>
              <mc:Fallback>
                <p:oleObj name="Equation" r:id="rId6" imgW="2006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723900"/>
                        <a:ext cx="20066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517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build="p" autoUpdateAnimBg="0"/>
      <p:bldP spid="18452" grpId="0" build="p" autoUpdateAnimBg="0"/>
      <p:bldP spid="18464" grpId="0" build="p" autoUpdateAnimBg="0"/>
      <p:bldP spid="18470" grpId="0" animBg="1"/>
      <p:bldP spid="184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73063" y="1905000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How?</a:t>
            </a:r>
          </a:p>
        </p:txBody>
      </p:sp>
      <p:sp>
        <p:nvSpPr>
          <p:cNvPr id="17474" name="Rectangle 66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60363" y="1887538"/>
            <a:ext cx="481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66CC"/>
                </a:solidFill>
              </a:rPr>
              <a:t>right by 1 unit.</a:t>
            </a:r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1346200" y="749300"/>
            <a:ext cx="431800" cy="431800"/>
          </a:xfrm>
          <a:prstGeom prst="ellipse">
            <a:avLst/>
          </a:prstGeom>
          <a:noFill/>
          <a:ln w="28575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42900" y="1320800"/>
            <a:ext cx="471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66CC"/>
                </a:solidFill>
              </a:rPr>
              <a:t>The </a:t>
            </a:r>
            <a:r>
              <a:rPr lang="en-US" sz="3600" baseline="30000">
                <a:solidFill>
                  <a:srgbClr val="FF66CC"/>
                </a:solidFill>
              </a:rPr>
              <a:t>–</a:t>
            </a:r>
            <a:r>
              <a:rPr lang="en-US">
                <a:solidFill>
                  <a:srgbClr val="FF66CC"/>
                </a:solidFill>
              </a:rPr>
              <a:t>1 means the parabola is moved</a:t>
            </a:r>
          </a:p>
        </p:txBody>
      </p:sp>
      <p:graphicFrame>
        <p:nvGraphicFramePr>
          <p:cNvPr id="17441" name="Object 33"/>
          <p:cNvGraphicFramePr>
            <a:graphicFrameLocks noChangeAspect="1"/>
          </p:cNvGraphicFramePr>
          <p:nvPr/>
        </p:nvGraphicFramePr>
        <p:xfrm>
          <a:off x="404813" y="723900"/>
          <a:ext cx="2006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4" imgW="2006280" imgH="444240" progId="Equation.3">
                  <p:embed/>
                </p:oleObj>
              </mc:Choice>
              <mc:Fallback>
                <p:oleObj name="Equation" r:id="rId4" imgW="2006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723900"/>
                        <a:ext cx="20066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3" name="Object 35"/>
          <p:cNvGraphicFramePr>
            <a:graphicFrameLocks noChangeAspect="1"/>
          </p:cNvGraphicFramePr>
          <p:nvPr/>
        </p:nvGraphicFramePr>
        <p:xfrm>
          <a:off x="311150" y="0"/>
          <a:ext cx="54102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6" imgW="5410080" imgH="444240" progId="Equation.3">
                  <p:embed/>
                </p:oleObj>
              </mc:Choice>
              <mc:Fallback>
                <p:oleObj name="Equation" r:id="rId6" imgW="5410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0"/>
                        <a:ext cx="54102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4" name="Line 36"/>
          <p:cNvSpPr>
            <a:spLocks noChangeShapeType="1"/>
          </p:cNvSpPr>
          <p:nvPr/>
        </p:nvSpPr>
        <p:spPr bwMode="auto">
          <a:xfrm rot="5400000">
            <a:off x="4906169" y="3345657"/>
            <a:ext cx="45926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>
            <a:off x="5830888" y="33051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7446" name="Freeform 38"/>
          <p:cNvSpPr>
            <a:spLocks/>
          </p:cNvSpPr>
          <p:nvPr/>
        </p:nvSpPr>
        <p:spPr bwMode="auto">
          <a:xfrm>
            <a:off x="6188075" y="10890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 rot="5400000">
            <a:off x="51220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7448" name="Freeform 40"/>
          <p:cNvSpPr>
            <a:spLocks/>
          </p:cNvSpPr>
          <p:nvPr/>
        </p:nvSpPr>
        <p:spPr bwMode="auto">
          <a:xfrm flipV="1">
            <a:off x="6188075" y="33115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8216900" y="34290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x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7450" name="Freeform 42"/>
          <p:cNvSpPr>
            <a:spLocks/>
          </p:cNvSpPr>
          <p:nvPr/>
        </p:nvSpPr>
        <p:spPr bwMode="auto">
          <a:xfrm flipV="1">
            <a:off x="6645275" y="3302000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rgbClr val="FF66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17452" name="Group 44"/>
          <p:cNvGrpSpPr>
            <a:grpSpLocks/>
          </p:cNvGrpSpPr>
          <p:nvPr/>
        </p:nvGrpSpPr>
        <p:grpSpPr bwMode="auto">
          <a:xfrm>
            <a:off x="5773738" y="1016000"/>
            <a:ext cx="3271837" cy="5494338"/>
            <a:chOff x="3349" y="640"/>
            <a:chExt cx="2021" cy="3461"/>
          </a:xfrm>
        </p:grpSpPr>
        <p:sp>
          <p:nvSpPr>
            <p:cNvPr id="17453" name="Line 45"/>
            <p:cNvSpPr>
              <a:spLocks noChangeShapeType="1"/>
            </p:cNvSpPr>
            <p:nvPr/>
          </p:nvSpPr>
          <p:spPr bwMode="auto">
            <a:xfrm>
              <a:off x="3349" y="904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3353" y="26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55" name="Line 47"/>
            <p:cNvSpPr>
              <a:spLocks noChangeShapeType="1"/>
            </p:cNvSpPr>
            <p:nvPr/>
          </p:nvSpPr>
          <p:spPr bwMode="auto">
            <a:xfrm>
              <a:off x="3353" y="23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3353" y="1778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3353" y="14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58" name="Line 50"/>
            <p:cNvSpPr>
              <a:spLocks noChangeShapeType="1"/>
            </p:cNvSpPr>
            <p:nvPr/>
          </p:nvSpPr>
          <p:spPr bwMode="auto">
            <a:xfrm>
              <a:off x="3353" y="11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3353" y="326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3353" y="298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61" name="Line 53"/>
            <p:cNvSpPr>
              <a:spLocks noChangeShapeType="1"/>
            </p:cNvSpPr>
            <p:nvPr/>
          </p:nvSpPr>
          <p:spPr bwMode="auto">
            <a:xfrm>
              <a:off x="3349" y="640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353" y="2088"/>
              <a:ext cx="201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63" name="Line 55"/>
            <p:cNvSpPr>
              <a:spLocks noChangeShapeType="1"/>
            </p:cNvSpPr>
            <p:nvPr/>
          </p:nvSpPr>
          <p:spPr bwMode="auto">
            <a:xfrm>
              <a:off x="3353" y="354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3353" y="382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65" name="Line 57"/>
            <p:cNvSpPr>
              <a:spLocks noChangeShapeType="1"/>
            </p:cNvSpPr>
            <p:nvPr/>
          </p:nvSpPr>
          <p:spPr bwMode="auto">
            <a:xfrm>
              <a:off x="3353" y="410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7466" name="Group 58"/>
          <p:cNvGrpSpPr>
            <a:grpSpLocks/>
          </p:cNvGrpSpPr>
          <p:nvPr/>
        </p:nvGrpSpPr>
        <p:grpSpPr bwMode="auto">
          <a:xfrm>
            <a:off x="5794375" y="709613"/>
            <a:ext cx="2819400" cy="5799137"/>
            <a:chOff x="3650" y="447"/>
            <a:chExt cx="1776" cy="3149"/>
          </a:xfrm>
        </p:grpSpPr>
        <p:sp>
          <p:nvSpPr>
            <p:cNvPr id="17467" name="Line 59"/>
            <p:cNvSpPr>
              <a:spLocks noChangeShapeType="1"/>
            </p:cNvSpPr>
            <p:nvPr/>
          </p:nvSpPr>
          <p:spPr bwMode="auto">
            <a:xfrm rot="5400000">
              <a:off x="2803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 rot="5400000">
              <a:off x="2203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 rot="5400000">
              <a:off x="2498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 rot="5400000">
              <a:off x="2970" y="2022"/>
              <a:ext cx="3149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71" name="Line 63"/>
            <p:cNvSpPr>
              <a:spLocks noChangeShapeType="1"/>
            </p:cNvSpPr>
            <p:nvPr/>
          </p:nvSpPr>
          <p:spPr bwMode="auto">
            <a:xfrm rot="5400000">
              <a:off x="3386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 rot="5400000">
              <a:off x="3681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73" name="Line 65"/>
            <p:cNvSpPr>
              <a:spLocks noChangeShapeType="1"/>
            </p:cNvSpPr>
            <p:nvPr/>
          </p:nvSpPr>
          <p:spPr bwMode="auto">
            <a:xfrm rot="5400000">
              <a:off x="3979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88646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build="p" autoUpdateAnimBg="0"/>
      <p:bldP spid="17418" grpId="0" build="p" autoUpdateAnimBg="0"/>
      <p:bldP spid="17425" grpId="0" animBg="1"/>
      <p:bldP spid="17426" grpId="0" build="p" autoUpdateAnimBg="0"/>
      <p:bldP spid="174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5" name="Rectangle 69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82588" y="2065338"/>
            <a:ext cx="481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down by 2 units.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3063" y="1752600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How?</a:t>
            </a:r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1968500" y="749300"/>
            <a:ext cx="431800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42900" y="1320800"/>
            <a:ext cx="49149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The </a:t>
            </a:r>
            <a:r>
              <a:rPr lang="en-US" sz="4000" baseline="30000">
                <a:solidFill>
                  <a:schemeClr val="accent2"/>
                </a:solidFill>
              </a:rPr>
              <a:t>–</a:t>
            </a:r>
            <a:r>
              <a:rPr lang="en-US">
                <a:solidFill>
                  <a:schemeClr val="accent2"/>
                </a:solidFill>
              </a:rPr>
              <a:t>2 means the parabola is moved</a:t>
            </a:r>
          </a:p>
        </p:txBody>
      </p:sp>
      <p:graphicFrame>
        <p:nvGraphicFramePr>
          <p:cNvPr id="19489" name="Object 33"/>
          <p:cNvGraphicFramePr>
            <a:graphicFrameLocks noChangeAspect="1"/>
          </p:cNvGraphicFramePr>
          <p:nvPr/>
        </p:nvGraphicFramePr>
        <p:xfrm>
          <a:off x="404813" y="723900"/>
          <a:ext cx="2006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4" imgW="2006280" imgH="444240" progId="Equation.3">
                  <p:embed/>
                </p:oleObj>
              </mc:Choice>
              <mc:Fallback>
                <p:oleObj name="Equation" r:id="rId4" imgW="2006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723900"/>
                        <a:ext cx="20066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0" name="Object 34"/>
          <p:cNvGraphicFramePr>
            <a:graphicFrameLocks noChangeAspect="1"/>
          </p:cNvGraphicFramePr>
          <p:nvPr/>
        </p:nvGraphicFramePr>
        <p:xfrm>
          <a:off x="311150" y="0"/>
          <a:ext cx="54102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6" imgW="5410080" imgH="444240" progId="Equation.3">
                  <p:embed/>
                </p:oleObj>
              </mc:Choice>
              <mc:Fallback>
                <p:oleObj name="Equation" r:id="rId6" imgW="5410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0"/>
                        <a:ext cx="54102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4" name="Line 38"/>
          <p:cNvSpPr>
            <a:spLocks noChangeShapeType="1"/>
          </p:cNvSpPr>
          <p:nvPr/>
        </p:nvSpPr>
        <p:spPr bwMode="auto">
          <a:xfrm rot="5400000">
            <a:off x="4906169" y="3345657"/>
            <a:ext cx="45926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5830888" y="33051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9499" name="Freeform 43"/>
          <p:cNvSpPr>
            <a:spLocks/>
          </p:cNvSpPr>
          <p:nvPr/>
        </p:nvSpPr>
        <p:spPr bwMode="auto">
          <a:xfrm>
            <a:off x="6188075" y="10890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 rot="5400000">
            <a:off x="51220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9501" name="Freeform 45"/>
          <p:cNvSpPr>
            <a:spLocks/>
          </p:cNvSpPr>
          <p:nvPr/>
        </p:nvSpPr>
        <p:spPr bwMode="auto">
          <a:xfrm flipV="1">
            <a:off x="6188075" y="33115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8216900" y="34290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x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9515" name="Freeform 59"/>
          <p:cNvSpPr>
            <a:spLocks/>
          </p:cNvSpPr>
          <p:nvPr/>
        </p:nvSpPr>
        <p:spPr bwMode="auto">
          <a:xfrm flipV="1">
            <a:off x="6645275" y="3302000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rgbClr val="FF66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9516" name="Freeform 60"/>
          <p:cNvSpPr>
            <a:spLocks/>
          </p:cNvSpPr>
          <p:nvPr/>
        </p:nvSpPr>
        <p:spPr bwMode="auto">
          <a:xfrm flipV="1">
            <a:off x="6645275" y="4267200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19523" name="Group 67"/>
          <p:cNvGrpSpPr>
            <a:grpSpLocks/>
          </p:cNvGrpSpPr>
          <p:nvPr/>
        </p:nvGrpSpPr>
        <p:grpSpPr bwMode="auto">
          <a:xfrm>
            <a:off x="5773738" y="1016000"/>
            <a:ext cx="3271837" cy="5494338"/>
            <a:chOff x="3349" y="640"/>
            <a:chExt cx="2021" cy="3461"/>
          </a:xfrm>
        </p:grpSpPr>
        <p:sp>
          <p:nvSpPr>
            <p:cNvPr id="19503" name="Line 47"/>
            <p:cNvSpPr>
              <a:spLocks noChangeShapeType="1"/>
            </p:cNvSpPr>
            <p:nvPr/>
          </p:nvSpPr>
          <p:spPr bwMode="auto">
            <a:xfrm>
              <a:off x="3349" y="904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504" name="Line 48"/>
            <p:cNvSpPr>
              <a:spLocks noChangeShapeType="1"/>
            </p:cNvSpPr>
            <p:nvPr/>
          </p:nvSpPr>
          <p:spPr bwMode="auto">
            <a:xfrm>
              <a:off x="3353" y="26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505" name="Line 49"/>
            <p:cNvSpPr>
              <a:spLocks noChangeShapeType="1"/>
            </p:cNvSpPr>
            <p:nvPr/>
          </p:nvSpPr>
          <p:spPr bwMode="auto">
            <a:xfrm>
              <a:off x="3353" y="23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506" name="Line 50"/>
            <p:cNvSpPr>
              <a:spLocks noChangeShapeType="1"/>
            </p:cNvSpPr>
            <p:nvPr/>
          </p:nvSpPr>
          <p:spPr bwMode="auto">
            <a:xfrm>
              <a:off x="3353" y="1778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507" name="Line 51"/>
            <p:cNvSpPr>
              <a:spLocks noChangeShapeType="1"/>
            </p:cNvSpPr>
            <p:nvPr/>
          </p:nvSpPr>
          <p:spPr bwMode="auto">
            <a:xfrm>
              <a:off x="3353" y="14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508" name="Line 52"/>
            <p:cNvSpPr>
              <a:spLocks noChangeShapeType="1"/>
            </p:cNvSpPr>
            <p:nvPr/>
          </p:nvSpPr>
          <p:spPr bwMode="auto">
            <a:xfrm>
              <a:off x="3353" y="11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509" name="Line 53"/>
            <p:cNvSpPr>
              <a:spLocks noChangeShapeType="1"/>
            </p:cNvSpPr>
            <p:nvPr/>
          </p:nvSpPr>
          <p:spPr bwMode="auto">
            <a:xfrm>
              <a:off x="3353" y="326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>
              <a:off x="3353" y="298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511" name="Line 55"/>
            <p:cNvSpPr>
              <a:spLocks noChangeShapeType="1"/>
            </p:cNvSpPr>
            <p:nvPr/>
          </p:nvSpPr>
          <p:spPr bwMode="auto">
            <a:xfrm>
              <a:off x="3349" y="640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513" name="Line 57"/>
            <p:cNvSpPr>
              <a:spLocks noChangeShapeType="1"/>
            </p:cNvSpPr>
            <p:nvPr/>
          </p:nvSpPr>
          <p:spPr bwMode="auto">
            <a:xfrm>
              <a:off x="3353" y="2088"/>
              <a:ext cx="201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514" name="Line 58"/>
            <p:cNvSpPr>
              <a:spLocks noChangeShapeType="1"/>
            </p:cNvSpPr>
            <p:nvPr/>
          </p:nvSpPr>
          <p:spPr bwMode="auto">
            <a:xfrm>
              <a:off x="3353" y="354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518" name="Line 62"/>
            <p:cNvSpPr>
              <a:spLocks noChangeShapeType="1"/>
            </p:cNvSpPr>
            <p:nvPr/>
          </p:nvSpPr>
          <p:spPr bwMode="auto">
            <a:xfrm>
              <a:off x="3353" y="382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520" name="Line 64"/>
            <p:cNvSpPr>
              <a:spLocks noChangeShapeType="1"/>
            </p:cNvSpPr>
            <p:nvPr/>
          </p:nvSpPr>
          <p:spPr bwMode="auto">
            <a:xfrm>
              <a:off x="3353" y="410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9524" name="Group 68"/>
          <p:cNvGrpSpPr>
            <a:grpSpLocks/>
          </p:cNvGrpSpPr>
          <p:nvPr/>
        </p:nvGrpSpPr>
        <p:grpSpPr bwMode="auto">
          <a:xfrm>
            <a:off x="5794375" y="709613"/>
            <a:ext cx="2819400" cy="5799137"/>
            <a:chOff x="3650" y="447"/>
            <a:chExt cx="1776" cy="3149"/>
          </a:xfrm>
        </p:grpSpPr>
        <p:sp>
          <p:nvSpPr>
            <p:cNvPr id="19491" name="Line 35"/>
            <p:cNvSpPr>
              <a:spLocks noChangeShapeType="1"/>
            </p:cNvSpPr>
            <p:nvPr/>
          </p:nvSpPr>
          <p:spPr bwMode="auto">
            <a:xfrm rot="5400000">
              <a:off x="2803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492" name="Line 36"/>
            <p:cNvSpPr>
              <a:spLocks noChangeShapeType="1"/>
            </p:cNvSpPr>
            <p:nvPr/>
          </p:nvSpPr>
          <p:spPr bwMode="auto">
            <a:xfrm rot="5400000">
              <a:off x="2203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 rot="5400000">
              <a:off x="2498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495" name="Line 39"/>
            <p:cNvSpPr>
              <a:spLocks noChangeShapeType="1"/>
            </p:cNvSpPr>
            <p:nvPr/>
          </p:nvSpPr>
          <p:spPr bwMode="auto">
            <a:xfrm rot="5400000">
              <a:off x="2970" y="2022"/>
              <a:ext cx="3149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496" name="Line 40"/>
            <p:cNvSpPr>
              <a:spLocks noChangeShapeType="1"/>
            </p:cNvSpPr>
            <p:nvPr/>
          </p:nvSpPr>
          <p:spPr bwMode="auto">
            <a:xfrm rot="5400000">
              <a:off x="3386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 rot="5400000">
              <a:off x="3681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9522" name="Line 66"/>
            <p:cNvSpPr>
              <a:spLocks noChangeShapeType="1"/>
            </p:cNvSpPr>
            <p:nvPr/>
          </p:nvSpPr>
          <p:spPr bwMode="auto">
            <a:xfrm rot="5400000">
              <a:off x="3979" y="2108"/>
              <a:ext cx="289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9526" name="Rectangle 70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934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build="p" autoUpdateAnimBg="0"/>
      <p:bldP spid="19467" grpId="0" build="p" autoUpdateAnimBg="0"/>
      <p:bldP spid="19473" grpId="0" animBg="1"/>
      <p:bldP spid="19474" grpId="0" build="p" autoUpdateAnimBg="0"/>
      <p:bldP spid="19516" grpId="0" animBg="1"/>
      <p:bldP spid="195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6" name="Rectangle 116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865313" y="1093788"/>
            <a:ext cx="5667375" cy="44767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361950" y="50800"/>
          <a:ext cx="43180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4" imgW="4317840" imgH="342720" progId="Equation.3">
                  <p:embed/>
                </p:oleObj>
              </mc:Choice>
              <mc:Fallback>
                <p:oleObj name="Equation" r:id="rId4" imgW="43178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50800"/>
                        <a:ext cx="43180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30188" y="609600"/>
            <a:ext cx="4957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Calculate points from this table &amp; plot.</a:t>
            </a:r>
          </a:p>
        </p:txBody>
      </p:sp>
      <p:graphicFrame>
        <p:nvGraphicFramePr>
          <p:cNvPr id="20503" name="Object 23"/>
          <p:cNvGraphicFramePr>
            <a:graphicFrameLocks noChangeAspect="1"/>
          </p:cNvGraphicFramePr>
          <p:nvPr/>
        </p:nvGraphicFramePr>
        <p:xfrm>
          <a:off x="3490913" y="1720850"/>
          <a:ext cx="41751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6" imgW="419040" imgH="279360" progId="Equation.3">
                  <p:embed/>
                </p:oleObj>
              </mc:Choice>
              <mc:Fallback>
                <p:oleObj name="Equation" r:id="rId6" imgW="41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1720850"/>
                        <a:ext cx="41751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3452813" y="2273300"/>
          <a:ext cx="417512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Equation" r:id="rId8" imgW="419040" imgH="279360" progId="Equation.3">
                  <p:embed/>
                </p:oleObj>
              </mc:Choice>
              <mc:Fallback>
                <p:oleObj name="Equation" r:id="rId8" imgW="41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2273300"/>
                        <a:ext cx="417512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5" name="Object 25"/>
          <p:cNvGraphicFramePr>
            <a:graphicFrameLocks noChangeAspect="1"/>
          </p:cNvGraphicFramePr>
          <p:nvPr/>
        </p:nvGraphicFramePr>
        <p:xfrm>
          <a:off x="3094038" y="3938588"/>
          <a:ext cx="584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Equation" r:id="rId10" imgW="583920" imgH="279360" progId="Equation.3">
                  <p:embed/>
                </p:oleObj>
              </mc:Choice>
              <mc:Fallback>
                <p:oleObj name="Equation" r:id="rId10" imgW="583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8" y="3938588"/>
                        <a:ext cx="5842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6" name="Object 26"/>
          <p:cNvGraphicFramePr>
            <a:graphicFrameLocks noChangeAspect="1"/>
          </p:cNvGraphicFramePr>
          <p:nvPr/>
        </p:nvGraphicFramePr>
        <p:xfrm>
          <a:off x="3105150" y="5054600"/>
          <a:ext cx="4175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Equation" r:id="rId12" imgW="419040" imgH="279360" progId="Equation.3">
                  <p:embed/>
                </p:oleObj>
              </mc:Choice>
              <mc:Fallback>
                <p:oleObj name="Equation" r:id="rId12" imgW="41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5054600"/>
                        <a:ext cx="4175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7" name="Object 27"/>
          <p:cNvGraphicFramePr>
            <a:graphicFrameLocks noChangeAspect="1"/>
          </p:cNvGraphicFramePr>
          <p:nvPr/>
        </p:nvGraphicFramePr>
        <p:xfrm>
          <a:off x="3100388" y="4502150"/>
          <a:ext cx="417512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Equation" r:id="rId13" imgW="419040" imgH="279360" progId="Equation.3">
                  <p:embed/>
                </p:oleObj>
              </mc:Choice>
              <mc:Fallback>
                <p:oleObj name="Equation" r:id="rId13" imgW="41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8" y="4502150"/>
                        <a:ext cx="417512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29" name="Group 49"/>
          <p:cNvGrpSpPr>
            <a:grpSpLocks/>
          </p:cNvGrpSpPr>
          <p:nvPr/>
        </p:nvGrpSpPr>
        <p:grpSpPr bwMode="auto">
          <a:xfrm>
            <a:off x="5426075" y="911225"/>
            <a:ext cx="139700" cy="139700"/>
            <a:chOff x="3296" y="680"/>
            <a:chExt cx="88" cy="88"/>
          </a:xfrm>
        </p:grpSpPr>
        <p:sp>
          <p:nvSpPr>
            <p:cNvPr id="20530" name="Line 50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531" name="Line 51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aphicFrame>
        <p:nvGraphicFramePr>
          <p:cNvPr id="20553" name="Object 73"/>
          <p:cNvGraphicFramePr>
            <a:graphicFrameLocks noChangeAspect="1"/>
          </p:cNvGraphicFramePr>
          <p:nvPr/>
        </p:nvGraphicFramePr>
        <p:xfrm>
          <a:off x="4075113" y="1719263"/>
          <a:ext cx="7858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Equation" r:id="rId14" imgW="787320" imgH="342720" progId="Equation.3">
                  <p:embed/>
                </p:oleObj>
              </mc:Choice>
              <mc:Fallback>
                <p:oleObj name="Equation" r:id="rId14" imgW="787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13" y="1719263"/>
                        <a:ext cx="78581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4" name="Object 74"/>
          <p:cNvGraphicFramePr>
            <a:graphicFrameLocks noChangeAspect="1"/>
          </p:cNvGraphicFramePr>
          <p:nvPr/>
        </p:nvGraphicFramePr>
        <p:xfrm>
          <a:off x="4075113" y="2268538"/>
          <a:ext cx="7604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Equation" r:id="rId16" imgW="761760" imgH="342720" progId="Equation.3">
                  <p:embed/>
                </p:oleObj>
              </mc:Choice>
              <mc:Fallback>
                <p:oleObj name="Equation" r:id="rId16" imgW="7617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13" y="2268538"/>
                        <a:ext cx="76041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5" name="Object 75"/>
          <p:cNvGraphicFramePr>
            <a:graphicFrameLocks noChangeAspect="1"/>
          </p:cNvGraphicFramePr>
          <p:nvPr/>
        </p:nvGraphicFramePr>
        <p:xfrm>
          <a:off x="4075113" y="3940175"/>
          <a:ext cx="7842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18" imgW="787320" imgH="342720" progId="Equation.3">
                  <p:embed/>
                </p:oleObj>
              </mc:Choice>
              <mc:Fallback>
                <p:oleObj name="Equation" r:id="rId18" imgW="787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13" y="3940175"/>
                        <a:ext cx="78422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6" name="Object 76"/>
          <p:cNvGraphicFramePr>
            <a:graphicFrameLocks noChangeAspect="1"/>
          </p:cNvGraphicFramePr>
          <p:nvPr/>
        </p:nvGraphicFramePr>
        <p:xfrm>
          <a:off x="4075113" y="4502150"/>
          <a:ext cx="6096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20" imgW="609480" imgH="342720" progId="Equation.3">
                  <p:embed/>
                </p:oleObj>
              </mc:Choice>
              <mc:Fallback>
                <p:oleObj name="Equation" r:id="rId20" imgW="6094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13" y="4502150"/>
                        <a:ext cx="6096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7" name="Object 77"/>
          <p:cNvGraphicFramePr>
            <a:graphicFrameLocks noChangeAspect="1"/>
          </p:cNvGraphicFramePr>
          <p:nvPr/>
        </p:nvGraphicFramePr>
        <p:xfrm>
          <a:off x="4075113" y="5048250"/>
          <a:ext cx="6096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22" imgW="609480" imgH="342720" progId="Equation.3">
                  <p:embed/>
                </p:oleObj>
              </mc:Choice>
              <mc:Fallback>
                <p:oleObj name="Equation" r:id="rId22" imgW="6094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13" y="5048250"/>
                        <a:ext cx="6096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6" name="Object 86"/>
          <p:cNvGraphicFramePr>
            <a:graphicFrameLocks noChangeAspect="1"/>
          </p:cNvGraphicFramePr>
          <p:nvPr/>
        </p:nvGraphicFramePr>
        <p:xfrm>
          <a:off x="3048000" y="3379788"/>
          <a:ext cx="593725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24" imgW="596880" imgH="266400" progId="Equation.3">
                  <p:embed/>
                </p:oleObj>
              </mc:Choice>
              <mc:Fallback>
                <p:oleObj name="Equation" r:id="rId24" imgW="596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379788"/>
                        <a:ext cx="593725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8" name="Object 88"/>
          <p:cNvGraphicFramePr>
            <a:graphicFrameLocks noChangeAspect="1"/>
          </p:cNvGraphicFramePr>
          <p:nvPr/>
        </p:nvGraphicFramePr>
        <p:xfrm>
          <a:off x="4075113" y="3387725"/>
          <a:ext cx="7350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26" imgW="736560" imgH="342720" progId="Equation.3">
                  <p:embed/>
                </p:oleObj>
              </mc:Choice>
              <mc:Fallback>
                <p:oleObj name="Equation" r:id="rId26" imgW="7365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13" y="3387725"/>
                        <a:ext cx="735012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0" name="Object 90"/>
          <p:cNvGraphicFramePr>
            <a:graphicFrameLocks noChangeAspect="1"/>
          </p:cNvGraphicFramePr>
          <p:nvPr/>
        </p:nvGraphicFramePr>
        <p:xfrm>
          <a:off x="3111500" y="2828925"/>
          <a:ext cx="582613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28" imgW="583920" imgH="279360" progId="Equation.3">
                  <p:embed/>
                </p:oleObj>
              </mc:Choice>
              <mc:Fallback>
                <p:oleObj name="Equation" r:id="rId28" imgW="583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2828925"/>
                        <a:ext cx="582613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2" name="Object 92"/>
          <p:cNvGraphicFramePr>
            <a:graphicFrameLocks noChangeAspect="1"/>
          </p:cNvGraphicFramePr>
          <p:nvPr/>
        </p:nvGraphicFramePr>
        <p:xfrm>
          <a:off x="4075113" y="2830513"/>
          <a:ext cx="7858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30" imgW="787320" imgH="342720" progId="Equation.3">
                  <p:embed/>
                </p:oleObj>
              </mc:Choice>
              <mc:Fallback>
                <p:oleObj name="Equation" r:id="rId30" imgW="787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13" y="2830513"/>
                        <a:ext cx="78581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4" name="Object 94"/>
          <p:cNvGraphicFramePr>
            <a:graphicFrameLocks noChangeAspect="1"/>
          </p:cNvGraphicFramePr>
          <p:nvPr/>
        </p:nvGraphicFramePr>
        <p:xfrm>
          <a:off x="1077913" y="1720850"/>
          <a:ext cx="23495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Equation" r:id="rId32" imgW="2349360" imgH="342720" progId="Equation.3">
                  <p:embed/>
                </p:oleObj>
              </mc:Choice>
              <mc:Fallback>
                <p:oleObj name="Equation" r:id="rId32" imgW="23493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1720850"/>
                        <a:ext cx="23495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5" name="Object 95"/>
          <p:cNvGraphicFramePr>
            <a:graphicFrameLocks noChangeAspect="1"/>
          </p:cNvGraphicFramePr>
          <p:nvPr/>
        </p:nvGraphicFramePr>
        <p:xfrm>
          <a:off x="1084263" y="2273300"/>
          <a:ext cx="22987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Equation" r:id="rId34" imgW="2298600" imgH="342720" progId="Equation.3">
                  <p:embed/>
                </p:oleObj>
              </mc:Choice>
              <mc:Fallback>
                <p:oleObj name="Equation" r:id="rId34" imgW="22986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2273300"/>
                        <a:ext cx="22987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6" name="Object 96"/>
          <p:cNvGraphicFramePr>
            <a:graphicFrameLocks noChangeAspect="1"/>
          </p:cNvGraphicFramePr>
          <p:nvPr/>
        </p:nvGraphicFramePr>
        <p:xfrm>
          <a:off x="1077913" y="2828925"/>
          <a:ext cx="20066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Equation" r:id="rId36" imgW="2006280" imgH="342720" progId="Equation.3">
                  <p:embed/>
                </p:oleObj>
              </mc:Choice>
              <mc:Fallback>
                <p:oleObj name="Equation" r:id="rId36" imgW="2006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2828925"/>
                        <a:ext cx="20066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7" name="Object 97"/>
          <p:cNvGraphicFramePr>
            <a:graphicFrameLocks noChangeAspect="1"/>
          </p:cNvGraphicFramePr>
          <p:nvPr/>
        </p:nvGraphicFramePr>
        <p:xfrm>
          <a:off x="1084263" y="3384550"/>
          <a:ext cx="18923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name="Equation" r:id="rId38" imgW="1892160" imgH="342720" progId="Equation.3">
                  <p:embed/>
                </p:oleObj>
              </mc:Choice>
              <mc:Fallback>
                <p:oleObj name="Equation" r:id="rId38" imgW="18921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3384550"/>
                        <a:ext cx="18923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8" name="Object 98"/>
          <p:cNvGraphicFramePr>
            <a:graphicFrameLocks noChangeAspect="1"/>
          </p:cNvGraphicFramePr>
          <p:nvPr/>
        </p:nvGraphicFramePr>
        <p:xfrm>
          <a:off x="1058863" y="3937000"/>
          <a:ext cx="20066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7" name="Equation" r:id="rId40" imgW="2006280" imgH="342720" progId="Equation.3">
                  <p:embed/>
                </p:oleObj>
              </mc:Choice>
              <mc:Fallback>
                <p:oleObj name="Equation" r:id="rId40" imgW="2006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3937000"/>
                        <a:ext cx="20066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9" name="Object 99"/>
          <p:cNvGraphicFramePr>
            <a:graphicFrameLocks noChangeAspect="1"/>
          </p:cNvGraphicFramePr>
          <p:nvPr/>
        </p:nvGraphicFramePr>
        <p:xfrm>
          <a:off x="1058863" y="4502150"/>
          <a:ext cx="19685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Equation" r:id="rId42" imgW="1968480" imgH="342720" progId="Equation.3">
                  <p:embed/>
                </p:oleObj>
              </mc:Choice>
              <mc:Fallback>
                <p:oleObj name="Equation" r:id="rId42" imgW="19684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4502150"/>
                        <a:ext cx="19685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0" name="Object 100"/>
          <p:cNvGraphicFramePr>
            <a:graphicFrameLocks noChangeAspect="1"/>
          </p:cNvGraphicFramePr>
          <p:nvPr/>
        </p:nvGraphicFramePr>
        <p:xfrm>
          <a:off x="1046163" y="5054600"/>
          <a:ext cx="20066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Equation" r:id="rId44" imgW="2006280" imgH="342720" progId="Equation.3">
                  <p:embed/>
                </p:oleObj>
              </mc:Choice>
              <mc:Fallback>
                <p:oleObj name="Equation" r:id="rId44" imgW="2006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5054600"/>
                        <a:ext cx="20066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15" name="Group 135"/>
          <p:cNvGrpSpPr>
            <a:grpSpLocks/>
          </p:cNvGrpSpPr>
          <p:nvPr/>
        </p:nvGrpSpPr>
        <p:grpSpPr bwMode="auto">
          <a:xfrm>
            <a:off x="350838" y="436563"/>
            <a:ext cx="8513762" cy="5060950"/>
            <a:chOff x="221" y="275"/>
            <a:chExt cx="5363" cy="3188"/>
          </a:xfrm>
        </p:grpSpPr>
        <p:grpSp>
          <p:nvGrpSpPr>
            <p:cNvPr id="20613" name="Group 133"/>
            <p:cNvGrpSpPr>
              <a:grpSpLocks/>
            </p:cNvGrpSpPr>
            <p:nvPr/>
          </p:nvGrpSpPr>
          <p:grpSpPr bwMode="auto">
            <a:xfrm>
              <a:off x="221" y="656"/>
              <a:ext cx="2901" cy="2807"/>
              <a:chOff x="221" y="656"/>
              <a:chExt cx="2901" cy="2807"/>
            </a:xfrm>
          </p:grpSpPr>
          <p:graphicFrame>
            <p:nvGraphicFramePr>
              <p:cNvPr id="20500" name="Object 20"/>
              <p:cNvGraphicFramePr>
                <a:graphicFrameLocks noChangeAspect="1"/>
              </p:cNvGraphicFramePr>
              <p:nvPr/>
            </p:nvGraphicFramePr>
            <p:xfrm>
              <a:off x="420" y="779"/>
              <a:ext cx="120" cy="1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40" name="Equation" r:id="rId46" imgW="190440" imgH="203040" progId="Equation.3">
                      <p:embed/>
                    </p:oleObj>
                  </mc:Choice>
                  <mc:Fallback>
                    <p:oleObj name="Equation" r:id="rId46" imgW="19044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0" y="779"/>
                            <a:ext cx="120" cy="12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01" name="Object 21"/>
              <p:cNvGraphicFramePr>
                <a:graphicFrameLocks noChangeAspect="1"/>
              </p:cNvGraphicFramePr>
              <p:nvPr/>
            </p:nvGraphicFramePr>
            <p:xfrm>
              <a:off x="751" y="729"/>
              <a:ext cx="1272" cy="2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41" name="Equation" r:id="rId48" imgW="2019240" imgH="342720" progId="Equation.3">
                      <p:embed/>
                    </p:oleObj>
                  </mc:Choice>
                  <mc:Fallback>
                    <p:oleObj name="Equation" r:id="rId48" imgW="2019240" imgH="342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1" y="729"/>
                            <a:ext cx="1272" cy="2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08" name="Object 28"/>
              <p:cNvGraphicFramePr>
                <a:graphicFrameLocks noChangeAspect="1"/>
              </p:cNvGraphicFramePr>
              <p:nvPr/>
            </p:nvGraphicFramePr>
            <p:xfrm>
              <a:off x="2567" y="735"/>
              <a:ext cx="432" cy="2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42" name="Equation" r:id="rId50" imgW="685800" imgH="342720" progId="Equation.3">
                      <p:embed/>
                    </p:oleObj>
                  </mc:Choice>
                  <mc:Fallback>
                    <p:oleObj name="Equation" r:id="rId50" imgW="685800" imgH="342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67" y="735"/>
                            <a:ext cx="432" cy="2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516" name="Line 36"/>
              <p:cNvSpPr>
                <a:spLocks noChangeShapeType="1"/>
              </p:cNvSpPr>
              <p:nvPr/>
            </p:nvSpPr>
            <p:spPr bwMode="auto">
              <a:xfrm rot="5400000">
                <a:off x="1721" y="2056"/>
                <a:ext cx="2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517" name="Line 37"/>
              <p:cNvSpPr>
                <a:spLocks noChangeShapeType="1"/>
              </p:cNvSpPr>
              <p:nvPr/>
            </p:nvSpPr>
            <p:spPr bwMode="auto">
              <a:xfrm rot="5400000">
                <a:off x="-1174" y="2063"/>
                <a:ext cx="2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518" name="Line 38"/>
              <p:cNvSpPr>
                <a:spLocks noChangeShapeType="1"/>
              </p:cNvSpPr>
              <p:nvPr/>
            </p:nvSpPr>
            <p:spPr bwMode="auto">
              <a:xfrm rot="5400000">
                <a:off x="-760" y="2063"/>
                <a:ext cx="2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519" name="Line 39"/>
              <p:cNvSpPr>
                <a:spLocks noChangeShapeType="1"/>
              </p:cNvSpPr>
              <p:nvPr/>
            </p:nvSpPr>
            <p:spPr bwMode="auto">
              <a:xfrm rot="5400000">
                <a:off x="1104" y="2063"/>
                <a:ext cx="2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graphicFrame>
            <p:nvGraphicFramePr>
              <p:cNvPr id="20548" name="Object 68"/>
              <p:cNvGraphicFramePr>
                <a:graphicFrameLocks noChangeAspect="1"/>
              </p:cNvGraphicFramePr>
              <p:nvPr/>
            </p:nvGraphicFramePr>
            <p:xfrm>
              <a:off x="317" y="1087"/>
              <a:ext cx="223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43" name="Equation" r:id="rId52" imgW="355320" imgH="266400" progId="Equation.3">
                      <p:embed/>
                    </p:oleObj>
                  </mc:Choice>
                  <mc:Fallback>
                    <p:oleObj name="Equation" r:id="rId52" imgW="35532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7" y="1087"/>
                            <a:ext cx="223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49" name="Object 69"/>
              <p:cNvGraphicFramePr>
                <a:graphicFrameLocks noChangeAspect="1"/>
              </p:cNvGraphicFramePr>
              <p:nvPr/>
            </p:nvGraphicFramePr>
            <p:xfrm>
              <a:off x="349" y="1429"/>
              <a:ext cx="191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44" name="Equation" r:id="rId54" imgW="304560" imgH="266400" progId="Equation.3">
                      <p:embed/>
                    </p:oleObj>
                  </mc:Choice>
                  <mc:Fallback>
                    <p:oleObj name="Equation" r:id="rId54" imgW="30456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9" y="1429"/>
                            <a:ext cx="191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50" name="Object 70"/>
              <p:cNvGraphicFramePr>
                <a:graphicFrameLocks noChangeAspect="1"/>
              </p:cNvGraphicFramePr>
              <p:nvPr/>
            </p:nvGraphicFramePr>
            <p:xfrm>
              <a:off x="420" y="2481"/>
              <a:ext cx="120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45" name="Equation" r:id="rId56" imgW="190440" imgH="266400" progId="Equation.3">
                      <p:embed/>
                    </p:oleObj>
                  </mc:Choice>
                  <mc:Fallback>
                    <p:oleObj name="Equation" r:id="rId56" imgW="19044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0" y="2481"/>
                            <a:ext cx="120" cy="1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51" name="Object 71"/>
              <p:cNvGraphicFramePr>
                <a:graphicFrameLocks noChangeAspect="1"/>
              </p:cNvGraphicFramePr>
              <p:nvPr/>
            </p:nvGraphicFramePr>
            <p:xfrm>
              <a:off x="438" y="2836"/>
              <a:ext cx="102" cy="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46" name="Equation" r:id="rId58" imgW="164880" imgH="279360" progId="Equation.3">
                      <p:embed/>
                    </p:oleObj>
                  </mc:Choice>
                  <mc:Fallback>
                    <p:oleObj name="Equation" r:id="rId58" imgW="16488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8" y="2836"/>
                            <a:ext cx="102" cy="1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52" name="Object 72"/>
              <p:cNvGraphicFramePr>
                <a:graphicFrameLocks noChangeAspect="1"/>
              </p:cNvGraphicFramePr>
              <p:nvPr/>
            </p:nvGraphicFramePr>
            <p:xfrm>
              <a:off x="420" y="3185"/>
              <a:ext cx="120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47" name="Equation" r:id="rId60" imgW="190440" imgH="266400" progId="Equation.3">
                      <p:embed/>
                    </p:oleObj>
                  </mc:Choice>
                  <mc:Fallback>
                    <p:oleObj name="Equation" r:id="rId60" imgW="19044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0" y="3185"/>
                            <a:ext cx="120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0581" name="Group 101"/>
              <p:cNvGrpSpPr>
                <a:grpSpLocks/>
              </p:cNvGrpSpPr>
              <p:nvPr/>
            </p:nvGrpSpPr>
            <p:grpSpPr bwMode="auto">
              <a:xfrm>
                <a:off x="221" y="659"/>
                <a:ext cx="2901" cy="2801"/>
                <a:chOff x="285" y="680"/>
                <a:chExt cx="2749" cy="2801"/>
              </a:xfrm>
            </p:grpSpPr>
            <p:sp>
              <p:nvSpPr>
                <p:cNvPr id="20509" name="Line 29"/>
                <p:cNvSpPr>
                  <a:spLocks noChangeShapeType="1"/>
                </p:cNvSpPr>
                <p:nvPr/>
              </p:nvSpPr>
              <p:spPr bwMode="auto">
                <a:xfrm>
                  <a:off x="285" y="680"/>
                  <a:ext cx="2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0510" name="Line 30"/>
                <p:cNvSpPr>
                  <a:spLocks noChangeShapeType="1"/>
                </p:cNvSpPr>
                <p:nvPr/>
              </p:nvSpPr>
              <p:spPr bwMode="auto">
                <a:xfrm>
                  <a:off x="291" y="2777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0511" name="Line 31"/>
                <p:cNvSpPr>
                  <a:spLocks noChangeShapeType="1"/>
                </p:cNvSpPr>
                <p:nvPr/>
              </p:nvSpPr>
              <p:spPr bwMode="auto">
                <a:xfrm>
                  <a:off x="291" y="2427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0512" name="Line 32"/>
                <p:cNvSpPr>
                  <a:spLocks noChangeShapeType="1"/>
                </p:cNvSpPr>
                <p:nvPr/>
              </p:nvSpPr>
              <p:spPr bwMode="auto">
                <a:xfrm>
                  <a:off x="291" y="1728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0513" name="Line 33"/>
                <p:cNvSpPr>
                  <a:spLocks noChangeShapeType="1"/>
                </p:cNvSpPr>
                <p:nvPr/>
              </p:nvSpPr>
              <p:spPr bwMode="auto">
                <a:xfrm>
                  <a:off x="291" y="2078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0514" name="Line 34"/>
                <p:cNvSpPr>
                  <a:spLocks noChangeShapeType="1"/>
                </p:cNvSpPr>
                <p:nvPr/>
              </p:nvSpPr>
              <p:spPr bwMode="auto">
                <a:xfrm>
                  <a:off x="291" y="1379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0515" name="Line 35"/>
                <p:cNvSpPr>
                  <a:spLocks noChangeShapeType="1"/>
                </p:cNvSpPr>
                <p:nvPr/>
              </p:nvSpPr>
              <p:spPr bwMode="auto">
                <a:xfrm>
                  <a:off x="291" y="1029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0562" name="Line 82"/>
                <p:cNvSpPr>
                  <a:spLocks noChangeShapeType="1"/>
                </p:cNvSpPr>
                <p:nvPr/>
              </p:nvSpPr>
              <p:spPr bwMode="auto">
                <a:xfrm>
                  <a:off x="291" y="3481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0563" name="Line 83"/>
                <p:cNvSpPr>
                  <a:spLocks noChangeShapeType="1"/>
                </p:cNvSpPr>
                <p:nvPr/>
              </p:nvSpPr>
              <p:spPr bwMode="auto">
                <a:xfrm>
                  <a:off x="291" y="3131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  <p:graphicFrame>
            <p:nvGraphicFramePr>
              <p:cNvPr id="20567" name="Object 87"/>
              <p:cNvGraphicFramePr>
                <a:graphicFrameLocks noChangeAspect="1"/>
              </p:cNvGraphicFramePr>
              <p:nvPr/>
            </p:nvGraphicFramePr>
            <p:xfrm>
              <a:off x="461" y="2133"/>
              <a:ext cx="79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48" name="Equation" r:id="rId62" imgW="126720" imgH="266400" progId="Equation.3">
                      <p:embed/>
                    </p:oleObj>
                  </mc:Choice>
                  <mc:Fallback>
                    <p:oleObj name="Equation" r:id="rId62" imgW="12672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1" y="2133"/>
                            <a:ext cx="79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71" name="Object 91"/>
              <p:cNvGraphicFramePr>
                <a:graphicFrameLocks noChangeAspect="1"/>
              </p:cNvGraphicFramePr>
              <p:nvPr/>
            </p:nvGraphicFramePr>
            <p:xfrm>
              <a:off x="444" y="1783"/>
              <a:ext cx="120" cy="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49" name="Equation" r:id="rId64" imgW="190440" imgH="279360" progId="Equation.3">
                      <p:embed/>
                    </p:oleObj>
                  </mc:Choice>
                  <mc:Fallback>
                    <p:oleObj name="Equation" r:id="rId64" imgW="19044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4" y="1783"/>
                            <a:ext cx="120" cy="1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0614" name="Group 134"/>
            <p:cNvGrpSpPr>
              <a:grpSpLocks/>
            </p:cNvGrpSpPr>
            <p:nvPr/>
          </p:nvGrpSpPr>
          <p:grpSpPr bwMode="auto">
            <a:xfrm>
              <a:off x="3458" y="275"/>
              <a:ext cx="2126" cy="3004"/>
              <a:chOff x="3458" y="275"/>
              <a:chExt cx="2126" cy="3004"/>
            </a:xfrm>
          </p:grpSpPr>
          <p:sp>
            <p:nvSpPr>
              <p:cNvPr id="20483" name="Line 3"/>
              <p:cNvSpPr>
                <a:spLocks noChangeShapeType="1"/>
              </p:cNvSpPr>
              <p:nvPr/>
            </p:nvSpPr>
            <p:spPr bwMode="auto">
              <a:xfrm>
                <a:off x="3461" y="883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484" name="Line 4"/>
              <p:cNvSpPr>
                <a:spLocks noChangeShapeType="1"/>
              </p:cNvSpPr>
              <p:nvPr/>
            </p:nvSpPr>
            <p:spPr bwMode="auto">
              <a:xfrm>
                <a:off x="3465" y="2656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485" name="Line 5"/>
              <p:cNvSpPr>
                <a:spLocks noChangeShapeType="1"/>
              </p:cNvSpPr>
              <p:nvPr/>
            </p:nvSpPr>
            <p:spPr bwMode="auto">
              <a:xfrm>
                <a:off x="3465" y="2356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486" name="Line 6"/>
              <p:cNvSpPr>
                <a:spLocks noChangeShapeType="1"/>
              </p:cNvSpPr>
              <p:nvPr/>
            </p:nvSpPr>
            <p:spPr bwMode="auto">
              <a:xfrm>
                <a:off x="3465" y="1757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487" name="Line 7"/>
              <p:cNvSpPr>
                <a:spLocks noChangeShapeType="1"/>
              </p:cNvSpPr>
              <p:nvPr/>
            </p:nvSpPr>
            <p:spPr bwMode="auto">
              <a:xfrm>
                <a:off x="3465" y="1458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488" name="Line 8"/>
              <p:cNvSpPr>
                <a:spLocks noChangeShapeType="1"/>
              </p:cNvSpPr>
              <p:nvPr/>
            </p:nvSpPr>
            <p:spPr bwMode="auto">
              <a:xfrm>
                <a:off x="3465" y="1158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490" name="Line 10"/>
              <p:cNvSpPr>
                <a:spLocks noChangeShapeType="1"/>
              </p:cNvSpPr>
              <p:nvPr/>
            </p:nvSpPr>
            <p:spPr bwMode="auto">
              <a:xfrm rot="5400000">
                <a:off x="2147" y="1931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491" name="Line 11"/>
              <p:cNvSpPr>
                <a:spLocks noChangeShapeType="1"/>
              </p:cNvSpPr>
              <p:nvPr/>
            </p:nvSpPr>
            <p:spPr bwMode="auto">
              <a:xfrm rot="5400000">
                <a:off x="2443" y="1931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492" name="Line 12"/>
              <p:cNvSpPr>
                <a:spLocks noChangeShapeType="1"/>
              </p:cNvSpPr>
              <p:nvPr/>
            </p:nvSpPr>
            <p:spPr bwMode="auto">
              <a:xfrm rot="5400000">
                <a:off x="2738" y="1931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493" name="Line 13"/>
              <p:cNvSpPr>
                <a:spLocks noChangeShapeType="1"/>
              </p:cNvSpPr>
              <p:nvPr/>
            </p:nvSpPr>
            <p:spPr bwMode="auto">
              <a:xfrm rot="5400000">
                <a:off x="3330" y="1931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494" name="Line 14"/>
              <p:cNvSpPr>
                <a:spLocks noChangeShapeType="1"/>
              </p:cNvSpPr>
              <p:nvPr/>
            </p:nvSpPr>
            <p:spPr bwMode="auto">
              <a:xfrm rot="5400000">
                <a:off x="2630" y="1853"/>
                <a:ext cx="2853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495" name="Line 15"/>
              <p:cNvSpPr>
                <a:spLocks noChangeShapeType="1"/>
              </p:cNvSpPr>
              <p:nvPr/>
            </p:nvSpPr>
            <p:spPr bwMode="auto">
              <a:xfrm rot="5400000">
                <a:off x="3626" y="1931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496" name="Line 16"/>
              <p:cNvSpPr>
                <a:spLocks noChangeShapeType="1"/>
              </p:cNvSpPr>
              <p:nvPr/>
            </p:nvSpPr>
            <p:spPr bwMode="auto">
              <a:xfrm rot="5400000">
                <a:off x="3921" y="1931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520" name="Line 40"/>
              <p:cNvSpPr>
                <a:spLocks noChangeShapeType="1"/>
              </p:cNvSpPr>
              <p:nvPr/>
            </p:nvSpPr>
            <p:spPr bwMode="auto">
              <a:xfrm>
                <a:off x="3465" y="3256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525" name="Line 45"/>
              <p:cNvSpPr>
                <a:spLocks noChangeShapeType="1"/>
              </p:cNvSpPr>
              <p:nvPr/>
            </p:nvSpPr>
            <p:spPr bwMode="auto">
              <a:xfrm>
                <a:off x="3465" y="2960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526" name="Line 46"/>
              <p:cNvSpPr>
                <a:spLocks noChangeShapeType="1"/>
              </p:cNvSpPr>
              <p:nvPr/>
            </p:nvSpPr>
            <p:spPr bwMode="auto">
              <a:xfrm>
                <a:off x="3461" y="611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527" name="Text Box 47"/>
              <p:cNvSpPr txBox="1">
                <a:spLocks noChangeArrowheads="1"/>
              </p:cNvSpPr>
              <p:nvPr/>
            </p:nvSpPr>
            <p:spPr bwMode="auto">
              <a:xfrm>
                <a:off x="5288" y="2139"/>
                <a:ext cx="2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>
                    <a:solidFill>
                      <a:schemeClr val="bg2"/>
                    </a:solidFill>
                  </a:rPr>
                  <a:t>x</a:t>
                </a:r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20528" name="Text Box 48"/>
              <p:cNvSpPr txBox="1">
                <a:spLocks noChangeArrowheads="1"/>
              </p:cNvSpPr>
              <p:nvPr/>
            </p:nvSpPr>
            <p:spPr bwMode="auto">
              <a:xfrm>
                <a:off x="3728" y="275"/>
                <a:ext cx="2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>
                    <a:solidFill>
                      <a:schemeClr val="bg2"/>
                    </a:solidFill>
                  </a:rPr>
                  <a:t>y</a:t>
                </a:r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20541" name="Line 61"/>
              <p:cNvSpPr>
                <a:spLocks noChangeShapeType="1"/>
              </p:cNvSpPr>
              <p:nvPr/>
            </p:nvSpPr>
            <p:spPr bwMode="auto">
              <a:xfrm>
                <a:off x="3465" y="2061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542" name="Line 62"/>
              <p:cNvSpPr>
                <a:spLocks noChangeShapeType="1"/>
              </p:cNvSpPr>
              <p:nvPr/>
            </p:nvSpPr>
            <p:spPr bwMode="auto">
              <a:xfrm>
                <a:off x="3465" y="2059"/>
                <a:ext cx="2017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585" name="Line 105"/>
              <p:cNvSpPr>
                <a:spLocks noChangeShapeType="1"/>
              </p:cNvSpPr>
              <p:nvPr/>
            </p:nvSpPr>
            <p:spPr bwMode="auto">
              <a:xfrm rot="5400000">
                <a:off x="3058" y="1931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20586" name="Group 106"/>
          <p:cNvGrpSpPr>
            <a:grpSpLocks/>
          </p:cNvGrpSpPr>
          <p:nvPr/>
        </p:nvGrpSpPr>
        <p:grpSpPr bwMode="auto">
          <a:xfrm>
            <a:off x="8232775" y="904875"/>
            <a:ext cx="139700" cy="139700"/>
            <a:chOff x="3296" y="680"/>
            <a:chExt cx="88" cy="88"/>
          </a:xfrm>
        </p:grpSpPr>
        <p:sp>
          <p:nvSpPr>
            <p:cNvPr id="20587" name="Line 107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588" name="Line 108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0590" name="Text Box 110"/>
          <p:cNvSpPr txBox="1">
            <a:spLocks noChangeArrowheads="1"/>
          </p:cNvSpPr>
          <p:nvPr/>
        </p:nvSpPr>
        <p:spPr bwMode="auto">
          <a:xfrm>
            <a:off x="374650" y="5659438"/>
            <a:ext cx="801846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graph shows the parabola cuts the </a:t>
            </a:r>
            <a:r>
              <a:rPr lang="en-US" i="1"/>
              <a:t>x</a:t>
            </a:r>
            <a:r>
              <a:rPr lang="en-US"/>
              <a:t>-axis at 3 and </a:t>
            </a:r>
            <a:r>
              <a:rPr lang="en-US" sz="4000" baseline="30000"/>
              <a:t>–</a:t>
            </a:r>
            <a:r>
              <a:rPr lang="en-US"/>
              <a:t>1.</a:t>
            </a:r>
          </a:p>
        </p:txBody>
      </p:sp>
      <p:sp>
        <p:nvSpPr>
          <p:cNvPr id="20594" name="Text Box 114"/>
          <p:cNvSpPr txBox="1">
            <a:spLocks noChangeArrowheads="1"/>
          </p:cNvSpPr>
          <p:nvPr/>
        </p:nvSpPr>
        <p:spPr bwMode="auto">
          <a:xfrm>
            <a:off x="322263" y="5689600"/>
            <a:ext cx="8374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Draw a parabola through the points.</a:t>
            </a:r>
          </a:p>
        </p:txBody>
      </p:sp>
      <p:sp>
        <p:nvSpPr>
          <p:cNvPr id="20595" name="Text Box 115"/>
          <p:cNvSpPr txBox="1">
            <a:spLocks noChangeArrowheads="1"/>
          </p:cNvSpPr>
          <p:nvPr/>
        </p:nvSpPr>
        <p:spPr bwMode="auto">
          <a:xfrm>
            <a:off x="2590800" y="6299200"/>
            <a:ext cx="469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Continued on next slide.</a:t>
            </a:r>
          </a:p>
        </p:txBody>
      </p:sp>
      <p:grpSp>
        <p:nvGrpSpPr>
          <p:cNvPr id="20532" name="Group 52"/>
          <p:cNvGrpSpPr>
            <a:grpSpLocks/>
          </p:cNvGrpSpPr>
          <p:nvPr/>
        </p:nvGrpSpPr>
        <p:grpSpPr bwMode="auto">
          <a:xfrm>
            <a:off x="5892800" y="3203575"/>
            <a:ext cx="139700" cy="139700"/>
            <a:chOff x="3296" y="680"/>
            <a:chExt cx="88" cy="88"/>
          </a:xfrm>
        </p:grpSpPr>
        <p:sp>
          <p:nvSpPr>
            <p:cNvPr id="20533" name="Line 53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534" name="Line 54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0582" name="Group 102"/>
          <p:cNvGrpSpPr>
            <a:grpSpLocks/>
          </p:cNvGrpSpPr>
          <p:nvPr/>
        </p:nvGrpSpPr>
        <p:grpSpPr bwMode="auto">
          <a:xfrm>
            <a:off x="7759700" y="3213100"/>
            <a:ext cx="139700" cy="139700"/>
            <a:chOff x="3296" y="680"/>
            <a:chExt cx="88" cy="88"/>
          </a:xfrm>
        </p:grpSpPr>
        <p:sp>
          <p:nvSpPr>
            <p:cNvPr id="20583" name="Line 103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584" name="Line 104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0543" name="Group 63"/>
          <p:cNvGrpSpPr>
            <a:grpSpLocks/>
          </p:cNvGrpSpPr>
          <p:nvPr/>
        </p:nvGrpSpPr>
        <p:grpSpPr bwMode="auto">
          <a:xfrm>
            <a:off x="6369050" y="4635500"/>
            <a:ext cx="139700" cy="139700"/>
            <a:chOff x="3296" y="680"/>
            <a:chExt cx="88" cy="88"/>
          </a:xfrm>
        </p:grpSpPr>
        <p:sp>
          <p:nvSpPr>
            <p:cNvPr id="20544" name="Line 64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545" name="Line 65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0538" name="Group 58"/>
          <p:cNvGrpSpPr>
            <a:grpSpLocks/>
          </p:cNvGrpSpPr>
          <p:nvPr/>
        </p:nvGrpSpPr>
        <p:grpSpPr bwMode="auto">
          <a:xfrm>
            <a:off x="6864350" y="5102225"/>
            <a:ext cx="139700" cy="139700"/>
            <a:chOff x="3296" y="680"/>
            <a:chExt cx="88" cy="88"/>
          </a:xfrm>
        </p:grpSpPr>
        <p:sp>
          <p:nvSpPr>
            <p:cNvPr id="20539" name="Line 59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540" name="Line 60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0535" name="Group 55"/>
          <p:cNvGrpSpPr>
            <a:grpSpLocks/>
          </p:cNvGrpSpPr>
          <p:nvPr/>
        </p:nvGrpSpPr>
        <p:grpSpPr bwMode="auto">
          <a:xfrm>
            <a:off x="7296150" y="4641850"/>
            <a:ext cx="139700" cy="139700"/>
            <a:chOff x="3296" y="680"/>
            <a:chExt cx="88" cy="88"/>
          </a:xfrm>
        </p:grpSpPr>
        <p:sp>
          <p:nvSpPr>
            <p:cNvPr id="20536" name="Line 56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537" name="Line 57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0616" name="Freeform 136"/>
          <p:cNvSpPr>
            <a:spLocks/>
          </p:cNvSpPr>
          <p:nvPr/>
        </p:nvSpPr>
        <p:spPr bwMode="auto">
          <a:xfrm>
            <a:off x="5499100" y="1004888"/>
            <a:ext cx="2779713" cy="41941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992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9" grpId="0" build="p" autoUpdateAnimBg="0"/>
      <p:bldP spid="20590" grpId="0" build="p" autoUpdateAnimBg="0"/>
      <p:bldP spid="20594" grpId="0" build="p" autoUpdateAnimBg="0"/>
      <p:bldP spid="20595" grpId="0"/>
      <p:bldP spid="206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27" name="Rectangle 123"/>
          <p:cNvSpPr>
            <a:spLocks noChangeArrowheads="1"/>
          </p:cNvSpPr>
          <p:nvPr/>
        </p:nvSpPr>
        <p:spPr bwMode="auto">
          <a:xfrm>
            <a:off x="452438" y="5494338"/>
            <a:ext cx="6216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Coordinates of the 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-intercepts are (3,0) and (</a:t>
            </a:r>
            <a:r>
              <a:rPr lang="en-US" baseline="4600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>
                <a:solidFill>
                  <a:srgbClr val="FF0000"/>
                </a:solidFill>
              </a:rPr>
              <a:t>1,0).</a:t>
            </a:r>
          </a:p>
        </p:txBody>
      </p:sp>
      <p:sp>
        <p:nvSpPr>
          <p:cNvPr id="21615" name="Rectangle 111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865313" y="1093788"/>
            <a:ext cx="5667375" cy="44767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5468938" y="1435100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5475288" y="42497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5475288" y="377348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5475288" y="28225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5475288" y="2347913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5475288" y="1871663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rot="5400000">
            <a:off x="3383756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rot="5400000">
            <a:off x="3853656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rot="5400000">
            <a:off x="43219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rot="5400000">
            <a:off x="52617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rot="5400000">
            <a:off x="4150519" y="2974182"/>
            <a:ext cx="452913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rot="5400000">
            <a:off x="57316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rot="5400000">
            <a:off x="6199981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374650" y="50800"/>
          <a:ext cx="43180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4" imgW="4317840" imgH="342720" progId="Equation.3">
                  <p:embed/>
                </p:oleObj>
              </mc:Choice>
              <mc:Fallback>
                <p:oleObj name="Equation" r:id="rId4" imgW="43178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50800"/>
                        <a:ext cx="43180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5475288" y="52022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374650" y="647700"/>
            <a:ext cx="4348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</a:t>
            </a:r>
            <a:r>
              <a:rPr lang="en-US" i="1"/>
              <a:t>x</a:t>
            </a:r>
            <a:r>
              <a:rPr lang="en-US"/>
              <a:t>-intercepts can be obtained from the two factors: </a:t>
            </a:r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5475288" y="47323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5468938" y="1003300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8369300" y="34290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x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5892800" y="4699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>
            <a:off x="5475288" y="33051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55" name="Line 51"/>
          <p:cNvSpPr>
            <a:spLocks noChangeShapeType="1"/>
          </p:cNvSpPr>
          <p:nvPr/>
        </p:nvSpPr>
        <p:spPr bwMode="auto">
          <a:xfrm>
            <a:off x="5475288" y="3302000"/>
            <a:ext cx="320198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59" name="Freeform 55"/>
          <p:cNvSpPr>
            <a:spLocks/>
          </p:cNvSpPr>
          <p:nvPr/>
        </p:nvSpPr>
        <p:spPr bwMode="auto">
          <a:xfrm>
            <a:off x="5461000" y="1004888"/>
            <a:ext cx="2817813" cy="41941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1596" name="Line 92"/>
          <p:cNvSpPr>
            <a:spLocks noChangeShapeType="1"/>
          </p:cNvSpPr>
          <p:nvPr/>
        </p:nvSpPr>
        <p:spPr bwMode="auto">
          <a:xfrm rot="5400000">
            <a:off x="48299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21604" name="Object 100"/>
          <p:cNvGraphicFramePr>
            <a:graphicFrameLocks noChangeAspect="1"/>
          </p:cNvGraphicFramePr>
          <p:nvPr/>
        </p:nvGraphicFramePr>
        <p:xfrm>
          <a:off x="438150" y="2108200"/>
          <a:ext cx="20193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6" imgW="2019240" imgH="342720" progId="Equation.3">
                  <p:embed/>
                </p:oleObj>
              </mc:Choice>
              <mc:Fallback>
                <p:oleObj name="Equation" r:id="rId6" imgW="20192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108200"/>
                        <a:ext cx="20193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5" name="Object 101"/>
          <p:cNvGraphicFramePr>
            <a:graphicFrameLocks noChangeAspect="1"/>
          </p:cNvGraphicFramePr>
          <p:nvPr/>
        </p:nvGraphicFramePr>
        <p:xfrm>
          <a:off x="438150" y="3673475"/>
          <a:ext cx="27178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8" imgW="2717640" imgH="342720" progId="Equation.3">
                  <p:embed/>
                </p:oleObj>
              </mc:Choice>
              <mc:Fallback>
                <p:oleObj name="Equation" r:id="rId8" imgW="2717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3673475"/>
                        <a:ext cx="27178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6" name="Object 102"/>
          <p:cNvGraphicFramePr>
            <a:graphicFrameLocks noChangeAspect="1"/>
          </p:cNvGraphicFramePr>
          <p:nvPr/>
        </p:nvGraphicFramePr>
        <p:xfrm>
          <a:off x="438150" y="3106738"/>
          <a:ext cx="19939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10" imgW="1993680" imgH="342720" progId="Equation.3">
                  <p:embed/>
                </p:oleObj>
              </mc:Choice>
              <mc:Fallback>
                <p:oleObj name="Equation" r:id="rId10" imgW="1993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3106738"/>
                        <a:ext cx="19939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" name="Object 103"/>
          <p:cNvGraphicFramePr>
            <a:graphicFrameLocks noChangeAspect="1"/>
          </p:cNvGraphicFramePr>
          <p:nvPr/>
        </p:nvGraphicFramePr>
        <p:xfrm>
          <a:off x="438150" y="4241800"/>
          <a:ext cx="20828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12" imgW="2082600" imgH="342720" progId="Equation.3">
                  <p:embed/>
                </p:oleObj>
              </mc:Choice>
              <mc:Fallback>
                <p:oleObj name="Equation" r:id="rId12" imgW="20826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4241800"/>
                        <a:ext cx="20828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10" name="Text Box 106"/>
          <p:cNvSpPr txBox="1">
            <a:spLocks noChangeArrowheads="1"/>
          </p:cNvSpPr>
          <p:nvPr/>
        </p:nvSpPr>
        <p:spPr bwMode="auto">
          <a:xfrm>
            <a:off x="374650" y="2501900"/>
            <a:ext cx="4348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At </a:t>
            </a:r>
            <a:r>
              <a:rPr lang="en-US" i="1"/>
              <a:t>x</a:t>
            </a:r>
            <a:r>
              <a:rPr lang="en-US"/>
              <a:t>-intercepts, </a:t>
            </a:r>
            <a:r>
              <a:rPr lang="en-US" i="1"/>
              <a:t>y</a:t>
            </a:r>
            <a:r>
              <a:rPr lang="en-US"/>
              <a:t> = 0.</a:t>
            </a:r>
          </a:p>
        </p:txBody>
      </p:sp>
      <p:sp>
        <p:nvSpPr>
          <p:cNvPr id="21611" name="Text Box 107"/>
          <p:cNvSpPr txBox="1">
            <a:spLocks noChangeArrowheads="1"/>
          </p:cNvSpPr>
          <p:nvPr/>
        </p:nvSpPr>
        <p:spPr bwMode="auto">
          <a:xfrm>
            <a:off x="3556000" y="3009900"/>
            <a:ext cx="105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Solve.</a:t>
            </a:r>
          </a:p>
        </p:txBody>
      </p:sp>
      <p:grpSp>
        <p:nvGrpSpPr>
          <p:cNvPr id="21614" name="Group 110"/>
          <p:cNvGrpSpPr>
            <a:grpSpLocks/>
          </p:cNvGrpSpPr>
          <p:nvPr/>
        </p:nvGrpSpPr>
        <p:grpSpPr bwMode="auto">
          <a:xfrm>
            <a:off x="5715000" y="3073400"/>
            <a:ext cx="2286000" cy="457200"/>
            <a:chOff x="3600" y="1936"/>
            <a:chExt cx="1440" cy="288"/>
          </a:xfrm>
        </p:grpSpPr>
        <p:sp>
          <p:nvSpPr>
            <p:cNvPr id="21601" name="Oval 97"/>
            <p:cNvSpPr>
              <a:spLocks noChangeArrowheads="1"/>
            </p:cNvSpPr>
            <p:nvPr/>
          </p:nvSpPr>
          <p:spPr bwMode="auto">
            <a:xfrm>
              <a:off x="3600" y="1936"/>
              <a:ext cx="264" cy="26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602" name="Oval 98"/>
            <p:cNvSpPr>
              <a:spLocks noChangeArrowheads="1"/>
            </p:cNvSpPr>
            <p:nvPr/>
          </p:nvSpPr>
          <p:spPr bwMode="auto">
            <a:xfrm>
              <a:off x="4776" y="1960"/>
              <a:ext cx="264" cy="26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1616" name="Rectangle 112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236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27" grpId="0"/>
      <p:bldP spid="21536" grpId="0" build="p" autoUpdateAnimBg="0"/>
      <p:bldP spid="21610" grpId="0" build="p" autoUpdateAnimBg="0"/>
      <p:bldP spid="21611" grpId="0" build="p" autoUpdateAnimBg="0"/>
      <p:bldP spid="216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5" name="Rectangle 57"/>
          <p:cNvSpPr>
            <a:spLocks noChangeArrowheads="1"/>
          </p:cNvSpPr>
          <p:nvPr/>
        </p:nvSpPr>
        <p:spPr bwMode="auto">
          <a:xfrm>
            <a:off x="254000" y="457200"/>
            <a:ext cx="5118100" cy="762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633" name="Rectangle 105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22590" name="Rectangle 62"/>
          <p:cNvSpPr>
            <a:spLocks noChangeArrowheads="1"/>
          </p:cNvSpPr>
          <p:nvPr/>
        </p:nvSpPr>
        <p:spPr bwMode="auto">
          <a:xfrm>
            <a:off x="254000" y="4025900"/>
            <a:ext cx="5118100" cy="2679700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640" name="Text Box 112"/>
          <p:cNvSpPr txBox="1">
            <a:spLocks noChangeArrowheads="1"/>
          </p:cNvSpPr>
          <p:nvPr/>
        </p:nvSpPr>
        <p:spPr bwMode="auto">
          <a:xfrm>
            <a:off x="241300" y="4102100"/>
            <a:ext cx="4762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line of symmetry of the parabola</a:t>
            </a:r>
            <a:br>
              <a:rPr lang="en-US"/>
            </a:br>
            <a:r>
              <a:rPr lang="en-US"/>
              <a:t>is halfway between </a:t>
            </a:r>
            <a:r>
              <a:rPr lang="en-US" i="1"/>
              <a:t>x</a:t>
            </a:r>
            <a:r>
              <a:rPr lang="en-US"/>
              <a:t> = 4 and </a:t>
            </a:r>
            <a:r>
              <a:rPr lang="en-US" i="1"/>
              <a:t>x</a:t>
            </a:r>
            <a:r>
              <a:rPr lang="en-US"/>
              <a:t> = </a:t>
            </a:r>
            <a:r>
              <a:rPr lang="en-US" baseline="46000">
                <a:sym typeface="Symbol" pitchFamily="18" charset="2"/>
              </a:rPr>
              <a:t></a:t>
            </a:r>
            <a:r>
              <a:rPr lang="en-US">
                <a:sym typeface="Symbol" pitchFamily="18" charset="2"/>
              </a:rPr>
              <a:t>2.</a:t>
            </a:r>
          </a:p>
        </p:txBody>
      </p:sp>
      <p:sp>
        <p:nvSpPr>
          <p:cNvPr id="22639" name="Text Box 111"/>
          <p:cNvSpPr txBox="1">
            <a:spLocks noChangeArrowheads="1"/>
          </p:cNvSpPr>
          <p:nvPr/>
        </p:nvSpPr>
        <p:spPr bwMode="auto">
          <a:xfrm>
            <a:off x="279400" y="4876800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i.e. </a:t>
            </a:r>
            <a:r>
              <a:rPr lang="en-US" i="1"/>
              <a:t>x</a:t>
            </a:r>
            <a:r>
              <a:rPr lang="en-US"/>
              <a:t> = 1.</a:t>
            </a:r>
          </a:p>
        </p:txBody>
      </p:sp>
      <p:sp>
        <p:nvSpPr>
          <p:cNvPr id="22589" name="Rectangle 61"/>
          <p:cNvSpPr>
            <a:spLocks noChangeArrowheads="1"/>
          </p:cNvSpPr>
          <p:nvPr/>
        </p:nvSpPr>
        <p:spPr bwMode="auto">
          <a:xfrm>
            <a:off x="254000" y="2565400"/>
            <a:ext cx="5118100" cy="14605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586" name="Rectangle 58"/>
          <p:cNvSpPr>
            <a:spLocks noChangeArrowheads="1"/>
          </p:cNvSpPr>
          <p:nvPr/>
        </p:nvSpPr>
        <p:spPr bwMode="auto">
          <a:xfrm>
            <a:off x="254000" y="1219200"/>
            <a:ext cx="5118100" cy="1346200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rot="5400000">
            <a:off x="4264819" y="3564732"/>
            <a:ext cx="581183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355600" y="0"/>
          <a:ext cx="27051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4" imgW="2705040" imgH="444240" progId="Equation.3">
                  <p:embed/>
                </p:oleObj>
              </mc:Choice>
              <mc:Fallback>
                <p:oleObj name="Equation" r:id="rId4" imgW="2705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0"/>
                        <a:ext cx="27051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8674100" y="44069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x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718300" y="4318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5703888" y="4406900"/>
            <a:ext cx="320198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554" name="Freeform 26"/>
          <p:cNvSpPr>
            <a:spLocks/>
          </p:cNvSpPr>
          <p:nvPr/>
        </p:nvSpPr>
        <p:spPr bwMode="auto">
          <a:xfrm>
            <a:off x="6438900" y="2173288"/>
            <a:ext cx="1903413" cy="41941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22558" name="Object 30"/>
          <p:cNvGraphicFramePr>
            <a:graphicFrameLocks noChangeAspect="1"/>
          </p:cNvGraphicFramePr>
          <p:nvPr/>
        </p:nvGraphicFramePr>
        <p:xfrm>
          <a:off x="3213100" y="723900"/>
          <a:ext cx="18542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6" imgW="1854000" imgH="342720" progId="Equation.3">
                  <p:embed/>
                </p:oleObj>
              </mc:Choice>
              <mc:Fallback>
                <p:oleObj name="Equation" r:id="rId6" imgW="18540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723900"/>
                        <a:ext cx="18542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2527300" y="1638300"/>
            <a:ext cx="105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Solve.</a:t>
            </a:r>
          </a:p>
        </p:txBody>
      </p:sp>
      <p:graphicFrame>
        <p:nvGraphicFramePr>
          <p:cNvPr id="22564" name="Object 36"/>
          <p:cNvGraphicFramePr>
            <a:graphicFrameLocks noChangeAspect="1"/>
          </p:cNvGraphicFramePr>
          <p:nvPr/>
        </p:nvGraphicFramePr>
        <p:xfrm>
          <a:off x="287338" y="2154238"/>
          <a:ext cx="44688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8" imgW="4470120" imgH="342720" progId="Equation.3">
                  <p:embed/>
                </p:oleObj>
              </mc:Choice>
              <mc:Fallback>
                <p:oleObj name="Equation" r:id="rId8" imgW="44701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2154238"/>
                        <a:ext cx="446881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223838" y="1187450"/>
            <a:ext cx="434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Equate to 0 for </a:t>
            </a:r>
            <a:r>
              <a:rPr lang="en-US" i="1"/>
              <a:t>x</a:t>
            </a:r>
            <a:r>
              <a:rPr lang="en-US"/>
              <a:t>-intercepts</a:t>
            </a: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223838" y="2579688"/>
            <a:ext cx="434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Substitute </a:t>
            </a:r>
            <a:r>
              <a:rPr lang="en-US" i="1"/>
              <a:t>x</a:t>
            </a:r>
            <a:r>
              <a:rPr lang="en-US"/>
              <a:t> = 0 for </a:t>
            </a:r>
            <a:r>
              <a:rPr lang="en-US" i="1"/>
              <a:t>y</a:t>
            </a:r>
            <a:r>
              <a:rPr lang="en-US"/>
              <a:t>-intercept</a:t>
            </a:r>
          </a:p>
        </p:txBody>
      </p:sp>
      <p:grpSp>
        <p:nvGrpSpPr>
          <p:cNvPr id="22631" name="Group 103"/>
          <p:cNvGrpSpPr>
            <a:grpSpLocks/>
          </p:cNvGrpSpPr>
          <p:nvPr/>
        </p:nvGrpSpPr>
        <p:grpSpPr bwMode="auto">
          <a:xfrm>
            <a:off x="198438" y="639763"/>
            <a:ext cx="2874962" cy="465137"/>
            <a:chOff x="125" y="403"/>
            <a:chExt cx="1811" cy="293"/>
          </a:xfrm>
        </p:grpSpPr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125" y="408"/>
              <a:ext cx="9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Factorise</a:t>
              </a:r>
            </a:p>
          </p:txBody>
        </p:sp>
        <p:graphicFrame>
          <p:nvGraphicFramePr>
            <p:cNvPr id="22567" name="Object 39"/>
            <p:cNvGraphicFramePr>
              <a:graphicFrameLocks noChangeAspect="1"/>
            </p:cNvGraphicFramePr>
            <p:nvPr/>
          </p:nvGraphicFramePr>
          <p:xfrm>
            <a:off x="1096" y="403"/>
            <a:ext cx="84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0" name="Equation" r:id="rId10" imgW="1333440" imgH="380880" progId="Equation.3">
                    <p:embed/>
                  </p:oleObj>
                </mc:Choice>
                <mc:Fallback>
                  <p:oleObj name="Equation" r:id="rId10" imgW="1333440" imgH="380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6" y="403"/>
                          <a:ext cx="84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568" name="Object 40"/>
          <p:cNvGraphicFramePr>
            <a:graphicFrameLocks noChangeAspect="1"/>
          </p:cNvGraphicFramePr>
          <p:nvPr/>
        </p:nvGraphicFramePr>
        <p:xfrm>
          <a:off x="287338" y="1728788"/>
          <a:ext cx="20701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12" imgW="2070000" imgH="342720" progId="Equation.3">
                  <p:embed/>
                </p:oleObj>
              </mc:Choice>
              <mc:Fallback>
                <p:oleObj name="Equation" r:id="rId12" imgW="20700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728788"/>
                        <a:ext cx="20701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9" name="Object 41"/>
          <p:cNvGraphicFramePr>
            <a:graphicFrameLocks noChangeAspect="1"/>
          </p:cNvGraphicFramePr>
          <p:nvPr/>
        </p:nvGraphicFramePr>
        <p:xfrm>
          <a:off x="2535238" y="1744663"/>
          <a:ext cx="25273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14" imgW="2527200" imgH="342720" progId="Equation.3">
                  <p:embed/>
                </p:oleObj>
              </mc:Choice>
              <mc:Fallback>
                <p:oleObj name="Equation" r:id="rId14" imgW="2527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1744663"/>
                        <a:ext cx="25273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0" name="Object 42"/>
          <p:cNvGraphicFramePr>
            <a:graphicFrameLocks noChangeAspect="1"/>
          </p:cNvGraphicFramePr>
          <p:nvPr/>
        </p:nvGraphicFramePr>
        <p:xfrm>
          <a:off x="274638" y="3121025"/>
          <a:ext cx="20320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16" imgW="2031840" imgH="444240" progId="Equation.3">
                  <p:embed/>
                </p:oleObj>
              </mc:Choice>
              <mc:Fallback>
                <p:oleObj name="Equation" r:id="rId16" imgW="20318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3121025"/>
                        <a:ext cx="20320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1" name="Object 43"/>
          <p:cNvGraphicFramePr>
            <a:graphicFrameLocks noChangeAspect="1"/>
          </p:cNvGraphicFramePr>
          <p:nvPr/>
        </p:nvGraphicFramePr>
        <p:xfrm>
          <a:off x="2425700" y="3219450"/>
          <a:ext cx="5826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18" imgW="583920" imgH="279360" progId="Equation.3">
                  <p:embed/>
                </p:oleObj>
              </mc:Choice>
              <mc:Fallback>
                <p:oleObj name="Equation" r:id="rId18" imgW="583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3219450"/>
                        <a:ext cx="5826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2" name="Object 44"/>
          <p:cNvGraphicFramePr>
            <a:graphicFrameLocks noChangeAspect="1"/>
          </p:cNvGraphicFramePr>
          <p:nvPr/>
        </p:nvGraphicFramePr>
        <p:xfrm>
          <a:off x="312738" y="3648075"/>
          <a:ext cx="31480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20" imgW="3149280" imgH="342720" progId="Equation.3">
                  <p:embed/>
                </p:oleObj>
              </mc:Choice>
              <mc:Fallback>
                <p:oleObj name="Equation" r:id="rId20" imgW="3149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3648075"/>
                        <a:ext cx="3148012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198438" y="5332413"/>
            <a:ext cx="5313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Substitute </a:t>
            </a:r>
            <a:r>
              <a:rPr lang="en-US" i="1"/>
              <a:t>x</a:t>
            </a:r>
            <a:r>
              <a:rPr lang="en-US"/>
              <a:t> = 1 for </a:t>
            </a:r>
            <a:r>
              <a:rPr lang="en-US" i="1"/>
              <a:t>y</a:t>
            </a:r>
            <a:r>
              <a:rPr lang="en-US"/>
              <a:t>-coordinate of vertex</a:t>
            </a:r>
          </a:p>
        </p:txBody>
      </p:sp>
      <p:graphicFrame>
        <p:nvGraphicFramePr>
          <p:cNvPr id="22578" name="Object 50"/>
          <p:cNvGraphicFramePr>
            <a:graphicFrameLocks noChangeAspect="1"/>
          </p:cNvGraphicFramePr>
          <p:nvPr/>
        </p:nvGraphicFramePr>
        <p:xfrm>
          <a:off x="2286000" y="5935663"/>
          <a:ext cx="1193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22" imgW="1193760" imgH="279360" progId="Equation.3">
                  <p:embed/>
                </p:oleObj>
              </mc:Choice>
              <mc:Fallback>
                <p:oleObj name="Equation" r:id="rId22" imgW="11937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935663"/>
                        <a:ext cx="1193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9" name="Object 51"/>
          <p:cNvGraphicFramePr>
            <a:graphicFrameLocks noChangeAspect="1"/>
          </p:cNvGraphicFramePr>
          <p:nvPr/>
        </p:nvGraphicFramePr>
        <p:xfrm>
          <a:off x="274638" y="5835650"/>
          <a:ext cx="19177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24" imgW="1917360" imgH="444240" progId="Equation.3">
                  <p:embed/>
                </p:oleObj>
              </mc:Choice>
              <mc:Fallback>
                <p:oleObj name="Equation" r:id="rId24" imgW="1917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5835650"/>
                        <a:ext cx="19177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80" name="Object 52"/>
          <p:cNvGraphicFramePr>
            <a:graphicFrameLocks noChangeAspect="1"/>
          </p:cNvGraphicFramePr>
          <p:nvPr/>
        </p:nvGraphicFramePr>
        <p:xfrm>
          <a:off x="3606800" y="5935663"/>
          <a:ext cx="5969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26" imgW="596880" imgH="279360" progId="Equation.3">
                  <p:embed/>
                </p:oleObj>
              </mc:Choice>
              <mc:Fallback>
                <p:oleObj name="Equation" r:id="rId26" imgW="596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5935663"/>
                        <a:ext cx="5969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83" name="Group 55"/>
          <p:cNvGrpSpPr>
            <a:grpSpLocks/>
          </p:cNvGrpSpPr>
          <p:nvPr/>
        </p:nvGrpSpPr>
        <p:grpSpPr bwMode="auto">
          <a:xfrm>
            <a:off x="223838" y="6194903"/>
            <a:ext cx="4348162" cy="474663"/>
            <a:chOff x="141" y="3888"/>
            <a:chExt cx="2739" cy="299"/>
          </a:xfrm>
        </p:grpSpPr>
        <p:sp>
          <p:nvSpPr>
            <p:cNvPr id="22581" name="Text Box 53"/>
            <p:cNvSpPr txBox="1">
              <a:spLocks noChangeArrowheads="1"/>
            </p:cNvSpPr>
            <p:nvPr/>
          </p:nvSpPr>
          <p:spPr bwMode="auto">
            <a:xfrm>
              <a:off x="141" y="3899"/>
              <a:ext cx="27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/>
                <a:t>The vertex is at </a:t>
              </a:r>
            </a:p>
          </p:txBody>
        </p:sp>
        <p:graphicFrame>
          <p:nvGraphicFramePr>
            <p:cNvPr id="22582" name="Object 54"/>
            <p:cNvGraphicFramePr>
              <a:graphicFrameLocks noChangeAspect="1"/>
            </p:cNvGraphicFramePr>
            <p:nvPr/>
          </p:nvGraphicFramePr>
          <p:xfrm>
            <a:off x="1520" y="3888"/>
            <a:ext cx="464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9" name="Equation" r:id="rId28" imgW="736560" imgH="342720" progId="Equation.3">
                    <p:embed/>
                  </p:oleObj>
                </mc:Choice>
                <mc:Fallback>
                  <p:oleObj name="Equation" r:id="rId28" imgW="736560" imgH="342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0" y="3888"/>
                          <a:ext cx="464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18" name="Group 90"/>
          <p:cNvGrpSpPr>
            <a:grpSpLocks/>
          </p:cNvGrpSpPr>
          <p:nvPr/>
        </p:nvGrpSpPr>
        <p:grpSpPr bwMode="auto">
          <a:xfrm>
            <a:off x="5870575" y="889000"/>
            <a:ext cx="2830513" cy="5478463"/>
            <a:chOff x="3442" y="656"/>
            <a:chExt cx="1783" cy="3451"/>
          </a:xfrm>
        </p:grpSpPr>
        <p:sp>
          <p:nvSpPr>
            <p:cNvPr id="22531" name="Line 3"/>
            <p:cNvSpPr>
              <a:spLocks noChangeShapeType="1"/>
            </p:cNvSpPr>
            <p:nvPr/>
          </p:nvSpPr>
          <p:spPr bwMode="auto">
            <a:xfrm>
              <a:off x="3445" y="93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532" name="Line 4"/>
            <p:cNvSpPr>
              <a:spLocks noChangeShapeType="1"/>
            </p:cNvSpPr>
            <p:nvPr/>
          </p:nvSpPr>
          <p:spPr bwMode="auto">
            <a:xfrm>
              <a:off x="3449" y="2725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3449" y="231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3449" y="175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3449" y="148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3449" y="120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3449" y="32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3449" y="300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3445" y="656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3449" y="2035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22617" name="Group 89"/>
            <p:cNvGrpSpPr>
              <a:grpSpLocks/>
            </p:cNvGrpSpPr>
            <p:nvPr/>
          </p:nvGrpSpPr>
          <p:grpSpPr bwMode="auto">
            <a:xfrm>
              <a:off x="3442" y="665"/>
              <a:ext cx="1774" cy="3437"/>
              <a:chOff x="3442" y="665"/>
              <a:chExt cx="1774" cy="2621"/>
            </a:xfrm>
          </p:grpSpPr>
          <p:sp>
            <p:nvSpPr>
              <p:cNvPr id="22537" name="Line 9"/>
              <p:cNvSpPr>
                <a:spLocks noChangeShapeType="1"/>
              </p:cNvSpPr>
              <p:nvPr/>
            </p:nvSpPr>
            <p:spPr bwMode="auto">
              <a:xfrm rot="5400000">
                <a:off x="2131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2538" name="Line 10"/>
              <p:cNvSpPr>
                <a:spLocks noChangeShapeType="1"/>
              </p:cNvSpPr>
              <p:nvPr/>
            </p:nvSpPr>
            <p:spPr bwMode="auto">
              <a:xfrm rot="5400000">
                <a:off x="2403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2539" name="Line 11"/>
              <p:cNvSpPr>
                <a:spLocks noChangeShapeType="1"/>
              </p:cNvSpPr>
              <p:nvPr/>
            </p:nvSpPr>
            <p:spPr bwMode="auto">
              <a:xfrm rot="5400000">
                <a:off x="2676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2540" name="Line 12"/>
              <p:cNvSpPr>
                <a:spLocks noChangeShapeType="1"/>
              </p:cNvSpPr>
              <p:nvPr/>
            </p:nvSpPr>
            <p:spPr bwMode="auto">
              <a:xfrm rot="5400000">
                <a:off x="3222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2543" name="Line 15"/>
              <p:cNvSpPr>
                <a:spLocks noChangeShapeType="1"/>
              </p:cNvSpPr>
              <p:nvPr/>
            </p:nvSpPr>
            <p:spPr bwMode="auto">
              <a:xfrm rot="5400000">
                <a:off x="3905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2555" name="Line 27"/>
              <p:cNvSpPr>
                <a:spLocks noChangeShapeType="1"/>
              </p:cNvSpPr>
              <p:nvPr/>
            </p:nvSpPr>
            <p:spPr bwMode="auto">
              <a:xfrm rot="5400000">
                <a:off x="2949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2591" name="Line 63"/>
              <p:cNvSpPr>
                <a:spLocks noChangeShapeType="1"/>
              </p:cNvSpPr>
              <p:nvPr/>
            </p:nvSpPr>
            <p:spPr bwMode="auto">
              <a:xfrm rot="5400000">
                <a:off x="2267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2592" name="Line 64"/>
              <p:cNvSpPr>
                <a:spLocks noChangeShapeType="1"/>
              </p:cNvSpPr>
              <p:nvPr/>
            </p:nvSpPr>
            <p:spPr bwMode="auto">
              <a:xfrm rot="5400000">
                <a:off x="2540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2593" name="Line 65"/>
              <p:cNvSpPr>
                <a:spLocks noChangeShapeType="1"/>
              </p:cNvSpPr>
              <p:nvPr/>
            </p:nvSpPr>
            <p:spPr bwMode="auto">
              <a:xfrm rot="5400000">
                <a:off x="2813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2594" name="Line 66"/>
              <p:cNvSpPr>
                <a:spLocks noChangeShapeType="1"/>
              </p:cNvSpPr>
              <p:nvPr/>
            </p:nvSpPr>
            <p:spPr bwMode="auto">
              <a:xfrm rot="5400000">
                <a:off x="3086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2595" name="Line 67"/>
              <p:cNvSpPr>
                <a:spLocks noChangeShapeType="1"/>
              </p:cNvSpPr>
              <p:nvPr/>
            </p:nvSpPr>
            <p:spPr bwMode="auto">
              <a:xfrm rot="5400000">
                <a:off x="3359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2596" name="Line 68"/>
              <p:cNvSpPr>
                <a:spLocks noChangeShapeType="1"/>
              </p:cNvSpPr>
              <p:nvPr/>
            </p:nvSpPr>
            <p:spPr bwMode="auto">
              <a:xfrm rot="5400000">
                <a:off x="3495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2597" name="Line 69"/>
              <p:cNvSpPr>
                <a:spLocks noChangeShapeType="1"/>
              </p:cNvSpPr>
              <p:nvPr/>
            </p:nvSpPr>
            <p:spPr bwMode="auto">
              <a:xfrm rot="5400000">
                <a:off x="3768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2598" name="Line 70"/>
              <p:cNvSpPr>
                <a:spLocks noChangeShapeType="1"/>
              </p:cNvSpPr>
              <p:nvPr/>
            </p:nvSpPr>
            <p:spPr bwMode="auto">
              <a:xfrm rot="5400000">
                <a:off x="3632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22599" name="Line 71"/>
            <p:cNvSpPr>
              <a:spLocks noChangeShapeType="1"/>
            </p:cNvSpPr>
            <p:nvPr/>
          </p:nvSpPr>
          <p:spPr bwMode="auto">
            <a:xfrm>
              <a:off x="3445" y="79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00" name="Line 72"/>
            <p:cNvSpPr>
              <a:spLocks noChangeShapeType="1"/>
            </p:cNvSpPr>
            <p:nvPr/>
          </p:nvSpPr>
          <p:spPr bwMode="auto">
            <a:xfrm>
              <a:off x="3445" y="106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01" name="Line 73"/>
            <p:cNvSpPr>
              <a:spLocks noChangeShapeType="1"/>
            </p:cNvSpPr>
            <p:nvPr/>
          </p:nvSpPr>
          <p:spPr bwMode="auto">
            <a:xfrm>
              <a:off x="3445" y="1345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02" name="Line 74"/>
            <p:cNvSpPr>
              <a:spLocks noChangeShapeType="1"/>
            </p:cNvSpPr>
            <p:nvPr/>
          </p:nvSpPr>
          <p:spPr bwMode="auto">
            <a:xfrm>
              <a:off x="3445" y="162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03" name="Line 75"/>
            <p:cNvSpPr>
              <a:spLocks noChangeShapeType="1"/>
            </p:cNvSpPr>
            <p:nvPr/>
          </p:nvSpPr>
          <p:spPr bwMode="auto">
            <a:xfrm>
              <a:off x="3445" y="189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04" name="Line 76"/>
            <p:cNvSpPr>
              <a:spLocks noChangeShapeType="1"/>
            </p:cNvSpPr>
            <p:nvPr/>
          </p:nvSpPr>
          <p:spPr bwMode="auto">
            <a:xfrm>
              <a:off x="3445" y="217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05" name="Line 77"/>
            <p:cNvSpPr>
              <a:spLocks noChangeShapeType="1"/>
            </p:cNvSpPr>
            <p:nvPr/>
          </p:nvSpPr>
          <p:spPr bwMode="auto">
            <a:xfrm>
              <a:off x="3445" y="258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06" name="Line 78"/>
            <p:cNvSpPr>
              <a:spLocks noChangeShapeType="1"/>
            </p:cNvSpPr>
            <p:nvPr/>
          </p:nvSpPr>
          <p:spPr bwMode="auto">
            <a:xfrm>
              <a:off x="3445" y="244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07" name="Line 79"/>
            <p:cNvSpPr>
              <a:spLocks noChangeShapeType="1"/>
            </p:cNvSpPr>
            <p:nvPr/>
          </p:nvSpPr>
          <p:spPr bwMode="auto">
            <a:xfrm>
              <a:off x="3445" y="286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08" name="Line 80"/>
            <p:cNvSpPr>
              <a:spLocks noChangeShapeType="1"/>
            </p:cNvSpPr>
            <p:nvPr/>
          </p:nvSpPr>
          <p:spPr bwMode="auto">
            <a:xfrm>
              <a:off x="3445" y="313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10" name="Line 82"/>
            <p:cNvSpPr>
              <a:spLocks noChangeShapeType="1"/>
            </p:cNvSpPr>
            <p:nvPr/>
          </p:nvSpPr>
          <p:spPr bwMode="auto">
            <a:xfrm>
              <a:off x="3449" y="369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12" name="Line 84"/>
            <p:cNvSpPr>
              <a:spLocks noChangeShapeType="1"/>
            </p:cNvSpPr>
            <p:nvPr/>
          </p:nvSpPr>
          <p:spPr bwMode="auto">
            <a:xfrm>
              <a:off x="3449" y="396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13" name="Line 85"/>
            <p:cNvSpPr>
              <a:spLocks noChangeShapeType="1"/>
            </p:cNvSpPr>
            <p:nvPr/>
          </p:nvSpPr>
          <p:spPr bwMode="auto">
            <a:xfrm>
              <a:off x="3445" y="3555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14" name="Line 86"/>
            <p:cNvSpPr>
              <a:spLocks noChangeShapeType="1"/>
            </p:cNvSpPr>
            <p:nvPr/>
          </p:nvSpPr>
          <p:spPr bwMode="auto">
            <a:xfrm>
              <a:off x="3445" y="341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15" name="Line 87"/>
            <p:cNvSpPr>
              <a:spLocks noChangeShapeType="1"/>
            </p:cNvSpPr>
            <p:nvPr/>
          </p:nvSpPr>
          <p:spPr bwMode="auto">
            <a:xfrm>
              <a:off x="3445" y="383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16" name="Line 88"/>
            <p:cNvSpPr>
              <a:spLocks noChangeShapeType="1"/>
            </p:cNvSpPr>
            <p:nvPr/>
          </p:nvSpPr>
          <p:spPr bwMode="auto">
            <a:xfrm>
              <a:off x="3445" y="410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2619" name="Group 91"/>
          <p:cNvGrpSpPr>
            <a:grpSpLocks/>
          </p:cNvGrpSpPr>
          <p:nvPr/>
        </p:nvGrpSpPr>
        <p:grpSpPr bwMode="auto">
          <a:xfrm>
            <a:off x="6667500" y="4330700"/>
            <a:ext cx="139700" cy="139700"/>
            <a:chOff x="3296" y="680"/>
            <a:chExt cx="88" cy="88"/>
          </a:xfrm>
        </p:grpSpPr>
        <p:sp>
          <p:nvSpPr>
            <p:cNvPr id="22620" name="Line 92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21" name="Line 93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2622" name="Group 94"/>
          <p:cNvGrpSpPr>
            <a:grpSpLocks/>
          </p:cNvGrpSpPr>
          <p:nvPr/>
        </p:nvGrpSpPr>
        <p:grpSpPr bwMode="auto">
          <a:xfrm>
            <a:off x="7975600" y="4330700"/>
            <a:ext cx="139700" cy="139700"/>
            <a:chOff x="3296" y="680"/>
            <a:chExt cx="88" cy="88"/>
          </a:xfrm>
        </p:grpSpPr>
        <p:sp>
          <p:nvSpPr>
            <p:cNvPr id="22623" name="Line 95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24" name="Line 96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2625" name="Group 97"/>
          <p:cNvGrpSpPr>
            <a:grpSpLocks/>
          </p:cNvGrpSpPr>
          <p:nvPr/>
        </p:nvGrpSpPr>
        <p:grpSpPr bwMode="auto">
          <a:xfrm>
            <a:off x="7099300" y="6070600"/>
            <a:ext cx="139700" cy="139700"/>
            <a:chOff x="3296" y="680"/>
            <a:chExt cx="88" cy="88"/>
          </a:xfrm>
        </p:grpSpPr>
        <p:sp>
          <p:nvSpPr>
            <p:cNvPr id="22626" name="Line 98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27" name="Line 99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2628" name="Group 100"/>
          <p:cNvGrpSpPr>
            <a:grpSpLocks/>
          </p:cNvGrpSpPr>
          <p:nvPr/>
        </p:nvGrpSpPr>
        <p:grpSpPr bwMode="auto">
          <a:xfrm>
            <a:off x="7318375" y="6299200"/>
            <a:ext cx="139700" cy="139700"/>
            <a:chOff x="3296" y="680"/>
            <a:chExt cx="88" cy="88"/>
          </a:xfrm>
        </p:grpSpPr>
        <p:sp>
          <p:nvSpPr>
            <p:cNvPr id="22629" name="Line 101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630" name="Line 102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2632" name="Rectangle 104"/>
          <p:cNvSpPr>
            <a:spLocks noChangeArrowheads="1"/>
          </p:cNvSpPr>
          <p:nvPr/>
        </p:nvSpPr>
        <p:spPr bwMode="auto">
          <a:xfrm>
            <a:off x="4533900" y="2971800"/>
            <a:ext cx="4565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Draw a parabola through the points.</a:t>
            </a:r>
          </a:p>
        </p:txBody>
      </p:sp>
      <p:sp>
        <p:nvSpPr>
          <p:cNvPr id="22634" name="Rectangle 106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641" name="Line 113"/>
          <p:cNvSpPr>
            <a:spLocks noChangeShapeType="1"/>
          </p:cNvSpPr>
          <p:nvPr/>
        </p:nvSpPr>
        <p:spPr bwMode="auto">
          <a:xfrm>
            <a:off x="7378700" y="990600"/>
            <a:ext cx="0" cy="551180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044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40" grpId="0" autoUpdateAnimBg="0"/>
      <p:bldP spid="22639" grpId="0" autoUpdateAnimBg="0"/>
      <p:bldP spid="22554" grpId="0" animBg="1"/>
      <p:bldP spid="22563" grpId="0" build="p" autoUpdateAnimBg="0"/>
      <p:bldP spid="22565" grpId="0" build="p" autoUpdateAnimBg="0"/>
      <p:bldP spid="22566" grpId="0" build="p" autoUpdateAnimBg="0"/>
      <p:bldP spid="22577" grpId="0" build="p" autoUpdateAnimBg="0"/>
      <p:bldP spid="22632" grpId="0" build="p" autoUpdateAnimBg="0"/>
      <p:bldP spid="22634" grpId="0" animBg="1"/>
      <p:bldP spid="226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2" name="Rectangle 90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54000" y="3797300"/>
            <a:ext cx="5118100" cy="2679700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4000" y="2336800"/>
            <a:ext cx="5118100" cy="14605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54000" y="974725"/>
            <a:ext cx="5118100" cy="1384300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rot="5400000">
            <a:off x="4271169" y="3564732"/>
            <a:ext cx="581183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55600" y="127000"/>
          <a:ext cx="23495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4" imgW="2349360" imgH="342720" progId="Equation.3">
                  <p:embed/>
                </p:oleObj>
              </mc:Choice>
              <mc:Fallback>
                <p:oleObj name="Equation" r:id="rId4" imgW="23493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127000"/>
                        <a:ext cx="23495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8674100" y="44069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x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718300" y="4318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703888" y="4406900"/>
            <a:ext cx="320198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3565" name="Freeform 13"/>
          <p:cNvSpPr>
            <a:spLocks/>
          </p:cNvSpPr>
          <p:nvPr/>
        </p:nvSpPr>
        <p:spPr bwMode="auto">
          <a:xfrm>
            <a:off x="6654800" y="1081088"/>
            <a:ext cx="1903413" cy="41941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311400" y="1397000"/>
            <a:ext cx="105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Solve.</a:t>
            </a:r>
          </a:p>
        </p:txBody>
      </p:sp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306388" y="1925638"/>
          <a:ext cx="43037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6" imgW="4305240" imgH="342720" progId="Equation.DSMT4">
                  <p:embed/>
                </p:oleObj>
              </mc:Choice>
              <mc:Fallback>
                <p:oleObj name="Equation" r:id="rId6" imgW="43052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925638"/>
                        <a:ext cx="430371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223838" y="958850"/>
            <a:ext cx="434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Equate to 0 for </a:t>
            </a:r>
            <a:r>
              <a:rPr lang="en-US" i="1"/>
              <a:t>x</a:t>
            </a:r>
            <a:r>
              <a:rPr lang="en-US"/>
              <a:t>-intercepts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23838" y="2351088"/>
            <a:ext cx="434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Substitute </a:t>
            </a:r>
            <a:r>
              <a:rPr lang="en-US" i="1"/>
              <a:t>x</a:t>
            </a:r>
            <a:r>
              <a:rPr lang="en-US"/>
              <a:t> = 0 for </a:t>
            </a:r>
            <a:r>
              <a:rPr lang="en-US" i="1"/>
              <a:t>y</a:t>
            </a:r>
            <a:r>
              <a:rPr lang="en-US"/>
              <a:t>-intercept</a:t>
            </a:r>
          </a:p>
        </p:txBody>
      </p:sp>
      <p:graphicFrame>
        <p:nvGraphicFramePr>
          <p:cNvPr id="23572" name="Object 20"/>
          <p:cNvGraphicFramePr>
            <a:graphicFrameLocks noChangeAspect="1"/>
          </p:cNvGraphicFramePr>
          <p:nvPr/>
        </p:nvGraphicFramePr>
        <p:xfrm>
          <a:off x="604838" y="1500188"/>
          <a:ext cx="14351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8" imgW="1434960" imgH="342720" progId="Equation.3">
                  <p:embed/>
                </p:oleObj>
              </mc:Choice>
              <mc:Fallback>
                <p:oleObj name="Equation" r:id="rId8" imgW="1434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1500188"/>
                        <a:ext cx="14351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3" name="Object 21"/>
          <p:cNvGraphicFramePr>
            <a:graphicFrameLocks noChangeAspect="1"/>
          </p:cNvGraphicFramePr>
          <p:nvPr/>
        </p:nvGraphicFramePr>
        <p:xfrm>
          <a:off x="2360613" y="1484313"/>
          <a:ext cx="23622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10" imgW="2361960" imgH="342720" progId="Equation.3">
                  <p:embed/>
                </p:oleObj>
              </mc:Choice>
              <mc:Fallback>
                <p:oleObj name="Equation" r:id="rId10" imgW="2361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1484313"/>
                        <a:ext cx="23622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4" name="Object 22"/>
          <p:cNvGraphicFramePr>
            <a:graphicFrameLocks noChangeAspect="1"/>
          </p:cNvGraphicFramePr>
          <p:nvPr/>
        </p:nvGraphicFramePr>
        <p:xfrm>
          <a:off x="452438" y="2943225"/>
          <a:ext cx="16764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12" imgW="1676160" imgH="342720" progId="Equation.3">
                  <p:embed/>
                </p:oleObj>
              </mc:Choice>
              <mc:Fallback>
                <p:oleObj name="Equation" r:id="rId12" imgW="16761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943225"/>
                        <a:ext cx="16764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5" name="Object 23"/>
          <p:cNvGraphicFramePr>
            <a:graphicFrameLocks noChangeAspect="1"/>
          </p:cNvGraphicFramePr>
          <p:nvPr/>
        </p:nvGraphicFramePr>
        <p:xfrm>
          <a:off x="2125663" y="2927350"/>
          <a:ext cx="419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14" imgW="419040" imgH="279360" progId="Equation.3">
                  <p:embed/>
                </p:oleObj>
              </mc:Choice>
              <mc:Fallback>
                <p:oleObj name="Equation" r:id="rId14" imgW="41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2927350"/>
                        <a:ext cx="419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6" name="Object 24"/>
          <p:cNvGraphicFramePr>
            <a:graphicFrameLocks noChangeAspect="1"/>
          </p:cNvGraphicFramePr>
          <p:nvPr/>
        </p:nvGraphicFramePr>
        <p:xfrm>
          <a:off x="312738" y="3419475"/>
          <a:ext cx="29702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16" imgW="2971800" imgH="342720" progId="Equation.3">
                  <p:embed/>
                </p:oleObj>
              </mc:Choice>
              <mc:Fallback>
                <p:oleObj name="Equation" r:id="rId16" imgW="2971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3419475"/>
                        <a:ext cx="2970212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98438" y="5103813"/>
            <a:ext cx="5313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Substitute </a:t>
            </a:r>
            <a:r>
              <a:rPr lang="en-US" i="1"/>
              <a:t>x</a:t>
            </a:r>
            <a:r>
              <a:rPr lang="en-US"/>
              <a:t> = 2 for </a:t>
            </a:r>
            <a:r>
              <a:rPr lang="en-US" i="1"/>
              <a:t>y</a:t>
            </a:r>
            <a:r>
              <a:rPr lang="en-US"/>
              <a:t>-coordinate of vertex</a:t>
            </a:r>
          </a:p>
        </p:txBody>
      </p:sp>
      <p:graphicFrame>
        <p:nvGraphicFramePr>
          <p:cNvPr id="23580" name="Object 28"/>
          <p:cNvGraphicFramePr>
            <a:graphicFrameLocks noChangeAspect="1"/>
          </p:cNvGraphicFramePr>
          <p:nvPr/>
        </p:nvGraphicFramePr>
        <p:xfrm>
          <a:off x="2133600" y="5662613"/>
          <a:ext cx="99060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18" imgW="990360" imgH="266400" progId="Equation.3">
                  <p:embed/>
                </p:oleObj>
              </mc:Choice>
              <mc:Fallback>
                <p:oleObj name="Equation" r:id="rId18" imgW="9903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662613"/>
                        <a:ext cx="990600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1" name="Object 29"/>
          <p:cNvGraphicFramePr>
            <a:graphicFrameLocks noChangeAspect="1"/>
          </p:cNvGraphicFramePr>
          <p:nvPr/>
        </p:nvGraphicFramePr>
        <p:xfrm>
          <a:off x="388938" y="5657850"/>
          <a:ext cx="16891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20" imgW="1688760" imgH="342720" progId="Equation.3">
                  <p:embed/>
                </p:oleObj>
              </mc:Choice>
              <mc:Fallback>
                <p:oleObj name="Equation" r:id="rId20" imgW="16887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5657850"/>
                        <a:ext cx="16891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2" name="Object 30"/>
          <p:cNvGraphicFramePr>
            <a:graphicFrameLocks noChangeAspect="1"/>
          </p:cNvGraphicFramePr>
          <p:nvPr/>
        </p:nvGraphicFramePr>
        <p:xfrm>
          <a:off x="3187700" y="5662613"/>
          <a:ext cx="59690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22" imgW="596880" imgH="266400" progId="Equation.3">
                  <p:embed/>
                </p:oleObj>
              </mc:Choice>
              <mc:Fallback>
                <p:oleObj name="Equation" r:id="rId22" imgW="596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5662613"/>
                        <a:ext cx="596900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640" name="Group 88"/>
          <p:cNvGrpSpPr>
            <a:grpSpLocks/>
          </p:cNvGrpSpPr>
          <p:nvPr/>
        </p:nvGrpSpPr>
        <p:grpSpPr bwMode="auto">
          <a:xfrm>
            <a:off x="223838" y="6057900"/>
            <a:ext cx="4348162" cy="457200"/>
            <a:chOff x="141" y="3960"/>
            <a:chExt cx="2739" cy="288"/>
          </a:xfrm>
        </p:grpSpPr>
        <p:sp>
          <p:nvSpPr>
            <p:cNvPr id="23584" name="Text Box 32"/>
            <p:cNvSpPr txBox="1">
              <a:spLocks noChangeArrowheads="1"/>
            </p:cNvSpPr>
            <p:nvPr/>
          </p:nvSpPr>
          <p:spPr bwMode="auto">
            <a:xfrm>
              <a:off x="141" y="3960"/>
              <a:ext cx="27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The vertex is at </a:t>
              </a:r>
            </a:p>
          </p:txBody>
        </p:sp>
        <p:graphicFrame>
          <p:nvGraphicFramePr>
            <p:cNvPr id="23585" name="Object 33"/>
            <p:cNvGraphicFramePr>
              <a:graphicFrameLocks noChangeAspect="1"/>
            </p:cNvGraphicFramePr>
            <p:nvPr/>
          </p:nvGraphicFramePr>
          <p:xfrm>
            <a:off x="1500" y="4024"/>
            <a:ext cx="504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9" name="Equation" r:id="rId24" imgW="799920" imgH="342720" progId="Equation.3">
                    <p:embed/>
                  </p:oleObj>
                </mc:Choice>
                <mc:Fallback>
                  <p:oleObj name="Equation" r:id="rId24" imgW="799920" imgH="342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" y="4024"/>
                          <a:ext cx="504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86" name="Group 34"/>
          <p:cNvGrpSpPr>
            <a:grpSpLocks/>
          </p:cNvGrpSpPr>
          <p:nvPr/>
        </p:nvGrpSpPr>
        <p:grpSpPr bwMode="auto">
          <a:xfrm>
            <a:off x="5870575" y="889000"/>
            <a:ext cx="2830513" cy="5478463"/>
            <a:chOff x="3442" y="656"/>
            <a:chExt cx="1783" cy="3451"/>
          </a:xfrm>
        </p:grpSpPr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3445" y="93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>
              <a:off x="3449" y="2725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589" name="Line 37"/>
            <p:cNvSpPr>
              <a:spLocks noChangeShapeType="1"/>
            </p:cNvSpPr>
            <p:nvPr/>
          </p:nvSpPr>
          <p:spPr bwMode="auto">
            <a:xfrm>
              <a:off x="3449" y="231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>
              <a:off x="3449" y="175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591" name="Line 39"/>
            <p:cNvSpPr>
              <a:spLocks noChangeShapeType="1"/>
            </p:cNvSpPr>
            <p:nvPr/>
          </p:nvSpPr>
          <p:spPr bwMode="auto">
            <a:xfrm>
              <a:off x="3449" y="148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592" name="Line 40"/>
            <p:cNvSpPr>
              <a:spLocks noChangeShapeType="1"/>
            </p:cNvSpPr>
            <p:nvPr/>
          </p:nvSpPr>
          <p:spPr bwMode="auto">
            <a:xfrm>
              <a:off x="3449" y="120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593" name="Line 41"/>
            <p:cNvSpPr>
              <a:spLocks noChangeShapeType="1"/>
            </p:cNvSpPr>
            <p:nvPr/>
          </p:nvSpPr>
          <p:spPr bwMode="auto">
            <a:xfrm>
              <a:off x="3449" y="32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>
              <a:off x="3449" y="300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595" name="Line 43"/>
            <p:cNvSpPr>
              <a:spLocks noChangeShapeType="1"/>
            </p:cNvSpPr>
            <p:nvPr/>
          </p:nvSpPr>
          <p:spPr bwMode="auto">
            <a:xfrm>
              <a:off x="3445" y="656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596" name="Line 44"/>
            <p:cNvSpPr>
              <a:spLocks noChangeShapeType="1"/>
            </p:cNvSpPr>
            <p:nvPr/>
          </p:nvSpPr>
          <p:spPr bwMode="auto">
            <a:xfrm>
              <a:off x="3449" y="2035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23597" name="Group 45"/>
            <p:cNvGrpSpPr>
              <a:grpSpLocks/>
            </p:cNvGrpSpPr>
            <p:nvPr/>
          </p:nvGrpSpPr>
          <p:grpSpPr bwMode="auto">
            <a:xfrm>
              <a:off x="3442" y="665"/>
              <a:ext cx="1774" cy="3437"/>
              <a:chOff x="3442" y="665"/>
              <a:chExt cx="1774" cy="2621"/>
            </a:xfrm>
          </p:grpSpPr>
          <p:sp>
            <p:nvSpPr>
              <p:cNvPr id="23598" name="Line 46"/>
              <p:cNvSpPr>
                <a:spLocks noChangeShapeType="1"/>
              </p:cNvSpPr>
              <p:nvPr/>
            </p:nvSpPr>
            <p:spPr bwMode="auto">
              <a:xfrm rot="5400000">
                <a:off x="2131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3599" name="Line 47"/>
              <p:cNvSpPr>
                <a:spLocks noChangeShapeType="1"/>
              </p:cNvSpPr>
              <p:nvPr/>
            </p:nvSpPr>
            <p:spPr bwMode="auto">
              <a:xfrm rot="5400000">
                <a:off x="2403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3600" name="Line 48"/>
              <p:cNvSpPr>
                <a:spLocks noChangeShapeType="1"/>
              </p:cNvSpPr>
              <p:nvPr/>
            </p:nvSpPr>
            <p:spPr bwMode="auto">
              <a:xfrm rot="5400000">
                <a:off x="2676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 rot="5400000">
                <a:off x="3222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3602" name="Line 50"/>
              <p:cNvSpPr>
                <a:spLocks noChangeShapeType="1"/>
              </p:cNvSpPr>
              <p:nvPr/>
            </p:nvSpPr>
            <p:spPr bwMode="auto">
              <a:xfrm rot="5400000">
                <a:off x="3905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3603" name="Line 51"/>
              <p:cNvSpPr>
                <a:spLocks noChangeShapeType="1"/>
              </p:cNvSpPr>
              <p:nvPr/>
            </p:nvSpPr>
            <p:spPr bwMode="auto">
              <a:xfrm rot="5400000">
                <a:off x="2949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3604" name="Line 52"/>
              <p:cNvSpPr>
                <a:spLocks noChangeShapeType="1"/>
              </p:cNvSpPr>
              <p:nvPr/>
            </p:nvSpPr>
            <p:spPr bwMode="auto">
              <a:xfrm rot="5400000">
                <a:off x="2267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3605" name="Line 53"/>
              <p:cNvSpPr>
                <a:spLocks noChangeShapeType="1"/>
              </p:cNvSpPr>
              <p:nvPr/>
            </p:nvSpPr>
            <p:spPr bwMode="auto">
              <a:xfrm rot="5400000">
                <a:off x="2540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3606" name="Line 54"/>
              <p:cNvSpPr>
                <a:spLocks noChangeShapeType="1"/>
              </p:cNvSpPr>
              <p:nvPr/>
            </p:nvSpPr>
            <p:spPr bwMode="auto">
              <a:xfrm rot="5400000">
                <a:off x="2813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3607" name="Line 55"/>
              <p:cNvSpPr>
                <a:spLocks noChangeShapeType="1"/>
              </p:cNvSpPr>
              <p:nvPr/>
            </p:nvSpPr>
            <p:spPr bwMode="auto">
              <a:xfrm rot="5400000">
                <a:off x="3086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3608" name="Line 56"/>
              <p:cNvSpPr>
                <a:spLocks noChangeShapeType="1"/>
              </p:cNvSpPr>
              <p:nvPr/>
            </p:nvSpPr>
            <p:spPr bwMode="auto">
              <a:xfrm rot="5400000">
                <a:off x="3359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3609" name="Line 57"/>
              <p:cNvSpPr>
                <a:spLocks noChangeShapeType="1"/>
              </p:cNvSpPr>
              <p:nvPr/>
            </p:nvSpPr>
            <p:spPr bwMode="auto">
              <a:xfrm rot="5400000">
                <a:off x="3495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3610" name="Line 58"/>
              <p:cNvSpPr>
                <a:spLocks noChangeShapeType="1"/>
              </p:cNvSpPr>
              <p:nvPr/>
            </p:nvSpPr>
            <p:spPr bwMode="auto">
              <a:xfrm rot="5400000">
                <a:off x="3768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3611" name="Line 59"/>
              <p:cNvSpPr>
                <a:spLocks noChangeShapeType="1"/>
              </p:cNvSpPr>
              <p:nvPr/>
            </p:nvSpPr>
            <p:spPr bwMode="auto">
              <a:xfrm rot="5400000">
                <a:off x="3632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23612" name="Line 60"/>
            <p:cNvSpPr>
              <a:spLocks noChangeShapeType="1"/>
            </p:cNvSpPr>
            <p:nvPr/>
          </p:nvSpPr>
          <p:spPr bwMode="auto">
            <a:xfrm>
              <a:off x="3445" y="79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13" name="Line 61"/>
            <p:cNvSpPr>
              <a:spLocks noChangeShapeType="1"/>
            </p:cNvSpPr>
            <p:nvPr/>
          </p:nvSpPr>
          <p:spPr bwMode="auto">
            <a:xfrm>
              <a:off x="3445" y="106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14" name="Line 62"/>
            <p:cNvSpPr>
              <a:spLocks noChangeShapeType="1"/>
            </p:cNvSpPr>
            <p:nvPr/>
          </p:nvSpPr>
          <p:spPr bwMode="auto">
            <a:xfrm>
              <a:off x="3445" y="1345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15" name="Line 63"/>
            <p:cNvSpPr>
              <a:spLocks noChangeShapeType="1"/>
            </p:cNvSpPr>
            <p:nvPr/>
          </p:nvSpPr>
          <p:spPr bwMode="auto">
            <a:xfrm>
              <a:off x="3445" y="162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16" name="Line 64"/>
            <p:cNvSpPr>
              <a:spLocks noChangeShapeType="1"/>
            </p:cNvSpPr>
            <p:nvPr/>
          </p:nvSpPr>
          <p:spPr bwMode="auto">
            <a:xfrm>
              <a:off x="3445" y="189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17" name="Line 65"/>
            <p:cNvSpPr>
              <a:spLocks noChangeShapeType="1"/>
            </p:cNvSpPr>
            <p:nvPr/>
          </p:nvSpPr>
          <p:spPr bwMode="auto">
            <a:xfrm>
              <a:off x="3445" y="217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18" name="Line 66"/>
            <p:cNvSpPr>
              <a:spLocks noChangeShapeType="1"/>
            </p:cNvSpPr>
            <p:nvPr/>
          </p:nvSpPr>
          <p:spPr bwMode="auto">
            <a:xfrm>
              <a:off x="3445" y="258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19" name="Line 67"/>
            <p:cNvSpPr>
              <a:spLocks noChangeShapeType="1"/>
            </p:cNvSpPr>
            <p:nvPr/>
          </p:nvSpPr>
          <p:spPr bwMode="auto">
            <a:xfrm>
              <a:off x="3445" y="244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20" name="Line 68"/>
            <p:cNvSpPr>
              <a:spLocks noChangeShapeType="1"/>
            </p:cNvSpPr>
            <p:nvPr/>
          </p:nvSpPr>
          <p:spPr bwMode="auto">
            <a:xfrm>
              <a:off x="3445" y="286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21" name="Line 69"/>
            <p:cNvSpPr>
              <a:spLocks noChangeShapeType="1"/>
            </p:cNvSpPr>
            <p:nvPr/>
          </p:nvSpPr>
          <p:spPr bwMode="auto">
            <a:xfrm>
              <a:off x="3445" y="313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22" name="Line 70"/>
            <p:cNvSpPr>
              <a:spLocks noChangeShapeType="1"/>
            </p:cNvSpPr>
            <p:nvPr/>
          </p:nvSpPr>
          <p:spPr bwMode="auto">
            <a:xfrm>
              <a:off x="3449" y="369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23" name="Line 71"/>
            <p:cNvSpPr>
              <a:spLocks noChangeShapeType="1"/>
            </p:cNvSpPr>
            <p:nvPr/>
          </p:nvSpPr>
          <p:spPr bwMode="auto">
            <a:xfrm>
              <a:off x="3449" y="396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24" name="Line 72"/>
            <p:cNvSpPr>
              <a:spLocks noChangeShapeType="1"/>
            </p:cNvSpPr>
            <p:nvPr/>
          </p:nvSpPr>
          <p:spPr bwMode="auto">
            <a:xfrm>
              <a:off x="3445" y="3555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25" name="Line 73"/>
            <p:cNvSpPr>
              <a:spLocks noChangeShapeType="1"/>
            </p:cNvSpPr>
            <p:nvPr/>
          </p:nvSpPr>
          <p:spPr bwMode="auto">
            <a:xfrm>
              <a:off x="3445" y="341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26" name="Line 74"/>
            <p:cNvSpPr>
              <a:spLocks noChangeShapeType="1"/>
            </p:cNvSpPr>
            <p:nvPr/>
          </p:nvSpPr>
          <p:spPr bwMode="auto">
            <a:xfrm>
              <a:off x="3445" y="383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27" name="Line 75"/>
            <p:cNvSpPr>
              <a:spLocks noChangeShapeType="1"/>
            </p:cNvSpPr>
            <p:nvPr/>
          </p:nvSpPr>
          <p:spPr bwMode="auto">
            <a:xfrm>
              <a:off x="3445" y="410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3628" name="Group 76"/>
          <p:cNvGrpSpPr>
            <a:grpSpLocks/>
          </p:cNvGrpSpPr>
          <p:nvPr/>
        </p:nvGrpSpPr>
        <p:grpSpPr bwMode="auto">
          <a:xfrm>
            <a:off x="7112000" y="4330700"/>
            <a:ext cx="139700" cy="139700"/>
            <a:chOff x="3296" y="680"/>
            <a:chExt cx="88" cy="88"/>
          </a:xfrm>
        </p:grpSpPr>
        <p:sp>
          <p:nvSpPr>
            <p:cNvPr id="23629" name="Line 77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30" name="Line 78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3631" name="Group 79"/>
          <p:cNvGrpSpPr>
            <a:grpSpLocks/>
          </p:cNvGrpSpPr>
          <p:nvPr/>
        </p:nvGrpSpPr>
        <p:grpSpPr bwMode="auto">
          <a:xfrm>
            <a:off x="7975600" y="4330700"/>
            <a:ext cx="139700" cy="139700"/>
            <a:chOff x="3296" y="680"/>
            <a:chExt cx="88" cy="88"/>
          </a:xfrm>
        </p:grpSpPr>
        <p:sp>
          <p:nvSpPr>
            <p:cNvPr id="23632" name="Line 80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33" name="Line 81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3637" name="Group 85"/>
          <p:cNvGrpSpPr>
            <a:grpSpLocks/>
          </p:cNvGrpSpPr>
          <p:nvPr/>
        </p:nvGrpSpPr>
        <p:grpSpPr bwMode="auto">
          <a:xfrm>
            <a:off x="7543800" y="5194300"/>
            <a:ext cx="139700" cy="139700"/>
            <a:chOff x="3296" y="680"/>
            <a:chExt cx="88" cy="88"/>
          </a:xfrm>
        </p:grpSpPr>
        <p:sp>
          <p:nvSpPr>
            <p:cNvPr id="23638" name="Line 86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3639" name="Line 87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3641" name="Rectangle 89"/>
          <p:cNvSpPr>
            <a:spLocks noChangeArrowheads="1"/>
          </p:cNvSpPr>
          <p:nvPr/>
        </p:nvSpPr>
        <p:spPr bwMode="auto">
          <a:xfrm>
            <a:off x="4533900" y="2971800"/>
            <a:ext cx="4565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Draw a parabola through the points.</a:t>
            </a:r>
          </a:p>
        </p:txBody>
      </p:sp>
      <p:sp>
        <p:nvSpPr>
          <p:cNvPr id="23643" name="Rectangle 91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3647" name="Text Box 95"/>
          <p:cNvSpPr txBox="1">
            <a:spLocks noChangeArrowheads="1"/>
          </p:cNvSpPr>
          <p:nvPr/>
        </p:nvSpPr>
        <p:spPr bwMode="auto">
          <a:xfrm>
            <a:off x="241300" y="3886200"/>
            <a:ext cx="4762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line of symmetry of the parabola</a:t>
            </a:r>
            <a:br>
              <a:rPr lang="en-US"/>
            </a:br>
            <a:r>
              <a:rPr lang="en-US"/>
              <a:t>is halfway between </a:t>
            </a:r>
            <a:r>
              <a:rPr lang="en-US" i="1"/>
              <a:t>x</a:t>
            </a:r>
            <a:r>
              <a:rPr lang="en-US"/>
              <a:t> = 0 and </a:t>
            </a:r>
            <a:r>
              <a:rPr lang="en-US" i="1"/>
              <a:t>x</a:t>
            </a:r>
            <a:r>
              <a:rPr lang="en-US"/>
              <a:t> = </a:t>
            </a:r>
            <a:r>
              <a:rPr lang="en-US">
                <a:sym typeface="Symbol" pitchFamily="18" charset="2"/>
              </a:rPr>
              <a:t>4.</a:t>
            </a:r>
          </a:p>
        </p:txBody>
      </p:sp>
      <p:sp>
        <p:nvSpPr>
          <p:cNvPr id="23648" name="Text Box 96"/>
          <p:cNvSpPr txBox="1">
            <a:spLocks noChangeArrowheads="1"/>
          </p:cNvSpPr>
          <p:nvPr/>
        </p:nvSpPr>
        <p:spPr bwMode="auto">
          <a:xfrm>
            <a:off x="279400" y="4660900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i.e. </a:t>
            </a:r>
            <a:r>
              <a:rPr lang="en-US" i="1"/>
              <a:t>x</a:t>
            </a:r>
            <a:r>
              <a:rPr lang="en-US"/>
              <a:t> = 2.</a:t>
            </a:r>
          </a:p>
        </p:txBody>
      </p:sp>
      <p:sp>
        <p:nvSpPr>
          <p:cNvPr id="23649" name="Line 97"/>
          <p:cNvSpPr>
            <a:spLocks noChangeShapeType="1"/>
          </p:cNvSpPr>
          <p:nvPr/>
        </p:nvSpPr>
        <p:spPr bwMode="auto">
          <a:xfrm>
            <a:off x="7594600" y="863600"/>
            <a:ext cx="0" cy="551180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317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animBg="1"/>
      <p:bldP spid="23567" grpId="0" build="p" autoUpdateAnimBg="0"/>
      <p:bldP spid="23569" grpId="0" build="p" autoUpdateAnimBg="0"/>
      <p:bldP spid="23570" grpId="0" build="p" autoUpdateAnimBg="0"/>
      <p:bldP spid="23579" grpId="0" build="p" autoUpdateAnimBg="0"/>
      <p:bldP spid="23641" grpId="0" build="p" autoUpdateAnimBg="0"/>
      <p:bldP spid="23643" grpId="0" animBg="1"/>
      <p:bldP spid="23647" grpId="0" autoUpdateAnimBg="0"/>
      <p:bldP spid="23648" grpId="0" autoUpdateAnimBg="0"/>
      <p:bldP spid="236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6" name="Rectangle 90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865313" y="1093788"/>
            <a:ext cx="5667375" cy="44767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298450" y="0"/>
          <a:ext cx="3530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" imgW="3530520" imgH="444240" progId="Equation.3">
                  <p:embed/>
                </p:oleObj>
              </mc:Choice>
              <mc:Fallback>
                <p:oleObj name="Equation" r:id="rId4" imgW="35305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0"/>
                        <a:ext cx="35306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04788" y="627063"/>
            <a:ext cx="529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Calculate points from this table and plot.</a:t>
            </a:r>
          </a:p>
        </p:txBody>
      </p:sp>
      <p:graphicFrame>
        <p:nvGraphicFramePr>
          <p:cNvPr id="4124" name="Object 28"/>
          <p:cNvGraphicFramePr>
            <a:graphicFrameLocks noChangeAspect="1"/>
          </p:cNvGraphicFramePr>
          <p:nvPr/>
        </p:nvGraphicFramePr>
        <p:xfrm>
          <a:off x="1298575" y="2278063"/>
          <a:ext cx="16002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6" imgW="1600200" imgH="444240" progId="Equation.3">
                  <p:embed/>
                </p:oleObj>
              </mc:Choice>
              <mc:Fallback>
                <p:oleObj name="Equation" r:id="rId6" imgW="1600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2278063"/>
                        <a:ext cx="16002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" name="Object 29"/>
          <p:cNvGraphicFramePr>
            <a:graphicFrameLocks noChangeAspect="1"/>
          </p:cNvGraphicFramePr>
          <p:nvPr/>
        </p:nvGraphicFramePr>
        <p:xfrm>
          <a:off x="1274763" y="2805113"/>
          <a:ext cx="15875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8" imgW="1587240" imgH="444240" progId="Equation.3">
                  <p:embed/>
                </p:oleObj>
              </mc:Choice>
              <mc:Fallback>
                <p:oleObj name="Equation" r:id="rId8" imgW="1587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2805113"/>
                        <a:ext cx="15875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" name="Object 30"/>
          <p:cNvGraphicFramePr>
            <a:graphicFrameLocks noChangeAspect="1"/>
          </p:cNvGraphicFramePr>
          <p:nvPr/>
        </p:nvGraphicFramePr>
        <p:xfrm>
          <a:off x="1281113" y="3362325"/>
          <a:ext cx="12192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10" imgW="1218960" imgH="444240" progId="Equation.3">
                  <p:embed/>
                </p:oleObj>
              </mc:Choice>
              <mc:Fallback>
                <p:oleObj name="Equation" r:id="rId10" imgW="1218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3362325"/>
                        <a:ext cx="12192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1281113" y="3914775"/>
          <a:ext cx="11684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2" imgW="1168200" imgH="444240" progId="Equation.3">
                  <p:embed/>
                </p:oleObj>
              </mc:Choice>
              <mc:Fallback>
                <p:oleObj name="Equation" r:id="rId12" imgW="1168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3914775"/>
                        <a:ext cx="11684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1281113" y="4471988"/>
          <a:ext cx="12319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14" imgW="1231560" imgH="444240" progId="Equation.3">
                  <p:embed/>
                </p:oleObj>
              </mc:Choice>
              <mc:Fallback>
                <p:oleObj name="Equation" r:id="rId14" imgW="12315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4471988"/>
                        <a:ext cx="12319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9" name="Object 33"/>
          <p:cNvGraphicFramePr>
            <a:graphicFrameLocks noChangeAspect="1"/>
          </p:cNvGraphicFramePr>
          <p:nvPr/>
        </p:nvGraphicFramePr>
        <p:xfrm>
          <a:off x="2984500" y="2382838"/>
          <a:ext cx="36830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16" imgW="368280" imgH="266400" progId="Equation.3">
                  <p:embed/>
                </p:oleObj>
              </mc:Choice>
              <mc:Fallback>
                <p:oleObj name="Equation" r:id="rId16" imgW="368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2382838"/>
                        <a:ext cx="368300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0" name="Object 34"/>
          <p:cNvGraphicFramePr>
            <a:graphicFrameLocks noChangeAspect="1"/>
          </p:cNvGraphicFramePr>
          <p:nvPr/>
        </p:nvGraphicFramePr>
        <p:xfrm>
          <a:off x="2968625" y="2908300"/>
          <a:ext cx="5969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18" imgW="596880" imgH="266400" progId="Equation.3">
                  <p:embed/>
                </p:oleObj>
              </mc:Choice>
              <mc:Fallback>
                <p:oleObj name="Equation" r:id="rId18" imgW="596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2908300"/>
                        <a:ext cx="5969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1" name="Object 35"/>
          <p:cNvGraphicFramePr>
            <a:graphicFrameLocks noChangeAspect="1"/>
          </p:cNvGraphicFramePr>
          <p:nvPr/>
        </p:nvGraphicFramePr>
        <p:xfrm>
          <a:off x="2562225" y="3465513"/>
          <a:ext cx="5826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20" imgW="583920" imgH="279360" progId="Equation.3">
                  <p:embed/>
                </p:oleObj>
              </mc:Choice>
              <mc:Fallback>
                <p:oleObj name="Equation" r:id="rId20" imgW="583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3465513"/>
                        <a:ext cx="5826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2" name="Object 36"/>
          <p:cNvGraphicFramePr>
            <a:graphicFrameLocks noChangeAspect="1"/>
          </p:cNvGraphicFramePr>
          <p:nvPr/>
        </p:nvGraphicFramePr>
        <p:xfrm>
          <a:off x="2559050" y="4564063"/>
          <a:ext cx="36830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22" imgW="368280" imgH="266400" progId="Equation.3">
                  <p:embed/>
                </p:oleObj>
              </mc:Choice>
              <mc:Fallback>
                <p:oleObj name="Equation" r:id="rId22" imgW="368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4564063"/>
                        <a:ext cx="368300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3" name="Object 37"/>
          <p:cNvGraphicFramePr>
            <a:graphicFrameLocks noChangeAspect="1"/>
          </p:cNvGraphicFramePr>
          <p:nvPr/>
        </p:nvGraphicFramePr>
        <p:xfrm>
          <a:off x="2546350" y="4017963"/>
          <a:ext cx="59690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23" imgW="596880" imgH="266400" progId="Equation.3">
                  <p:embed/>
                </p:oleObj>
              </mc:Choice>
              <mc:Fallback>
                <p:oleObj name="Equation" r:id="rId23" imgW="596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4017963"/>
                        <a:ext cx="596900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3856038" y="2382838"/>
          <a:ext cx="7366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25" imgW="736560" imgH="342720" progId="Equation.3">
                  <p:embed/>
                </p:oleObj>
              </mc:Choice>
              <mc:Fallback>
                <p:oleObj name="Equation" r:id="rId25" imgW="7365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2382838"/>
                        <a:ext cx="7366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6" name="Object 40"/>
          <p:cNvGraphicFramePr>
            <a:graphicFrameLocks noChangeAspect="1"/>
          </p:cNvGraphicFramePr>
          <p:nvPr/>
        </p:nvGraphicFramePr>
        <p:xfrm>
          <a:off x="3754438" y="2906713"/>
          <a:ext cx="9398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27" imgW="939600" imgH="342720" progId="Equation.3">
                  <p:embed/>
                </p:oleObj>
              </mc:Choice>
              <mc:Fallback>
                <p:oleObj name="Equation" r:id="rId27" imgW="9396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438" y="2906713"/>
                        <a:ext cx="9398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7" name="Object 41"/>
          <p:cNvGraphicFramePr>
            <a:graphicFrameLocks noChangeAspect="1"/>
          </p:cNvGraphicFramePr>
          <p:nvPr/>
        </p:nvGraphicFramePr>
        <p:xfrm>
          <a:off x="3832225" y="3467100"/>
          <a:ext cx="7874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29" imgW="787320" imgH="342720" progId="Equation.3">
                  <p:embed/>
                </p:oleObj>
              </mc:Choice>
              <mc:Fallback>
                <p:oleObj name="Equation" r:id="rId29" imgW="787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3467100"/>
                        <a:ext cx="7874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8" name="Object 42"/>
          <p:cNvGraphicFramePr>
            <a:graphicFrameLocks noChangeAspect="1"/>
          </p:cNvGraphicFramePr>
          <p:nvPr/>
        </p:nvGraphicFramePr>
        <p:xfrm>
          <a:off x="3889375" y="4016375"/>
          <a:ext cx="7366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31" imgW="736560" imgH="342720" progId="Equation.3">
                  <p:embed/>
                </p:oleObj>
              </mc:Choice>
              <mc:Fallback>
                <p:oleObj name="Equation" r:id="rId31" imgW="7365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4016375"/>
                        <a:ext cx="7366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9" name="Object 43"/>
          <p:cNvGraphicFramePr>
            <a:graphicFrameLocks noChangeAspect="1"/>
          </p:cNvGraphicFramePr>
          <p:nvPr/>
        </p:nvGraphicFramePr>
        <p:xfrm>
          <a:off x="3989388" y="4578350"/>
          <a:ext cx="5715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33" imgW="571320" imgH="342720" progId="Equation.3">
                  <p:embed/>
                </p:oleObj>
              </mc:Choice>
              <mc:Fallback>
                <p:oleObj name="Equation" r:id="rId33" imgW="571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8" y="4578350"/>
                        <a:ext cx="5715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3" name="Freeform 57"/>
          <p:cNvSpPr>
            <a:spLocks/>
          </p:cNvSpPr>
          <p:nvPr/>
        </p:nvSpPr>
        <p:spPr bwMode="auto">
          <a:xfrm>
            <a:off x="5845175" y="2503488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322263" y="5888038"/>
            <a:ext cx="7434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Subtracting 3 from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moves the basic parabola</a:t>
            </a:r>
          </a:p>
        </p:txBody>
      </p:sp>
      <p:sp>
        <p:nvSpPr>
          <p:cNvPr id="4155" name="Freeform 59"/>
          <p:cNvSpPr>
            <a:spLocks/>
          </p:cNvSpPr>
          <p:nvPr/>
        </p:nvSpPr>
        <p:spPr bwMode="auto">
          <a:xfrm>
            <a:off x="5857875" y="1081088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322263" y="5367338"/>
            <a:ext cx="7434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The basic parabola is shown on the graph, </a:t>
            </a:r>
            <a:r>
              <a:rPr lang="en-US" dirty="0" smtClean="0">
                <a:solidFill>
                  <a:schemeClr val="accent1"/>
                </a:solidFill>
              </a:rPr>
              <a:t>dotted blue.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6308725" y="5876925"/>
            <a:ext cx="1071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How?</a:t>
            </a:r>
          </a:p>
        </p:txBody>
      </p: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6183313" y="5892800"/>
            <a:ext cx="296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down by 3 units.</a:t>
            </a:r>
          </a:p>
        </p:txBody>
      </p:sp>
      <p:grpSp>
        <p:nvGrpSpPr>
          <p:cNvPr id="4211" name="Group 115"/>
          <p:cNvGrpSpPr>
            <a:grpSpLocks/>
          </p:cNvGrpSpPr>
          <p:nvPr/>
        </p:nvGrpSpPr>
        <p:grpSpPr bwMode="auto">
          <a:xfrm>
            <a:off x="511175" y="473075"/>
            <a:ext cx="8328025" cy="4768850"/>
            <a:chOff x="322" y="298"/>
            <a:chExt cx="5246" cy="3004"/>
          </a:xfrm>
        </p:grpSpPr>
        <p:grpSp>
          <p:nvGrpSpPr>
            <p:cNvPr id="4210" name="Group 114"/>
            <p:cNvGrpSpPr>
              <a:grpSpLocks/>
            </p:cNvGrpSpPr>
            <p:nvPr/>
          </p:nvGrpSpPr>
          <p:grpSpPr bwMode="auto">
            <a:xfrm>
              <a:off x="322" y="1055"/>
              <a:ext cx="2752" cy="2103"/>
              <a:chOff x="322" y="1055"/>
              <a:chExt cx="2752" cy="2103"/>
            </a:xfrm>
          </p:grpSpPr>
          <p:graphicFrame>
            <p:nvGraphicFramePr>
              <p:cNvPr id="4117" name="Object 21"/>
              <p:cNvGraphicFramePr>
                <a:graphicFrameLocks noChangeAspect="1"/>
              </p:cNvGraphicFramePr>
              <p:nvPr/>
            </p:nvGraphicFramePr>
            <p:xfrm>
              <a:off x="444" y="1172"/>
              <a:ext cx="120" cy="1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0" name="Equation" r:id="rId35" imgW="190440" imgH="203040" progId="Equation.3">
                      <p:embed/>
                    </p:oleObj>
                  </mc:Choice>
                  <mc:Fallback>
                    <p:oleObj name="Equation" r:id="rId35" imgW="19044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4" y="1172"/>
                            <a:ext cx="120" cy="12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18" name="Object 22"/>
              <p:cNvGraphicFramePr>
                <a:graphicFrameLocks noChangeAspect="1"/>
              </p:cNvGraphicFramePr>
              <p:nvPr/>
            </p:nvGraphicFramePr>
            <p:xfrm>
              <a:off x="341" y="1500"/>
              <a:ext cx="223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1" name="Equation" r:id="rId37" imgW="355320" imgH="266400" progId="Equation.3">
                      <p:embed/>
                    </p:oleObj>
                  </mc:Choice>
                  <mc:Fallback>
                    <p:oleObj name="Equation" r:id="rId37" imgW="35532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1" y="1500"/>
                            <a:ext cx="223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19" name="Object 23"/>
              <p:cNvGraphicFramePr>
                <a:graphicFrameLocks noChangeAspect="1"/>
              </p:cNvGraphicFramePr>
              <p:nvPr/>
            </p:nvGraphicFramePr>
            <p:xfrm>
              <a:off x="373" y="1830"/>
              <a:ext cx="191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2" name="Equation" r:id="rId39" imgW="304560" imgH="266400" progId="Equation.3">
                      <p:embed/>
                    </p:oleObj>
                  </mc:Choice>
                  <mc:Fallback>
                    <p:oleObj name="Equation" r:id="rId39" imgW="30456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3" y="1830"/>
                            <a:ext cx="191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20" name="Object 24"/>
              <p:cNvGraphicFramePr>
                <a:graphicFrameLocks noChangeAspect="1"/>
              </p:cNvGraphicFramePr>
              <p:nvPr/>
            </p:nvGraphicFramePr>
            <p:xfrm>
              <a:off x="444" y="2184"/>
              <a:ext cx="120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3" name="Equation" r:id="rId41" imgW="190440" imgH="279360" progId="Equation.3">
                      <p:embed/>
                    </p:oleObj>
                  </mc:Choice>
                  <mc:Fallback>
                    <p:oleObj name="Equation" r:id="rId41" imgW="19044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4" y="2184"/>
                            <a:ext cx="120" cy="1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21" name="Object 25"/>
              <p:cNvGraphicFramePr>
                <a:graphicFrameLocks noChangeAspect="1"/>
              </p:cNvGraphicFramePr>
              <p:nvPr/>
            </p:nvGraphicFramePr>
            <p:xfrm>
              <a:off x="485" y="2531"/>
              <a:ext cx="79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4" name="Equation" r:id="rId43" imgW="126720" imgH="266400" progId="Equation.3">
                      <p:embed/>
                    </p:oleObj>
                  </mc:Choice>
                  <mc:Fallback>
                    <p:oleObj name="Equation" r:id="rId43" imgW="12672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5" y="2531"/>
                            <a:ext cx="79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22" name="Object 26"/>
              <p:cNvGraphicFramePr>
                <a:graphicFrameLocks noChangeAspect="1"/>
              </p:cNvGraphicFramePr>
              <p:nvPr/>
            </p:nvGraphicFramePr>
            <p:xfrm>
              <a:off x="444" y="2886"/>
              <a:ext cx="120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5" name="Equation" r:id="rId45" imgW="190440" imgH="266400" progId="Equation.3">
                      <p:embed/>
                    </p:oleObj>
                  </mc:Choice>
                  <mc:Fallback>
                    <p:oleObj name="Equation" r:id="rId45" imgW="19044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4" y="2886"/>
                            <a:ext cx="120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23" name="Object 27"/>
              <p:cNvGraphicFramePr>
                <a:graphicFrameLocks noChangeAspect="1"/>
              </p:cNvGraphicFramePr>
              <p:nvPr/>
            </p:nvGraphicFramePr>
            <p:xfrm>
              <a:off x="807" y="1060"/>
              <a:ext cx="776" cy="2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6" name="Equation" r:id="rId47" imgW="1231560" imgH="444240" progId="Equation.3">
                      <p:embed/>
                    </p:oleObj>
                  </mc:Choice>
                  <mc:Fallback>
                    <p:oleObj name="Equation" r:id="rId47" imgW="1231560" imgH="4442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07" y="1060"/>
                            <a:ext cx="776" cy="27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34" name="Object 38"/>
              <p:cNvGraphicFramePr>
                <a:graphicFrameLocks noChangeAspect="1"/>
              </p:cNvGraphicFramePr>
              <p:nvPr/>
            </p:nvGraphicFramePr>
            <p:xfrm>
              <a:off x="2445" y="1124"/>
              <a:ext cx="432" cy="2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7" name="Equation" r:id="rId49" imgW="685800" imgH="342720" progId="Equation.3">
                      <p:embed/>
                    </p:oleObj>
                  </mc:Choice>
                  <mc:Fallback>
                    <p:oleObj name="Equation" r:id="rId49" imgW="685800" imgH="342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45" y="1124"/>
                            <a:ext cx="432" cy="2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40" name="Line 44"/>
              <p:cNvSpPr>
                <a:spLocks noChangeShapeType="1"/>
              </p:cNvSpPr>
              <p:nvPr/>
            </p:nvSpPr>
            <p:spPr bwMode="auto">
              <a:xfrm>
                <a:off x="325" y="1058"/>
                <a:ext cx="2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41" name="Line 45"/>
              <p:cNvSpPr>
                <a:spLocks noChangeShapeType="1"/>
              </p:cNvSpPr>
              <p:nvPr/>
            </p:nvSpPr>
            <p:spPr bwMode="auto">
              <a:xfrm>
                <a:off x="331" y="3155"/>
                <a:ext cx="27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42" name="Line 46"/>
              <p:cNvSpPr>
                <a:spLocks noChangeShapeType="1"/>
              </p:cNvSpPr>
              <p:nvPr/>
            </p:nvSpPr>
            <p:spPr bwMode="auto">
              <a:xfrm>
                <a:off x="331" y="2805"/>
                <a:ext cx="27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43" name="Line 47"/>
              <p:cNvSpPr>
                <a:spLocks noChangeShapeType="1"/>
              </p:cNvSpPr>
              <p:nvPr/>
            </p:nvSpPr>
            <p:spPr bwMode="auto">
              <a:xfrm>
                <a:off x="331" y="2106"/>
                <a:ext cx="27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44" name="Line 48"/>
              <p:cNvSpPr>
                <a:spLocks noChangeShapeType="1"/>
              </p:cNvSpPr>
              <p:nvPr/>
            </p:nvSpPr>
            <p:spPr bwMode="auto">
              <a:xfrm>
                <a:off x="331" y="2456"/>
                <a:ext cx="27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45" name="Line 49"/>
              <p:cNvSpPr>
                <a:spLocks noChangeShapeType="1"/>
              </p:cNvSpPr>
              <p:nvPr/>
            </p:nvSpPr>
            <p:spPr bwMode="auto">
              <a:xfrm>
                <a:off x="331" y="1757"/>
                <a:ext cx="27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46" name="Line 50"/>
              <p:cNvSpPr>
                <a:spLocks noChangeShapeType="1"/>
              </p:cNvSpPr>
              <p:nvPr/>
            </p:nvSpPr>
            <p:spPr bwMode="auto">
              <a:xfrm>
                <a:off x="331" y="1407"/>
                <a:ext cx="27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48" name="Line 52"/>
              <p:cNvSpPr>
                <a:spLocks noChangeShapeType="1"/>
              </p:cNvSpPr>
              <p:nvPr/>
            </p:nvSpPr>
            <p:spPr bwMode="auto">
              <a:xfrm rot="5400000">
                <a:off x="2024" y="2104"/>
                <a:ext cx="20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49" name="Line 53"/>
              <p:cNvSpPr>
                <a:spLocks noChangeShapeType="1"/>
              </p:cNvSpPr>
              <p:nvPr/>
            </p:nvSpPr>
            <p:spPr bwMode="auto">
              <a:xfrm rot="5400000">
                <a:off x="-727" y="2109"/>
                <a:ext cx="20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50" name="Line 54"/>
              <p:cNvSpPr>
                <a:spLocks noChangeShapeType="1"/>
              </p:cNvSpPr>
              <p:nvPr/>
            </p:nvSpPr>
            <p:spPr bwMode="auto">
              <a:xfrm rot="5400000">
                <a:off x="-334" y="2109"/>
                <a:ext cx="20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51" name="Line 55"/>
              <p:cNvSpPr>
                <a:spLocks noChangeShapeType="1"/>
              </p:cNvSpPr>
              <p:nvPr/>
            </p:nvSpPr>
            <p:spPr bwMode="auto">
              <a:xfrm rot="5400000">
                <a:off x="1270" y="2109"/>
                <a:ext cx="20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4199" name="Group 103"/>
            <p:cNvGrpSpPr>
              <a:grpSpLocks/>
            </p:cNvGrpSpPr>
            <p:nvPr/>
          </p:nvGrpSpPr>
          <p:grpSpPr bwMode="auto">
            <a:xfrm>
              <a:off x="3442" y="298"/>
              <a:ext cx="2126" cy="3004"/>
              <a:chOff x="3442" y="296"/>
              <a:chExt cx="2126" cy="3004"/>
            </a:xfrm>
          </p:grpSpPr>
          <p:sp>
            <p:nvSpPr>
              <p:cNvPr id="4099" name="Line 3"/>
              <p:cNvSpPr>
                <a:spLocks noChangeShapeType="1"/>
              </p:cNvSpPr>
              <p:nvPr/>
            </p:nvSpPr>
            <p:spPr bwMode="auto">
              <a:xfrm>
                <a:off x="3445" y="904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00" name="Line 4"/>
              <p:cNvSpPr>
                <a:spLocks noChangeShapeType="1"/>
              </p:cNvSpPr>
              <p:nvPr/>
            </p:nvSpPr>
            <p:spPr bwMode="auto">
              <a:xfrm>
                <a:off x="3449" y="2088"/>
                <a:ext cx="2017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01" name="Line 5"/>
              <p:cNvSpPr>
                <a:spLocks noChangeShapeType="1"/>
              </p:cNvSpPr>
              <p:nvPr/>
            </p:nvSpPr>
            <p:spPr bwMode="auto">
              <a:xfrm>
                <a:off x="3449" y="2677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3449" y="2377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3449" y="1778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3449" y="1479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>
                <a:off x="3449" y="1179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grpSp>
            <p:nvGrpSpPr>
              <p:cNvPr id="4164" name="Group 68"/>
              <p:cNvGrpSpPr>
                <a:grpSpLocks/>
              </p:cNvGrpSpPr>
              <p:nvPr/>
            </p:nvGrpSpPr>
            <p:grpSpPr bwMode="auto">
              <a:xfrm>
                <a:off x="3442" y="447"/>
                <a:ext cx="1774" cy="2853"/>
                <a:chOff x="3442" y="727"/>
                <a:chExt cx="1774" cy="2573"/>
              </a:xfrm>
            </p:grpSpPr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2260" y="2084"/>
                  <a:ext cx="2364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2556" y="2084"/>
                  <a:ext cx="2364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2851" y="2084"/>
                  <a:ext cx="2364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3443" y="2084"/>
                  <a:ext cx="2364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3042" y="2014"/>
                  <a:ext cx="2573" cy="0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3739" y="2084"/>
                  <a:ext cx="2364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4034" y="2084"/>
                  <a:ext cx="2364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  <p:sp>
            <p:nvSpPr>
              <p:cNvPr id="4152" name="Line 56"/>
              <p:cNvSpPr>
                <a:spLocks noChangeShapeType="1"/>
              </p:cNvSpPr>
              <p:nvPr/>
            </p:nvSpPr>
            <p:spPr bwMode="auto">
              <a:xfrm>
                <a:off x="3449" y="3277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60" name="Line 64"/>
              <p:cNvSpPr>
                <a:spLocks noChangeShapeType="1"/>
              </p:cNvSpPr>
              <p:nvPr/>
            </p:nvSpPr>
            <p:spPr bwMode="auto">
              <a:xfrm>
                <a:off x="3449" y="2981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62" name="Line 66"/>
              <p:cNvSpPr>
                <a:spLocks noChangeShapeType="1"/>
              </p:cNvSpPr>
              <p:nvPr/>
            </p:nvSpPr>
            <p:spPr bwMode="auto">
              <a:xfrm>
                <a:off x="3445" y="632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65" name="Text Box 69"/>
              <p:cNvSpPr txBox="1">
                <a:spLocks noChangeArrowheads="1"/>
              </p:cNvSpPr>
              <p:nvPr/>
            </p:nvSpPr>
            <p:spPr bwMode="auto">
              <a:xfrm>
                <a:off x="5272" y="2160"/>
                <a:ext cx="2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>
                    <a:solidFill>
                      <a:schemeClr val="bg2"/>
                    </a:solidFill>
                  </a:rPr>
                  <a:t>x</a:t>
                </a:r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4166" name="Text Box 70"/>
              <p:cNvSpPr txBox="1">
                <a:spLocks noChangeArrowheads="1"/>
              </p:cNvSpPr>
              <p:nvPr/>
            </p:nvSpPr>
            <p:spPr bwMode="auto">
              <a:xfrm>
                <a:off x="4000" y="296"/>
                <a:ext cx="2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>
                    <a:solidFill>
                      <a:schemeClr val="bg2"/>
                    </a:solidFill>
                  </a:rPr>
                  <a:t>y</a:t>
                </a:r>
                <a:endParaRPr lang="en-US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4167" name="Group 71"/>
          <p:cNvGrpSpPr>
            <a:grpSpLocks/>
          </p:cNvGrpSpPr>
          <p:nvPr/>
        </p:nvGrpSpPr>
        <p:grpSpPr bwMode="auto">
          <a:xfrm>
            <a:off x="5867400" y="2743200"/>
            <a:ext cx="139700" cy="139700"/>
            <a:chOff x="3296" y="680"/>
            <a:chExt cx="88" cy="88"/>
          </a:xfrm>
        </p:grpSpPr>
        <p:sp>
          <p:nvSpPr>
            <p:cNvPr id="4168" name="Line 72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69" name="Line 73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4170" name="Group 74"/>
          <p:cNvGrpSpPr>
            <a:grpSpLocks/>
          </p:cNvGrpSpPr>
          <p:nvPr/>
        </p:nvGrpSpPr>
        <p:grpSpPr bwMode="auto">
          <a:xfrm>
            <a:off x="6324600" y="4178300"/>
            <a:ext cx="139700" cy="139700"/>
            <a:chOff x="3296" y="680"/>
            <a:chExt cx="88" cy="88"/>
          </a:xfrm>
        </p:grpSpPr>
        <p:sp>
          <p:nvSpPr>
            <p:cNvPr id="4171" name="Line 75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72" name="Line 76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4173" name="Group 77"/>
          <p:cNvGrpSpPr>
            <a:grpSpLocks/>
          </p:cNvGrpSpPr>
          <p:nvPr/>
        </p:nvGrpSpPr>
        <p:grpSpPr bwMode="auto">
          <a:xfrm>
            <a:off x="6807200" y="4660900"/>
            <a:ext cx="139700" cy="139700"/>
            <a:chOff x="3296" y="680"/>
            <a:chExt cx="88" cy="88"/>
          </a:xfrm>
        </p:grpSpPr>
        <p:sp>
          <p:nvSpPr>
            <p:cNvPr id="4174" name="Line 78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75" name="Line 79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4176" name="Group 80"/>
          <p:cNvGrpSpPr>
            <a:grpSpLocks/>
          </p:cNvGrpSpPr>
          <p:nvPr/>
        </p:nvGrpSpPr>
        <p:grpSpPr bwMode="auto">
          <a:xfrm>
            <a:off x="7759700" y="2743200"/>
            <a:ext cx="139700" cy="139700"/>
            <a:chOff x="3296" y="680"/>
            <a:chExt cx="88" cy="88"/>
          </a:xfrm>
        </p:grpSpPr>
        <p:sp>
          <p:nvSpPr>
            <p:cNvPr id="4177" name="Line 81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78" name="Line 82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4179" name="Group 83"/>
          <p:cNvGrpSpPr>
            <a:grpSpLocks/>
          </p:cNvGrpSpPr>
          <p:nvPr/>
        </p:nvGrpSpPr>
        <p:grpSpPr bwMode="auto">
          <a:xfrm>
            <a:off x="7277100" y="4178300"/>
            <a:ext cx="139700" cy="139700"/>
            <a:chOff x="3296" y="680"/>
            <a:chExt cx="88" cy="88"/>
          </a:xfrm>
        </p:grpSpPr>
        <p:sp>
          <p:nvSpPr>
            <p:cNvPr id="4180" name="Line 84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81" name="Line 85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4184" name="Text Box 88"/>
          <p:cNvSpPr txBox="1">
            <a:spLocks noChangeArrowheads="1"/>
          </p:cNvSpPr>
          <p:nvPr/>
        </p:nvSpPr>
        <p:spPr bwMode="auto">
          <a:xfrm>
            <a:off x="404381" y="5373216"/>
            <a:ext cx="7434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rgbClr val="FF9900"/>
                </a:solidFill>
              </a:rPr>
              <a:t>Draw a parabola through the points. </a:t>
            </a:r>
          </a:p>
        </p:txBody>
      </p:sp>
      <p:sp>
        <p:nvSpPr>
          <p:cNvPr id="4187" name="Rectangle 91"/>
          <p:cNvSpPr>
            <a:spLocks noChangeArrowheads="1"/>
          </p:cNvSpPr>
          <p:nvPr/>
        </p:nvSpPr>
        <p:spPr bwMode="auto">
          <a:xfrm>
            <a:off x="7607300" y="59182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51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build="p" autoUpdateAnimBg="0"/>
      <p:bldP spid="4153" grpId="0" animBg="1"/>
      <p:bldP spid="4154" grpId="0" build="p" autoUpdateAnimBg="0"/>
      <p:bldP spid="4155" grpId="0" animBg="1"/>
      <p:bldP spid="4156" grpId="0" build="p" autoUpdateAnimBg="0"/>
      <p:bldP spid="4157" grpId="0" build="p" autoUpdateAnimBg="0"/>
      <p:bldP spid="4158" grpId="0" build="p" autoUpdateAnimBg="0"/>
      <p:bldP spid="4184" grpId="0" build="p" autoUpdateAnimBg="0"/>
      <p:bldP spid="418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82" name="Group 82"/>
          <p:cNvGrpSpPr>
            <a:grpSpLocks/>
          </p:cNvGrpSpPr>
          <p:nvPr/>
        </p:nvGrpSpPr>
        <p:grpSpPr bwMode="auto">
          <a:xfrm>
            <a:off x="254000" y="546100"/>
            <a:ext cx="5219700" cy="5930900"/>
            <a:chOff x="160" y="344"/>
            <a:chExt cx="3224" cy="3736"/>
          </a:xfrm>
        </p:grpSpPr>
        <p:sp>
          <p:nvSpPr>
            <p:cNvPr id="25602" name="Rectangle 2"/>
            <p:cNvSpPr>
              <a:spLocks noChangeArrowheads="1"/>
            </p:cNvSpPr>
            <p:nvPr/>
          </p:nvSpPr>
          <p:spPr bwMode="auto">
            <a:xfrm>
              <a:off x="160" y="2392"/>
              <a:ext cx="3224" cy="1688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160" y="1472"/>
              <a:ext cx="3224" cy="92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160" y="344"/>
              <a:ext cx="3224" cy="1128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aphicFrame>
        <p:nvGraphicFramePr>
          <p:cNvPr id="25698" name="Object 98"/>
          <p:cNvGraphicFramePr>
            <a:graphicFrameLocks noChangeAspect="1"/>
          </p:cNvGraphicFramePr>
          <p:nvPr/>
        </p:nvGraphicFramePr>
        <p:xfrm>
          <a:off x="241300" y="5657850"/>
          <a:ext cx="2209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4" imgW="2209680" imgH="342720" progId="Equation.3">
                  <p:embed/>
                </p:oleObj>
              </mc:Choice>
              <mc:Fallback>
                <p:oleObj name="Equation" r:id="rId4" imgW="2209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5657850"/>
                        <a:ext cx="22098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90" name="Rectangle 90"/>
          <p:cNvSpPr>
            <a:spLocks noChangeArrowheads="1"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rot="5400000">
            <a:off x="4261644" y="3564732"/>
            <a:ext cx="581183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342900" y="139700"/>
          <a:ext cx="29083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6" imgW="2908080" imgH="342720" progId="Equation.3">
                  <p:embed/>
                </p:oleObj>
              </mc:Choice>
              <mc:Fallback>
                <p:oleObj name="Equation" r:id="rId6" imgW="2908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139700"/>
                        <a:ext cx="29083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8674100" y="44069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x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718300" y="4318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703888" y="4406900"/>
            <a:ext cx="320198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489200" y="965200"/>
            <a:ext cx="105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Solve.</a:t>
            </a:r>
          </a:p>
        </p:txBody>
      </p:sp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287338" y="1925638"/>
          <a:ext cx="42402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8" imgW="4241520" imgH="342720" progId="Equation.DSMT4">
                  <p:embed/>
                </p:oleObj>
              </mc:Choice>
              <mc:Fallback>
                <p:oleObj name="Equation" r:id="rId8" imgW="4241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925638"/>
                        <a:ext cx="424021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23838" y="552450"/>
            <a:ext cx="434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Equate to 0 for </a:t>
            </a:r>
            <a:r>
              <a:rPr lang="en-US" i="1"/>
              <a:t>x</a:t>
            </a:r>
            <a:r>
              <a:rPr lang="en-US"/>
              <a:t>-intercepts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23838" y="2351088"/>
            <a:ext cx="434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Substitute </a:t>
            </a:r>
            <a:r>
              <a:rPr lang="en-US" i="1"/>
              <a:t>x</a:t>
            </a:r>
            <a:r>
              <a:rPr lang="en-US"/>
              <a:t> = 0 for </a:t>
            </a:r>
            <a:r>
              <a:rPr lang="en-US" i="1"/>
              <a:t>y</a:t>
            </a:r>
            <a:r>
              <a:rPr lang="en-US"/>
              <a:t>-intercept</a:t>
            </a:r>
          </a:p>
        </p:txBody>
      </p:sp>
      <p:graphicFrame>
        <p:nvGraphicFramePr>
          <p:cNvPr id="25616" name="Object 16"/>
          <p:cNvGraphicFramePr>
            <a:graphicFrameLocks noChangeAspect="1"/>
          </p:cNvGraphicFramePr>
          <p:nvPr/>
        </p:nvGraphicFramePr>
        <p:xfrm>
          <a:off x="312738" y="1055688"/>
          <a:ext cx="19939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10" imgW="1993680" imgH="342720" progId="Equation.3">
                  <p:embed/>
                </p:oleObj>
              </mc:Choice>
              <mc:Fallback>
                <p:oleObj name="Equation" r:id="rId10" imgW="1993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1055688"/>
                        <a:ext cx="19939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7" name="Object 17"/>
          <p:cNvGraphicFramePr>
            <a:graphicFrameLocks noChangeAspect="1"/>
          </p:cNvGraphicFramePr>
          <p:nvPr/>
        </p:nvGraphicFramePr>
        <p:xfrm>
          <a:off x="2393950" y="1524000"/>
          <a:ext cx="22987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12" imgW="2298600" imgH="342720" progId="Equation.3">
                  <p:embed/>
                </p:oleObj>
              </mc:Choice>
              <mc:Fallback>
                <p:oleObj name="Equation" r:id="rId12" imgW="22986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1524000"/>
                        <a:ext cx="22987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8" name="Object 18"/>
          <p:cNvGraphicFramePr>
            <a:graphicFrameLocks noChangeAspect="1"/>
          </p:cNvGraphicFramePr>
          <p:nvPr/>
        </p:nvGraphicFramePr>
        <p:xfrm>
          <a:off x="338138" y="2943225"/>
          <a:ext cx="22352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14" imgW="2234880" imgH="342720" progId="Equation.3">
                  <p:embed/>
                </p:oleObj>
              </mc:Choice>
              <mc:Fallback>
                <p:oleObj name="Equation" r:id="rId14" imgW="22348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2943225"/>
                        <a:ext cx="22352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9" name="Object 19"/>
          <p:cNvGraphicFramePr>
            <a:graphicFrameLocks noChangeAspect="1"/>
          </p:cNvGraphicFramePr>
          <p:nvPr/>
        </p:nvGraphicFramePr>
        <p:xfrm>
          <a:off x="2603500" y="2927350"/>
          <a:ext cx="5826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16" imgW="583920" imgH="279360" progId="Equation.3">
                  <p:embed/>
                </p:oleObj>
              </mc:Choice>
              <mc:Fallback>
                <p:oleObj name="Equation" r:id="rId16" imgW="583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2927350"/>
                        <a:ext cx="5826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0" name="Object 20"/>
          <p:cNvGraphicFramePr>
            <a:graphicFrameLocks noChangeAspect="1"/>
          </p:cNvGraphicFramePr>
          <p:nvPr/>
        </p:nvGraphicFramePr>
        <p:xfrm>
          <a:off x="287338" y="3419475"/>
          <a:ext cx="31480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18" imgW="3149280" imgH="342720" progId="Equation.DSMT4">
                  <p:embed/>
                </p:oleObj>
              </mc:Choice>
              <mc:Fallback>
                <p:oleObj name="Equation" r:id="rId18" imgW="31492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3419475"/>
                        <a:ext cx="3148012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98438" y="5103813"/>
            <a:ext cx="5313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Substitute </a:t>
            </a:r>
            <a:r>
              <a:rPr lang="en-US" i="1"/>
              <a:t>x</a:t>
            </a:r>
            <a:r>
              <a:rPr lang="en-US"/>
              <a:t> = 3 for </a:t>
            </a:r>
            <a:r>
              <a:rPr lang="en-US" i="1"/>
              <a:t>y</a:t>
            </a:r>
            <a:r>
              <a:rPr lang="en-US"/>
              <a:t>-coordinate of vertex</a:t>
            </a:r>
          </a:p>
        </p:txBody>
      </p:sp>
      <p:graphicFrame>
        <p:nvGraphicFramePr>
          <p:cNvPr id="25624" name="Object 24"/>
          <p:cNvGraphicFramePr>
            <a:graphicFrameLocks noChangeAspect="1"/>
          </p:cNvGraphicFramePr>
          <p:nvPr/>
        </p:nvGraphicFramePr>
        <p:xfrm>
          <a:off x="2520950" y="5662613"/>
          <a:ext cx="115570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20" imgW="1155600" imgH="266400" progId="Equation.3">
                  <p:embed/>
                </p:oleObj>
              </mc:Choice>
              <mc:Fallback>
                <p:oleObj name="Equation" r:id="rId20" imgW="11556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5662613"/>
                        <a:ext cx="1155700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6" name="Object 26"/>
          <p:cNvGraphicFramePr>
            <a:graphicFrameLocks noChangeAspect="1"/>
          </p:cNvGraphicFramePr>
          <p:nvPr/>
        </p:nvGraphicFramePr>
        <p:xfrm>
          <a:off x="3740150" y="5649913"/>
          <a:ext cx="430213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22" imgW="431640" imgH="266400" progId="Equation.3">
                  <p:embed/>
                </p:oleObj>
              </mc:Choice>
              <mc:Fallback>
                <p:oleObj name="Equation" r:id="rId22" imgW="43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150" y="5649913"/>
                        <a:ext cx="430213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83" name="Group 83"/>
          <p:cNvGrpSpPr>
            <a:grpSpLocks/>
          </p:cNvGrpSpPr>
          <p:nvPr/>
        </p:nvGrpSpPr>
        <p:grpSpPr bwMode="auto">
          <a:xfrm>
            <a:off x="223838" y="6057900"/>
            <a:ext cx="4348162" cy="457200"/>
            <a:chOff x="141" y="3816"/>
            <a:chExt cx="2739" cy="288"/>
          </a:xfrm>
        </p:grpSpPr>
        <p:sp>
          <p:nvSpPr>
            <p:cNvPr id="25628" name="Text Box 28"/>
            <p:cNvSpPr txBox="1">
              <a:spLocks noChangeArrowheads="1"/>
            </p:cNvSpPr>
            <p:nvPr/>
          </p:nvSpPr>
          <p:spPr bwMode="auto">
            <a:xfrm>
              <a:off x="141" y="3816"/>
              <a:ext cx="27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The vertex is at </a:t>
              </a:r>
            </a:p>
          </p:txBody>
        </p:sp>
        <p:graphicFrame>
          <p:nvGraphicFramePr>
            <p:cNvPr id="25629" name="Object 29"/>
            <p:cNvGraphicFramePr>
              <a:graphicFrameLocks noChangeAspect="1"/>
            </p:cNvGraphicFramePr>
            <p:nvPr/>
          </p:nvGraphicFramePr>
          <p:xfrm>
            <a:off x="1560" y="3880"/>
            <a:ext cx="384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4" name="Equation" r:id="rId24" imgW="609480" imgH="342720" progId="Equation.3">
                    <p:embed/>
                  </p:oleObj>
                </mc:Choice>
                <mc:Fallback>
                  <p:oleObj name="Equation" r:id="rId24" imgW="609480" imgH="342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0" y="3880"/>
                          <a:ext cx="384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30" name="Group 30"/>
          <p:cNvGrpSpPr>
            <a:grpSpLocks/>
          </p:cNvGrpSpPr>
          <p:nvPr/>
        </p:nvGrpSpPr>
        <p:grpSpPr bwMode="auto">
          <a:xfrm>
            <a:off x="5870575" y="889000"/>
            <a:ext cx="2830513" cy="5478463"/>
            <a:chOff x="3442" y="656"/>
            <a:chExt cx="1783" cy="3451"/>
          </a:xfrm>
        </p:grpSpPr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>
              <a:off x="3445" y="93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>
              <a:off x="3449" y="2725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>
              <a:off x="3449" y="231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>
              <a:off x="3449" y="175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>
              <a:off x="3449" y="148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>
              <a:off x="3449" y="120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37" name="Line 37"/>
            <p:cNvSpPr>
              <a:spLocks noChangeShapeType="1"/>
            </p:cNvSpPr>
            <p:nvPr/>
          </p:nvSpPr>
          <p:spPr bwMode="auto">
            <a:xfrm>
              <a:off x="3449" y="32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>
              <a:off x="3449" y="300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39" name="Line 39"/>
            <p:cNvSpPr>
              <a:spLocks noChangeShapeType="1"/>
            </p:cNvSpPr>
            <p:nvPr/>
          </p:nvSpPr>
          <p:spPr bwMode="auto">
            <a:xfrm>
              <a:off x="3445" y="656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>
              <a:off x="3449" y="2035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25641" name="Group 41"/>
            <p:cNvGrpSpPr>
              <a:grpSpLocks/>
            </p:cNvGrpSpPr>
            <p:nvPr/>
          </p:nvGrpSpPr>
          <p:grpSpPr bwMode="auto">
            <a:xfrm>
              <a:off x="3442" y="665"/>
              <a:ext cx="1774" cy="3437"/>
              <a:chOff x="3442" y="665"/>
              <a:chExt cx="1774" cy="2621"/>
            </a:xfrm>
          </p:grpSpPr>
          <p:sp>
            <p:nvSpPr>
              <p:cNvPr id="25642" name="Line 42"/>
              <p:cNvSpPr>
                <a:spLocks noChangeShapeType="1"/>
              </p:cNvSpPr>
              <p:nvPr/>
            </p:nvSpPr>
            <p:spPr bwMode="auto">
              <a:xfrm rot="5400000">
                <a:off x="2131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43" name="Line 43"/>
              <p:cNvSpPr>
                <a:spLocks noChangeShapeType="1"/>
              </p:cNvSpPr>
              <p:nvPr/>
            </p:nvSpPr>
            <p:spPr bwMode="auto">
              <a:xfrm rot="5400000">
                <a:off x="2403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44" name="Line 44"/>
              <p:cNvSpPr>
                <a:spLocks noChangeShapeType="1"/>
              </p:cNvSpPr>
              <p:nvPr/>
            </p:nvSpPr>
            <p:spPr bwMode="auto">
              <a:xfrm rot="5400000">
                <a:off x="2676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45" name="Line 45"/>
              <p:cNvSpPr>
                <a:spLocks noChangeShapeType="1"/>
              </p:cNvSpPr>
              <p:nvPr/>
            </p:nvSpPr>
            <p:spPr bwMode="auto">
              <a:xfrm rot="5400000">
                <a:off x="3222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46" name="Line 46"/>
              <p:cNvSpPr>
                <a:spLocks noChangeShapeType="1"/>
              </p:cNvSpPr>
              <p:nvPr/>
            </p:nvSpPr>
            <p:spPr bwMode="auto">
              <a:xfrm rot="5400000">
                <a:off x="3905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47" name="Line 47"/>
              <p:cNvSpPr>
                <a:spLocks noChangeShapeType="1"/>
              </p:cNvSpPr>
              <p:nvPr/>
            </p:nvSpPr>
            <p:spPr bwMode="auto">
              <a:xfrm rot="5400000">
                <a:off x="2949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48" name="Line 48"/>
              <p:cNvSpPr>
                <a:spLocks noChangeShapeType="1"/>
              </p:cNvSpPr>
              <p:nvPr/>
            </p:nvSpPr>
            <p:spPr bwMode="auto">
              <a:xfrm rot="5400000">
                <a:off x="2267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49" name="Line 49"/>
              <p:cNvSpPr>
                <a:spLocks noChangeShapeType="1"/>
              </p:cNvSpPr>
              <p:nvPr/>
            </p:nvSpPr>
            <p:spPr bwMode="auto">
              <a:xfrm rot="5400000">
                <a:off x="2540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50" name="Line 50"/>
              <p:cNvSpPr>
                <a:spLocks noChangeShapeType="1"/>
              </p:cNvSpPr>
              <p:nvPr/>
            </p:nvSpPr>
            <p:spPr bwMode="auto">
              <a:xfrm rot="5400000">
                <a:off x="2813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51" name="Line 51"/>
              <p:cNvSpPr>
                <a:spLocks noChangeShapeType="1"/>
              </p:cNvSpPr>
              <p:nvPr/>
            </p:nvSpPr>
            <p:spPr bwMode="auto">
              <a:xfrm rot="5400000">
                <a:off x="3086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52" name="Line 52"/>
              <p:cNvSpPr>
                <a:spLocks noChangeShapeType="1"/>
              </p:cNvSpPr>
              <p:nvPr/>
            </p:nvSpPr>
            <p:spPr bwMode="auto">
              <a:xfrm rot="5400000">
                <a:off x="3359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53" name="Line 53"/>
              <p:cNvSpPr>
                <a:spLocks noChangeShapeType="1"/>
              </p:cNvSpPr>
              <p:nvPr/>
            </p:nvSpPr>
            <p:spPr bwMode="auto">
              <a:xfrm rot="5400000">
                <a:off x="3495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54" name="Line 54"/>
              <p:cNvSpPr>
                <a:spLocks noChangeShapeType="1"/>
              </p:cNvSpPr>
              <p:nvPr/>
            </p:nvSpPr>
            <p:spPr bwMode="auto">
              <a:xfrm rot="5400000">
                <a:off x="3768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55" name="Line 55"/>
              <p:cNvSpPr>
                <a:spLocks noChangeShapeType="1"/>
              </p:cNvSpPr>
              <p:nvPr/>
            </p:nvSpPr>
            <p:spPr bwMode="auto">
              <a:xfrm rot="5400000">
                <a:off x="3632" y="1976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25656" name="Line 56"/>
            <p:cNvSpPr>
              <a:spLocks noChangeShapeType="1"/>
            </p:cNvSpPr>
            <p:nvPr/>
          </p:nvSpPr>
          <p:spPr bwMode="auto">
            <a:xfrm>
              <a:off x="3445" y="79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57" name="Line 57"/>
            <p:cNvSpPr>
              <a:spLocks noChangeShapeType="1"/>
            </p:cNvSpPr>
            <p:nvPr/>
          </p:nvSpPr>
          <p:spPr bwMode="auto">
            <a:xfrm>
              <a:off x="3445" y="106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58" name="Line 58"/>
            <p:cNvSpPr>
              <a:spLocks noChangeShapeType="1"/>
            </p:cNvSpPr>
            <p:nvPr/>
          </p:nvSpPr>
          <p:spPr bwMode="auto">
            <a:xfrm>
              <a:off x="3445" y="1345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59" name="Line 59"/>
            <p:cNvSpPr>
              <a:spLocks noChangeShapeType="1"/>
            </p:cNvSpPr>
            <p:nvPr/>
          </p:nvSpPr>
          <p:spPr bwMode="auto">
            <a:xfrm>
              <a:off x="3445" y="162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60" name="Line 60"/>
            <p:cNvSpPr>
              <a:spLocks noChangeShapeType="1"/>
            </p:cNvSpPr>
            <p:nvPr/>
          </p:nvSpPr>
          <p:spPr bwMode="auto">
            <a:xfrm>
              <a:off x="3445" y="189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61" name="Line 61"/>
            <p:cNvSpPr>
              <a:spLocks noChangeShapeType="1"/>
            </p:cNvSpPr>
            <p:nvPr/>
          </p:nvSpPr>
          <p:spPr bwMode="auto">
            <a:xfrm>
              <a:off x="3445" y="217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62" name="Line 62"/>
            <p:cNvSpPr>
              <a:spLocks noChangeShapeType="1"/>
            </p:cNvSpPr>
            <p:nvPr/>
          </p:nvSpPr>
          <p:spPr bwMode="auto">
            <a:xfrm>
              <a:off x="3445" y="258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63" name="Line 63"/>
            <p:cNvSpPr>
              <a:spLocks noChangeShapeType="1"/>
            </p:cNvSpPr>
            <p:nvPr/>
          </p:nvSpPr>
          <p:spPr bwMode="auto">
            <a:xfrm>
              <a:off x="3445" y="244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64" name="Line 64"/>
            <p:cNvSpPr>
              <a:spLocks noChangeShapeType="1"/>
            </p:cNvSpPr>
            <p:nvPr/>
          </p:nvSpPr>
          <p:spPr bwMode="auto">
            <a:xfrm>
              <a:off x="3445" y="286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65" name="Line 65"/>
            <p:cNvSpPr>
              <a:spLocks noChangeShapeType="1"/>
            </p:cNvSpPr>
            <p:nvPr/>
          </p:nvSpPr>
          <p:spPr bwMode="auto">
            <a:xfrm>
              <a:off x="3445" y="313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66" name="Line 66"/>
            <p:cNvSpPr>
              <a:spLocks noChangeShapeType="1"/>
            </p:cNvSpPr>
            <p:nvPr/>
          </p:nvSpPr>
          <p:spPr bwMode="auto">
            <a:xfrm>
              <a:off x="3449" y="3693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67" name="Line 67"/>
            <p:cNvSpPr>
              <a:spLocks noChangeShapeType="1"/>
            </p:cNvSpPr>
            <p:nvPr/>
          </p:nvSpPr>
          <p:spPr bwMode="auto">
            <a:xfrm>
              <a:off x="3449" y="396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68" name="Line 68"/>
            <p:cNvSpPr>
              <a:spLocks noChangeShapeType="1"/>
            </p:cNvSpPr>
            <p:nvPr/>
          </p:nvSpPr>
          <p:spPr bwMode="auto">
            <a:xfrm>
              <a:off x="3445" y="3555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69" name="Line 69"/>
            <p:cNvSpPr>
              <a:spLocks noChangeShapeType="1"/>
            </p:cNvSpPr>
            <p:nvPr/>
          </p:nvSpPr>
          <p:spPr bwMode="auto">
            <a:xfrm>
              <a:off x="3445" y="341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70" name="Line 70"/>
            <p:cNvSpPr>
              <a:spLocks noChangeShapeType="1"/>
            </p:cNvSpPr>
            <p:nvPr/>
          </p:nvSpPr>
          <p:spPr bwMode="auto">
            <a:xfrm>
              <a:off x="3445" y="383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71" name="Line 71"/>
            <p:cNvSpPr>
              <a:spLocks noChangeShapeType="1"/>
            </p:cNvSpPr>
            <p:nvPr/>
          </p:nvSpPr>
          <p:spPr bwMode="auto">
            <a:xfrm>
              <a:off x="3445" y="410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5672" name="Group 72"/>
          <p:cNvGrpSpPr>
            <a:grpSpLocks/>
          </p:cNvGrpSpPr>
          <p:nvPr/>
        </p:nvGrpSpPr>
        <p:grpSpPr bwMode="auto">
          <a:xfrm>
            <a:off x="7327900" y="4330700"/>
            <a:ext cx="139700" cy="139700"/>
            <a:chOff x="3296" y="680"/>
            <a:chExt cx="88" cy="88"/>
          </a:xfrm>
        </p:grpSpPr>
        <p:sp>
          <p:nvSpPr>
            <p:cNvPr id="25673" name="Line 73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74" name="Line 74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5675" name="Group 75"/>
          <p:cNvGrpSpPr>
            <a:grpSpLocks/>
          </p:cNvGrpSpPr>
          <p:nvPr/>
        </p:nvGrpSpPr>
        <p:grpSpPr bwMode="auto">
          <a:xfrm>
            <a:off x="8204200" y="4330700"/>
            <a:ext cx="139700" cy="139700"/>
            <a:chOff x="3296" y="680"/>
            <a:chExt cx="88" cy="88"/>
          </a:xfrm>
        </p:grpSpPr>
        <p:sp>
          <p:nvSpPr>
            <p:cNvPr id="25676" name="Line 76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77" name="Line 77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5678" name="Group 78"/>
          <p:cNvGrpSpPr>
            <a:grpSpLocks/>
          </p:cNvGrpSpPr>
          <p:nvPr/>
        </p:nvGrpSpPr>
        <p:grpSpPr bwMode="auto">
          <a:xfrm>
            <a:off x="7759700" y="3441700"/>
            <a:ext cx="139700" cy="139700"/>
            <a:chOff x="3296" y="680"/>
            <a:chExt cx="88" cy="88"/>
          </a:xfrm>
        </p:grpSpPr>
        <p:sp>
          <p:nvSpPr>
            <p:cNvPr id="25679" name="Line 79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80" name="Line 80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aphicFrame>
        <p:nvGraphicFramePr>
          <p:cNvPr id="25681" name="Object 81"/>
          <p:cNvGraphicFramePr>
            <a:graphicFrameLocks noChangeAspect="1"/>
          </p:cNvGraphicFramePr>
          <p:nvPr/>
        </p:nvGraphicFramePr>
        <p:xfrm>
          <a:off x="2330450" y="1071563"/>
          <a:ext cx="31242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26" imgW="3124080" imgH="342720" progId="Equation.3">
                  <p:embed/>
                </p:oleObj>
              </mc:Choice>
              <mc:Fallback>
                <p:oleObj name="Equation" r:id="rId26" imgW="3124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1071563"/>
                        <a:ext cx="31242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84" name="Text Box 84"/>
          <p:cNvSpPr txBox="1">
            <a:spLocks noChangeArrowheads="1"/>
          </p:cNvSpPr>
          <p:nvPr/>
        </p:nvSpPr>
        <p:spPr bwMode="auto">
          <a:xfrm>
            <a:off x="5613400" y="1647825"/>
            <a:ext cx="3454400" cy="12255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Note: The position of the vertex means the graph must be upside down.</a:t>
            </a:r>
          </a:p>
        </p:txBody>
      </p:sp>
      <p:sp>
        <p:nvSpPr>
          <p:cNvPr id="25685" name="Freeform 85"/>
          <p:cNvSpPr>
            <a:spLocks/>
          </p:cNvSpPr>
          <p:nvPr/>
        </p:nvSpPr>
        <p:spPr bwMode="auto">
          <a:xfrm flipV="1">
            <a:off x="7061200" y="3479800"/>
            <a:ext cx="1522413" cy="26193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25686" name="Group 86"/>
          <p:cNvGrpSpPr>
            <a:grpSpLocks/>
          </p:cNvGrpSpPr>
          <p:nvPr/>
        </p:nvGrpSpPr>
        <p:grpSpPr bwMode="auto">
          <a:xfrm>
            <a:off x="7099300" y="5410200"/>
            <a:ext cx="139700" cy="139700"/>
            <a:chOff x="3296" y="680"/>
            <a:chExt cx="88" cy="88"/>
          </a:xfrm>
        </p:grpSpPr>
        <p:sp>
          <p:nvSpPr>
            <p:cNvPr id="25687" name="Line 87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88" name="Line 88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5689" name="Rectangle 89"/>
          <p:cNvSpPr>
            <a:spLocks noChangeArrowheads="1"/>
          </p:cNvSpPr>
          <p:nvPr/>
        </p:nvSpPr>
        <p:spPr bwMode="auto">
          <a:xfrm>
            <a:off x="4533900" y="2971800"/>
            <a:ext cx="4565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Draw a parabola through the points.</a:t>
            </a:r>
          </a:p>
        </p:txBody>
      </p:sp>
      <p:sp>
        <p:nvSpPr>
          <p:cNvPr id="25691" name="Rectangle 91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95" name="Text Box 95"/>
          <p:cNvSpPr txBox="1">
            <a:spLocks noChangeArrowheads="1"/>
          </p:cNvSpPr>
          <p:nvPr/>
        </p:nvSpPr>
        <p:spPr bwMode="auto">
          <a:xfrm>
            <a:off x="241300" y="3848100"/>
            <a:ext cx="4762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line of symmetry of the parabola</a:t>
            </a:r>
            <a:br>
              <a:rPr lang="en-US"/>
            </a:br>
            <a:r>
              <a:rPr lang="en-US"/>
              <a:t>is halfway between </a:t>
            </a:r>
            <a:r>
              <a:rPr lang="en-US" i="1"/>
              <a:t>x</a:t>
            </a:r>
            <a:r>
              <a:rPr lang="en-US"/>
              <a:t> = 1 and </a:t>
            </a:r>
            <a:r>
              <a:rPr lang="en-US" i="1"/>
              <a:t>x</a:t>
            </a:r>
            <a:r>
              <a:rPr lang="en-US"/>
              <a:t> = </a:t>
            </a:r>
            <a:r>
              <a:rPr lang="en-US">
                <a:sym typeface="Symbol" pitchFamily="18" charset="2"/>
              </a:rPr>
              <a:t>5.</a:t>
            </a:r>
          </a:p>
        </p:txBody>
      </p:sp>
      <p:sp>
        <p:nvSpPr>
          <p:cNvPr id="25696" name="Text Box 96"/>
          <p:cNvSpPr txBox="1">
            <a:spLocks noChangeArrowheads="1"/>
          </p:cNvSpPr>
          <p:nvPr/>
        </p:nvSpPr>
        <p:spPr bwMode="auto">
          <a:xfrm>
            <a:off x="279400" y="4622800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i.e. </a:t>
            </a:r>
            <a:r>
              <a:rPr lang="en-US" i="1"/>
              <a:t>x</a:t>
            </a:r>
            <a:r>
              <a:rPr lang="en-US"/>
              <a:t> = 3.</a:t>
            </a:r>
          </a:p>
        </p:txBody>
      </p:sp>
      <p:sp>
        <p:nvSpPr>
          <p:cNvPr id="25697" name="Line 97"/>
          <p:cNvSpPr>
            <a:spLocks noChangeShapeType="1"/>
          </p:cNvSpPr>
          <p:nvPr/>
        </p:nvSpPr>
        <p:spPr bwMode="auto">
          <a:xfrm>
            <a:off x="7810500" y="876300"/>
            <a:ext cx="0" cy="551180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264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 build="p" autoUpdateAnimBg="0"/>
      <p:bldP spid="25614" grpId="0" build="p" autoUpdateAnimBg="0"/>
      <p:bldP spid="25615" grpId="0" build="p" autoUpdateAnimBg="0"/>
      <p:bldP spid="25623" grpId="0" build="p" autoUpdateAnimBg="0"/>
      <p:bldP spid="25684" grpId="0" animBg="1" autoUpdateAnimBg="0"/>
      <p:bldP spid="25685" grpId="0" animBg="1"/>
      <p:bldP spid="25689" grpId="0" build="p" autoUpdateAnimBg="0"/>
      <p:bldP spid="25691" grpId="0" animBg="1"/>
      <p:bldP spid="25695" grpId="0"/>
      <p:bldP spid="25696" grpId="0"/>
      <p:bldP spid="256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4" name="Rectangle 94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65313" y="1093788"/>
            <a:ext cx="5667375" cy="44767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298450" y="0"/>
          <a:ext cx="37338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4" imgW="3733560" imgH="444240" progId="Equation.3">
                  <p:embed/>
                </p:oleObj>
              </mc:Choice>
              <mc:Fallback>
                <p:oleObj name="Equation" r:id="rId4" imgW="37335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0"/>
                        <a:ext cx="37338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22263" y="642938"/>
            <a:ext cx="48180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Calculate points from this table </a:t>
            </a:r>
            <a:br>
              <a:rPr lang="en-US"/>
            </a:br>
            <a:r>
              <a:rPr lang="en-US"/>
              <a:t>and plot.</a:t>
            </a:r>
          </a:p>
        </p:txBody>
      </p:sp>
      <p:graphicFrame>
        <p:nvGraphicFramePr>
          <p:cNvPr id="5148" name="Object 28"/>
          <p:cNvGraphicFramePr>
            <a:graphicFrameLocks noChangeAspect="1"/>
          </p:cNvGraphicFramePr>
          <p:nvPr/>
        </p:nvGraphicFramePr>
        <p:xfrm>
          <a:off x="1281113" y="2255838"/>
          <a:ext cx="16002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6" imgW="1600200" imgH="444240" progId="Equation.3">
                  <p:embed/>
                </p:oleObj>
              </mc:Choice>
              <mc:Fallback>
                <p:oleObj name="Equation" r:id="rId6" imgW="1600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2255838"/>
                        <a:ext cx="16002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9" name="Object 29"/>
          <p:cNvGraphicFramePr>
            <a:graphicFrameLocks noChangeAspect="1"/>
          </p:cNvGraphicFramePr>
          <p:nvPr/>
        </p:nvGraphicFramePr>
        <p:xfrm>
          <a:off x="1268413" y="2801938"/>
          <a:ext cx="16002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8" imgW="1600200" imgH="444240" progId="Equation.3">
                  <p:embed/>
                </p:oleObj>
              </mc:Choice>
              <mc:Fallback>
                <p:oleObj name="Equation" r:id="rId8" imgW="1600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2801938"/>
                        <a:ext cx="16002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0" name="Object 30"/>
          <p:cNvGraphicFramePr>
            <a:graphicFrameLocks noChangeAspect="1"/>
          </p:cNvGraphicFramePr>
          <p:nvPr/>
        </p:nvGraphicFramePr>
        <p:xfrm>
          <a:off x="1281113" y="3365500"/>
          <a:ext cx="15875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10" imgW="1587240" imgH="444240" progId="Equation.3">
                  <p:embed/>
                </p:oleObj>
              </mc:Choice>
              <mc:Fallback>
                <p:oleObj name="Equation" r:id="rId10" imgW="1587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3365500"/>
                        <a:ext cx="15875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1" name="Object 31"/>
          <p:cNvGraphicFramePr>
            <a:graphicFrameLocks noChangeAspect="1"/>
          </p:cNvGraphicFramePr>
          <p:nvPr/>
        </p:nvGraphicFramePr>
        <p:xfrm>
          <a:off x="1281113" y="3921125"/>
          <a:ext cx="16002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12" imgW="1600200" imgH="444240" progId="Equation.3">
                  <p:embed/>
                </p:oleObj>
              </mc:Choice>
              <mc:Fallback>
                <p:oleObj name="Equation" r:id="rId12" imgW="1600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3921125"/>
                        <a:ext cx="16002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3" name="Object 33"/>
          <p:cNvGraphicFramePr>
            <a:graphicFrameLocks noChangeAspect="1"/>
          </p:cNvGraphicFramePr>
          <p:nvPr/>
        </p:nvGraphicFramePr>
        <p:xfrm>
          <a:off x="2968625" y="2359025"/>
          <a:ext cx="3683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14" imgW="368280" imgH="266400" progId="Equation.3">
                  <p:embed/>
                </p:oleObj>
              </mc:Choice>
              <mc:Fallback>
                <p:oleObj name="Equation" r:id="rId14" imgW="368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2359025"/>
                        <a:ext cx="3683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4" name="Object 34"/>
          <p:cNvGraphicFramePr>
            <a:graphicFrameLocks noChangeAspect="1"/>
          </p:cNvGraphicFramePr>
          <p:nvPr/>
        </p:nvGraphicFramePr>
        <p:xfrm>
          <a:off x="2922588" y="2905125"/>
          <a:ext cx="419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16" imgW="419040" imgH="279360" progId="Equation.3">
                  <p:embed/>
                </p:oleObj>
              </mc:Choice>
              <mc:Fallback>
                <p:oleObj name="Equation" r:id="rId16" imgW="41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2905125"/>
                        <a:ext cx="419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5" name="Object 35"/>
          <p:cNvGraphicFramePr>
            <a:graphicFrameLocks noChangeAspect="1"/>
          </p:cNvGraphicFramePr>
          <p:nvPr/>
        </p:nvGraphicFramePr>
        <p:xfrm>
          <a:off x="2955925" y="3470275"/>
          <a:ext cx="3683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8" imgW="368280" imgH="266400" progId="Equation.3">
                  <p:embed/>
                </p:oleObj>
              </mc:Choice>
              <mc:Fallback>
                <p:oleObj name="Equation" r:id="rId18" imgW="368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3470275"/>
                        <a:ext cx="3683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6" name="Object 36"/>
          <p:cNvGraphicFramePr>
            <a:graphicFrameLocks noChangeAspect="1"/>
          </p:cNvGraphicFramePr>
          <p:nvPr/>
        </p:nvGraphicFramePr>
        <p:xfrm>
          <a:off x="2892425" y="4572000"/>
          <a:ext cx="419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19" imgW="419040" imgH="279360" progId="Equation.3">
                  <p:embed/>
                </p:oleObj>
              </mc:Choice>
              <mc:Fallback>
                <p:oleObj name="Equation" r:id="rId19" imgW="41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4572000"/>
                        <a:ext cx="419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7" name="Object 37"/>
          <p:cNvGraphicFramePr>
            <a:graphicFrameLocks noChangeAspect="1"/>
          </p:cNvGraphicFramePr>
          <p:nvPr/>
        </p:nvGraphicFramePr>
        <p:xfrm>
          <a:off x="2967038" y="4067175"/>
          <a:ext cx="430212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21" imgW="431640" imgH="266400" progId="Equation.3">
                  <p:embed/>
                </p:oleObj>
              </mc:Choice>
              <mc:Fallback>
                <p:oleObj name="Equation" r:id="rId21" imgW="43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4067175"/>
                        <a:ext cx="430212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9" name="Object 39"/>
          <p:cNvGraphicFramePr>
            <a:graphicFrameLocks noChangeAspect="1"/>
          </p:cNvGraphicFramePr>
          <p:nvPr/>
        </p:nvGraphicFramePr>
        <p:xfrm>
          <a:off x="3856038" y="2357438"/>
          <a:ext cx="7366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23" imgW="736560" imgH="342720" progId="Equation.3">
                  <p:embed/>
                </p:oleObj>
              </mc:Choice>
              <mc:Fallback>
                <p:oleObj name="Equation" r:id="rId23" imgW="7365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2357438"/>
                        <a:ext cx="7366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0" name="Object 40"/>
          <p:cNvGraphicFramePr>
            <a:graphicFrameLocks noChangeAspect="1"/>
          </p:cNvGraphicFramePr>
          <p:nvPr/>
        </p:nvGraphicFramePr>
        <p:xfrm>
          <a:off x="3830638" y="2906713"/>
          <a:ext cx="7874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25" imgW="787320" imgH="342720" progId="Equation.3">
                  <p:embed/>
                </p:oleObj>
              </mc:Choice>
              <mc:Fallback>
                <p:oleObj name="Equation" r:id="rId25" imgW="787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2906713"/>
                        <a:ext cx="7874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1" name="Object 41"/>
          <p:cNvGraphicFramePr>
            <a:graphicFrameLocks noChangeAspect="1"/>
          </p:cNvGraphicFramePr>
          <p:nvPr/>
        </p:nvGraphicFramePr>
        <p:xfrm>
          <a:off x="3863975" y="3467100"/>
          <a:ext cx="7223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27" imgW="723600" imgH="342720" progId="Equation.3">
                  <p:embed/>
                </p:oleObj>
              </mc:Choice>
              <mc:Fallback>
                <p:oleObj name="Equation" r:id="rId27" imgW="7236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3467100"/>
                        <a:ext cx="7223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2" name="Object 42"/>
          <p:cNvGraphicFramePr>
            <a:graphicFrameLocks noChangeAspect="1"/>
          </p:cNvGraphicFramePr>
          <p:nvPr/>
        </p:nvGraphicFramePr>
        <p:xfrm>
          <a:off x="3841750" y="4024313"/>
          <a:ext cx="8001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29" imgW="799920" imgH="342720" progId="Equation.3">
                  <p:embed/>
                </p:oleObj>
              </mc:Choice>
              <mc:Fallback>
                <p:oleObj name="Equation" r:id="rId29" imgW="7999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0" y="4024313"/>
                        <a:ext cx="8001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3" name="Object 43"/>
          <p:cNvGraphicFramePr>
            <a:graphicFrameLocks noChangeAspect="1"/>
          </p:cNvGraphicFramePr>
          <p:nvPr/>
        </p:nvGraphicFramePr>
        <p:xfrm>
          <a:off x="3843338" y="4573588"/>
          <a:ext cx="7620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31" imgW="761760" imgH="342720" progId="Equation.3">
                  <p:embed/>
                </p:oleObj>
              </mc:Choice>
              <mc:Fallback>
                <p:oleObj name="Equation" r:id="rId31" imgW="7617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4573588"/>
                        <a:ext cx="7620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6" name="Freeform 56"/>
          <p:cNvSpPr>
            <a:spLocks/>
          </p:cNvSpPr>
          <p:nvPr/>
        </p:nvSpPr>
        <p:spPr bwMode="auto">
          <a:xfrm>
            <a:off x="4905375" y="509588"/>
            <a:ext cx="3008313" cy="46767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322263" y="5888038"/>
            <a:ext cx="7434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Adding 4 to </a:t>
            </a:r>
            <a:r>
              <a:rPr lang="en-US" i="1"/>
              <a:t>x</a:t>
            </a:r>
            <a:r>
              <a:rPr lang="en-US"/>
              <a:t> and then squaring moves the basic parabola</a:t>
            </a:r>
          </a:p>
        </p:txBody>
      </p:sp>
      <p:sp>
        <p:nvSpPr>
          <p:cNvPr id="5178" name="Freeform 58"/>
          <p:cNvSpPr>
            <a:spLocks/>
          </p:cNvSpPr>
          <p:nvPr/>
        </p:nvSpPr>
        <p:spPr bwMode="auto">
          <a:xfrm>
            <a:off x="7254875" y="2973388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322263" y="5367338"/>
            <a:ext cx="7434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The basic parabola is shown on the graph, dotted </a:t>
            </a:r>
            <a:r>
              <a:rPr lang="en-US" dirty="0" smtClean="0">
                <a:solidFill>
                  <a:schemeClr val="accent1"/>
                </a:solidFill>
              </a:rPr>
              <a:t>blue.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322263" y="6248400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How?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360363" y="6235700"/>
            <a:ext cx="2874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to the left by 4 units.</a:t>
            </a:r>
          </a:p>
        </p:txBody>
      </p:sp>
      <p:grpSp>
        <p:nvGrpSpPr>
          <p:cNvPr id="5189" name="Group 69"/>
          <p:cNvGrpSpPr>
            <a:grpSpLocks/>
          </p:cNvGrpSpPr>
          <p:nvPr/>
        </p:nvGrpSpPr>
        <p:grpSpPr bwMode="auto">
          <a:xfrm>
            <a:off x="5867400" y="4686300"/>
            <a:ext cx="139700" cy="139700"/>
            <a:chOff x="3296" y="680"/>
            <a:chExt cx="88" cy="88"/>
          </a:xfrm>
        </p:grpSpPr>
        <p:sp>
          <p:nvSpPr>
            <p:cNvPr id="5190" name="Line 70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91" name="Line 71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5192" name="Group 72"/>
          <p:cNvGrpSpPr>
            <a:grpSpLocks/>
          </p:cNvGrpSpPr>
          <p:nvPr/>
        </p:nvGrpSpPr>
        <p:grpSpPr bwMode="auto">
          <a:xfrm>
            <a:off x="6807200" y="4660900"/>
            <a:ext cx="139700" cy="139700"/>
            <a:chOff x="3296" y="680"/>
            <a:chExt cx="88" cy="88"/>
          </a:xfrm>
        </p:grpSpPr>
        <p:sp>
          <p:nvSpPr>
            <p:cNvPr id="5193" name="Line 73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94" name="Line 74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5195" name="Group 75"/>
          <p:cNvGrpSpPr>
            <a:grpSpLocks/>
          </p:cNvGrpSpPr>
          <p:nvPr/>
        </p:nvGrpSpPr>
        <p:grpSpPr bwMode="auto">
          <a:xfrm>
            <a:off x="7289800" y="3213100"/>
            <a:ext cx="139700" cy="139700"/>
            <a:chOff x="3296" y="680"/>
            <a:chExt cx="88" cy="88"/>
          </a:xfrm>
        </p:grpSpPr>
        <p:sp>
          <p:nvSpPr>
            <p:cNvPr id="5196" name="Line 76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97" name="Line 77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aphicFrame>
        <p:nvGraphicFramePr>
          <p:cNvPr id="5201" name="Object 81"/>
          <p:cNvGraphicFramePr>
            <a:graphicFrameLocks noChangeAspect="1"/>
          </p:cNvGraphicFramePr>
          <p:nvPr/>
        </p:nvGraphicFramePr>
        <p:xfrm>
          <a:off x="1281113" y="4473575"/>
          <a:ext cx="15748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33" imgW="1574640" imgH="444240" progId="Equation.3">
                  <p:embed/>
                </p:oleObj>
              </mc:Choice>
              <mc:Fallback>
                <p:oleObj name="Equation" r:id="rId33" imgW="1574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4473575"/>
                        <a:ext cx="15748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98" name="Group 78"/>
          <p:cNvGrpSpPr>
            <a:grpSpLocks/>
          </p:cNvGrpSpPr>
          <p:nvPr/>
        </p:nvGrpSpPr>
        <p:grpSpPr bwMode="auto">
          <a:xfrm>
            <a:off x="6337300" y="5105400"/>
            <a:ext cx="139700" cy="139700"/>
            <a:chOff x="3296" y="680"/>
            <a:chExt cx="88" cy="88"/>
          </a:xfrm>
        </p:grpSpPr>
        <p:sp>
          <p:nvSpPr>
            <p:cNvPr id="5199" name="Line 79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200" name="Line 80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5221" name="Group 101"/>
          <p:cNvGrpSpPr>
            <a:grpSpLocks/>
          </p:cNvGrpSpPr>
          <p:nvPr/>
        </p:nvGrpSpPr>
        <p:grpSpPr bwMode="auto">
          <a:xfrm>
            <a:off x="511175" y="469900"/>
            <a:ext cx="8328025" cy="5308600"/>
            <a:chOff x="322" y="296"/>
            <a:chExt cx="5246" cy="3344"/>
          </a:xfrm>
        </p:grpSpPr>
        <p:graphicFrame>
          <p:nvGraphicFramePr>
            <p:cNvPr id="5141" name="Object 21"/>
            <p:cNvGraphicFramePr>
              <a:graphicFrameLocks noChangeAspect="1"/>
            </p:cNvGraphicFramePr>
            <p:nvPr/>
          </p:nvGraphicFramePr>
          <p:xfrm>
            <a:off x="444" y="1182"/>
            <a:ext cx="120" cy="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Equation" r:id="rId35" imgW="190440" imgH="203040" progId="Equation.3">
                    <p:embed/>
                  </p:oleObj>
                </mc:Choice>
                <mc:Fallback>
                  <p:oleObj name="Equation" r:id="rId35" imgW="1904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" y="1182"/>
                          <a:ext cx="120" cy="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2" name="Object 22"/>
            <p:cNvGraphicFramePr>
              <a:graphicFrameLocks noChangeAspect="1"/>
            </p:cNvGraphicFramePr>
            <p:nvPr/>
          </p:nvGraphicFramePr>
          <p:xfrm>
            <a:off x="345" y="1484"/>
            <a:ext cx="215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" name="Equation" r:id="rId37" imgW="342720" imgH="279360" progId="Equation.3">
                    <p:embed/>
                  </p:oleObj>
                </mc:Choice>
                <mc:Fallback>
                  <p:oleObj name="Equation" r:id="rId37" imgW="34272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" y="1484"/>
                          <a:ext cx="215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3" name="Object 23"/>
            <p:cNvGraphicFramePr>
              <a:graphicFrameLocks noChangeAspect="1"/>
            </p:cNvGraphicFramePr>
            <p:nvPr/>
          </p:nvGraphicFramePr>
          <p:xfrm>
            <a:off x="357" y="1832"/>
            <a:ext cx="223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6" name="Equation" r:id="rId39" imgW="355320" imgH="266400" progId="Equation.3">
                    <p:embed/>
                  </p:oleObj>
                </mc:Choice>
                <mc:Fallback>
                  <p:oleObj name="Equation" r:id="rId39" imgW="35532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" y="1832"/>
                          <a:ext cx="223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4" name="Object 24"/>
            <p:cNvGraphicFramePr>
              <a:graphicFrameLocks noChangeAspect="1"/>
            </p:cNvGraphicFramePr>
            <p:nvPr/>
          </p:nvGraphicFramePr>
          <p:xfrm>
            <a:off x="397" y="2182"/>
            <a:ext cx="215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name="Equation" r:id="rId41" imgW="342720" imgH="279360" progId="Equation.3">
                    <p:embed/>
                  </p:oleObj>
                </mc:Choice>
                <mc:Fallback>
                  <p:oleObj name="Equation" r:id="rId41" imgW="34272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" y="2182"/>
                          <a:ext cx="215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5" name="Object 25"/>
            <p:cNvGraphicFramePr>
              <a:graphicFrameLocks noChangeAspect="1"/>
            </p:cNvGraphicFramePr>
            <p:nvPr/>
          </p:nvGraphicFramePr>
          <p:xfrm>
            <a:off x="405" y="2537"/>
            <a:ext cx="240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8" name="Equation" r:id="rId43" imgW="380880" imgH="266400" progId="Equation.3">
                    <p:embed/>
                  </p:oleObj>
                </mc:Choice>
                <mc:Fallback>
                  <p:oleObj name="Equation" r:id="rId43" imgW="3808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" y="2537"/>
                          <a:ext cx="240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6" name="Object 26"/>
            <p:cNvGraphicFramePr>
              <a:graphicFrameLocks noChangeAspect="1"/>
            </p:cNvGraphicFramePr>
            <p:nvPr/>
          </p:nvGraphicFramePr>
          <p:xfrm>
            <a:off x="409" y="2884"/>
            <a:ext cx="191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9" name="Equation" r:id="rId45" imgW="304560" imgH="266400" progId="Equation.3">
                    <p:embed/>
                  </p:oleObj>
                </mc:Choice>
                <mc:Fallback>
                  <p:oleObj name="Equation" r:id="rId45" imgW="30456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" y="2884"/>
                          <a:ext cx="191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7" name="Object 27"/>
            <p:cNvGraphicFramePr>
              <a:graphicFrameLocks noChangeAspect="1"/>
            </p:cNvGraphicFramePr>
            <p:nvPr/>
          </p:nvGraphicFramePr>
          <p:xfrm>
            <a:off x="743" y="1070"/>
            <a:ext cx="904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" name="Equation" r:id="rId47" imgW="1434960" imgH="444240" progId="Equation.3">
                    <p:embed/>
                  </p:oleObj>
                </mc:Choice>
                <mc:Fallback>
                  <p:oleObj name="Equation" r:id="rId47" imgW="143496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3" y="1070"/>
                          <a:ext cx="904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58" name="Object 38"/>
            <p:cNvGraphicFramePr>
              <a:graphicFrameLocks noChangeAspect="1"/>
            </p:cNvGraphicFramePr>
            <p:nvPr/>
          </p:nvGraphicFramePr>
          <p:xfrm>
            <a:off x="2445" y="1134"/>
            <a:ext cx="432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Equation" r:id="rId49" imgW="685800" imgH="342720" progId="Equation.3">
                    <p:embed/>
                  </p:oleObj>
                </mc:Choice>
                <mc:Fallback>
                  <p:oleObj name="Equation" r:id="rId49" imgW="685800" imgH="342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5" y="1134"/>
                          <a:ext cx="432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>
              <a:off x="325" y="1056"/>
              <a:ext cx="2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65" name="Line 45"/>
            <p:cNvSpPr>
              <a:spLocks noChangeShapeType="1"/>
            </p:cNvSpPr>
            <p:nvPr/>
          </p:nvSpPr>
          <p:spPr bwMode="auto">
            <a:xfrm>
              <a:off x="331" y="3153"/>
              <a:ext cx="2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66" name="Line 46"/>
            <p:cNvSpPr>
              <a:spLocks noChangeShapeType="1"/>
            </p:cNvSpPr>
            <p:nvPr/>
          </p:nvSpPr>
          <p:spPr bwMode="auto">
            <a:xfrm>
              <a:off x="331" y="2803"/>
              <a:ext cx="2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67" name="Line 47"/>
            <p:cNvSpPr>
              <a:spLocks noChangeShapeType="1"/>
            </p:cNvSpPr>
            <p:nvPr/>
          </p:nvSpPr>
          <p:spPr bwMode="auto">
            <a:xfrm>
              <a:off x="331" y="2104"/>
              <a:ext cx="2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68" name="Line 48"/>
            <p:cNvSpPr>
              <a:spLocks noChangeShapeType="1"/>
            </p:cNvSpPr>
            <p:nvPr/>
          </p:nvSpPr>
          <p:spPr bwMode="auto">
            <a:xfrm>
              <a:off x="331" y="2454"/>
              <a:ext cx="2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69" name="Line 49"/>
            <p:cNvSpPr>
              <a:spLocks noChangeShapeType="1"/>
            </p:cNvSpPr>
            <p:nvPr/>
          </p:nvSpPr>
          <p:spPr bwMode="auto">
            <a:xfrm>
              <a:off x="331" y="1755"/>
              <a:ext cx="2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70" name="Line 50"/>
            <p:cNvSpPr>
              <a:spLocks noChangeShapeType="1"/>
            </p:cNvSpPr>
            <p:nvPr/>
          </p:nvSpPr>
          <p:spPr bwMode="auto">
            <a:xfrm>
              <a:off x="331" y="1405"/>
              <a:ext cx="2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71" name="Line 51"/>
            <p:cNvSpPr>
              <a:spLocks noChangeShapeType="1"/>
            </p:cNvSpPr>
            <p:nvPr/>
          </p:nvSpPr>
          <p:spPr bwMode="auto">
            <a:xfrm rot="5400000">
              <a:off x="2024" y="2102"/>
              <a:ext cx="20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72" name="Line 52"/>
            <p:cNvSpPr>
              <a:spLocks noChangeShapeType="1"/>
            </p:cNvSpPr>
            <p:nvPr/>
          </p:nvSpPr>
          <p:spPr bwMode="auto">
            <a:xfrm rot="5400000">
              <a:off x="-727" y="2107"/>
              <a:ext cx="20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73" name="Line 53"/>
            <p:cNvSpPr>
              <a:spLocks noChangeShapeType="1"/>
            </p:cNvSpPr>
            <p:nvPr/>
          </p:nvSpPr>
          <p:spPr bwMode="auto">
            <a:xfrm rot="5400000">
              <a:off x="-334" y="2107"/>
              <a:ext cx="20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74" name="Line 54"/>
            <p:cNvSpPr>
              <a:spLocks noChangeShapeType="1"/>
            </p:cNvSpPr>
            <p:nvPr/>
          </p:nvSpPr>
          <p:spPr bwMode="auto">
            <a:xfrm rot="5400000">
              <a:off x="1270" y="2107"/>
              <a:ext cx="20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3445" y="904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3449" y="3280"/>
              <a:ext cx="201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3449" y="26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3449" y="23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3449" y="1778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3449" y="14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3449" y="11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 rot="5400000">
              <a:off x="2131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rot="5400000">
              <a:off x="2427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rot="5400000">
              <a:off x="2722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 rot="5400000">
              <a:off x="3314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rot="5400000">
              <a:off x="3790" y="1874"/>
              <a:ext cx="285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rot="5400000">
              <a:off x="3610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rot="5400000">
              <a:off x="3797" y="2060"/>
              <a:ext cx="2837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75" name="Line 55"/>
            <p:cNvSpPr>
              <a:spLocks noChangeShapeType="1"/>
            </p:cNvSpPr>
            <p:nvPr/>
          </p:nvSpPr>
          <p:spPr bwMode="auto">
            <a:xfrm>
              <a:off x="3449" y="32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82" name="Line 62"/>
            <p:cNvSpPr>
              <a:spLocks noChangeShapeType="1"/>
            </p:cNvSpPr>
            <p:nvPr/>
          </p:nvSpPr>
          <p:spPr bwMode="auto">
            <a:xfrm>
              <a:off x="3449" y="298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83" name="Line 63"/>
            <p:cNvSpPr>
              <a:spLocks noChangeShapeType="1"/>
            </p:cNvSpPr>
            <p:nvPr/>
          </p:nvSpPr>
          <p:spPr bwMode="auto">
            <a:xfrm>
              <a:off x="3445" y="632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84" name="Text Box 64"/>
            <p:cNvSpPr txBox="1">
              <a:spLocks noChangeArrowheads="1"/>
            </p:cNvSpPr>
            <p:nvPr/>
          </p:nvSpPr>
          <p:spPr bwMode="auto">
            <a:xfrm>
              <a:off x="5272" y="3352"/>
              <a:ext cx="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chemeClr val="bg2"/>
                  </a:solidFill>
                </a:rPr>
                <a:t>x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185" name="Text Box 65"/>
            <p:cNvSpPr txBox="1">
              <a:spLocks noChangeArrowheads="1"/>
            </p:cNvSpPr>
            <p:nvPr/>
          </p:nvSpPr>
          <p:spPr bwMode="auto">
            <a:xfrm>
              <a:off x="4888" y="296"/>
              <a:ext cx="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chemeClr val="bg2"/>
                  </a:solidFill>
                </a:rPr>
                <a:t>y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202" name="Line 82"/>
            <p:cNvSpPr>
              <a:spLocks noChangeShapeType="1"/>
            </p:cNvSpPr>
            <p:nvPr/>
          </p:nvSpPr>
          <p:spPr bwMode="auto">
            <a:xfrm rot="5400000">
              <a:off x="3009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203" name="Line 83"/>
            <p:cNvSpPr>
              <a:spLocks noChangeShapeType="1"/>
            </p:cNvSpPr>
            <p:nvPr/>
          </p:nvSpPr>
          <p:spPr bwMode="auto">
            <a:xfrm>
              <a:off x="3449" y="2074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5205" name="Text Box 85"/>
          <p:cNvSpPr txBox="1">
            <a:spLocks noChangeArrowheads="1"/>
          </p:cNvSpPr>
          <p:nvPr/>
        </p:nvSpPr>
        <p:spPr bwMode="auto">
          <a:xfrm>
            <a:off x="347663" y="5324475"/>
            <a:ext cx="490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Draw a parabola through the points. </a:t>
            </a:r>
          </a:p>
        </p:txBody>
      </p:sp>
      <p:grpSp>
        <p:nvGrpSpPr>
          <p:cNvPr id="5211" name="Group 91"/>
          <p:cNvGrpSpPr>
            <a:grpSpLocks/>
          </p:cNvGrpSpPr>
          <p:nvPr/>
        </p:nvGrpSpPr>
        <p:grpSpPr bwMode="auto">
          <a:xfrm>
            <a:off x="7772400" y="927100"/>
            <a:ext cx="139700" cy="139700"/>
            <a:chOff x="3296" y="680"/>
            <a:chExt cx="88" cy="88"/>
          </a:xfrm>
        </p:grpSpPr>
        <p:sp>
          <p:nvSpPr>
            <p:cNvPr id="5212" name="Line 92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213" name="Line 93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5215" name="Rectangle 95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725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 build="p" autoUpdateAnimBg="0"/>
      <p:bldP spid="5176" grpId="0" animBg="1"/>
      <p:bldP spid="5177" grpId="0" build="p" autoUpdateAnimBg="0"/>
      <p:bldP spid="5178" grpId="0" animBg="1"/>
      <p:bldP spid="5179" grpId="0" build="p" autoUpdateAnimBg="0"/>
      <p:bldP spid="5180" grpId="0" build="p" autoUpdateAnimBg="0"/>
      <p:bldP spid="5181" grpId="0" build="p" autoUpdateAnimBg="0"/>
      <p:bldP spid="5205" grpId="0" build="p" autoUpdateAnimBg="0"/>
      <p:bldP spid="52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8" name="Object 104"/>
          <p:cNvGraphicFramePr>
            <a:graphicFrameLocks noChangeAspect="1"/>
          </p:cNvGraphicFramePr>
          <p:nvPr/>
        </p:nvGraphicFramePr>
        <p:xfrm>
          <a:off x="3925888" y="3457575"/>
          <a:ext cx="5715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4" imgW="571320" imgH="342720" progId="Equation.3">
                  <p:embed/>
                </p:oleObj>
              </mc:Choice>
              <mc:Fallback>
                <p:oleObj name="Equation" r:id="rId4" imgW="571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3457575"/>
                        <a:ext cx="5715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31" name="Rectangle 87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865313" y="1093788"/>
            <a:ext cx="5667375" cy="44767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317500" y="0"/>
          <a:ext cx="36703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6" imgW="3670200" imgH="444240" progId="Equation.3">
                  <p:embed/>
                </p:oleObj>
              </mc:Choice>
              <mc:Fallback>
                <p:oleObj name="Equation" r:id="rId6" imgW="3670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0"/>
                        <a:ext cx="36703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22263" y="642938"/>
            <a:ext cx="48180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Calculate points from this table </a:t>
            </a:r>
            <a:br>
              <a:rPr lang="en-US"/>
            </a:br>
            <a:r>
              <a:rPr lang="en-US"/>
              <a:t>and plot.</a:t>
            </a:r>
          </a:p>
        </p:txBody>
      </p:sp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1343025" y="2243138"/>
          <a:ext cx="15113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8" imgW="1511280" imgH="444240" progId="Equation.3">
                  <p:embed/>
                </p:oleObj>
              </mc:Choice>
              <mc:Fallback>
                <p:oleObj name="Equation" r:id="rId8" imgW="1511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2243138"/>
                        <a:ext cx="15113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1382713" y="2792413"/>
          <a:ext cx="13716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0" imgW="1371600" imgH="444240" progId="Equation.3">
                  <p:embed/>
                </p:oleObj>
              </mc:Choice>
              <mc:Fallback>
                <p:oleObj name="Equation" r:id="rId10" imgW="1371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2792413"/>
                        <a:ext cx="13716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4" name="Object 30"/>
          <p:cNvGraphicFramePr>
            <a:graphicFrameLocks noChangeAspect="1"/>
          </p:cNvGraphicFramePr>
          <p:nvPr/>
        </p:nvGraphicFramePr>
        <p:xfrm>
          <a:off x="1414463" y="3349625"/>
          <a:ext cx="13208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2" imgW="1320480" imgH="444240" progId="Equation.3">
                  <p:embed/>
                </p:oleObj>
              </mc:Choice>
              <mc:Fallback>
                <p:oleObj name="Equation" r:id="rId12" imgW="1320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3349625"/>
                        <a:ext cx="13208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5" name="Object 31"/>
          <p:cNvGraphicFramePr>
            <a:graphicFrameLocks noChangeAspect="1"/>
          </p:cNvGraphicFramePr>
          <p:nvPr/>
        </p:nvGraphicFramePr>
        <p:xfrm>
          <a:off x="1395413" y="3911600"/>
          <a:ext cx="1371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14" imgW="1371600" imgH="444240" progId="Equation.3">
                  <p:embed/>
                </p:oleObj>
              </mc:Choice>
              <mc:Fallback>
                <p:oleObj name="Equation" r:id="rId14" imgW="1371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3911600"/>
                        <a:ext cx="13716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6" name="Object 32"/>
          <p:cNvGraphicFramePr>
            <a:graphicFrameLocks noChangeAspect="1"/>
          </p:cNvGraphicFramePr>
          <p:nvPr/>
        </p:nvGraphicFramePr>
        <p:xfrm>
          <a:off x="2938463" y="2339975"/>
          <a:ext cx="430212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16" imgW="431640" imgH="266400" progId="Equation.3">
                  <p:embed/>
                </p:oleObj>
              </mc:Choice>
              <mc:Fallback>
                <p:oleObj name="Equation" r:id="rId16" imgW="43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463" y="2339975"/>
                        <a:ext cx="430212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7" name="Object 33"/>
          <p:cNvGraphicFramePr>
            <a:graphicFrameLocks noChangeAspect="1"/>
          </p:cNvGraphicFramePr>
          <p:nvPr/>
        </p:nvGraphicFramePr>
        <p:xfrm>
          <a:off x="2828925" y="2894013"/>
          <a:ext cx="36830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18" imgW="368280" imgH="266400" progId="Equation.3">
                  <p:embed/>
                </p:oleObj>
              </mc:Choice>
              <mc:Fallback>
                <p:oleObj name="Equation" r:id="rId18" imgW="368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2894013"/>
                        <a:ext cx="368300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2846388" y="3452813"/>
          <a:ext cx="419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20" imgW="419040" imgH="279360" progId="Equation.3">
                  <p:embed/>
                </p:oleObj>
              </mc:Choice>
              <mc:Fallback>
                <p:oleObj name="Equation" r:id="rId20" imgW="41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3452813"/>
                        <a:ext cx="419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9" name="Object 35"/>
          <p:cNvGraphicFramePr>
            <a:graphicFrameLocks noChangeAspect="1"/>
          </p:cNvGraphicFramePr>
          <p:nvPr/>
        </p:nvGraphicFramePr>
        <p:xfrm>
          <a:off x="2735263" y="4568825"/>
          <a:ext cx="430212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22" imgW="431640" imgH="266400" progId="Equation.3">
                  <p:embed/>
                </p:oleObj>
              </mc:Choice>
              <mc:Fallback>
                <p:oleObj name="Equation" r:id="rId22" imgW="43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4568825"/>
                        <a:ext cx="430212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0" name="Object 36"/>
          <p:cNvGraphicFramePr>
            <a:graphicFrameLocks noChangeAspect="1"/>
          </p:cNvGraphicFramePr>
          <p:nvPr/>
        </p:nvGraphicFramePr>
        <p:xfrm>
          <a:off x="2844800" y="4013200"/>
          <a:ext cx="3683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23" imgW="368280" imgH="266400" progId="Equation.3">
                  <p:embed/>
                </p:oleObj>
              </mc:Choice>
              <mc:Fallback>
                <p:oleObj name="Equation" r:id="rId23" imgW="368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4013200"/>
                        <a:ext cx="3683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2" name="Object 38"/>
          <p:cNvGraphicFramePr>
            <a:graphicFrameLocks noChangeAspect="1"/>
          </p:cNvGraphicFramePr>
          <p:nvPr/>
        </p:nvGraphicFramePr>
        <p:xfrm>
          <a:off x="3838575" y="2344738"/>
          <a:ext cx="773113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24" imgW="774360" imgH="342720" progId="Equation.3">
                  <p:embed/>
                </p:oleObj>
              </mc:Choice>
              <mc:Fallback>
                <p:oleObj name="Equation" r:id="rId24" imgW="7743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2344738"/>
                        <a:ext cx="773113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3" name="Object 39"/>
          <p:cNvGraphicFramePr>
            <a:graphicFrameLocks noChangeAspect="1"/>
          </p:cNvGraphicFramePr>
          <p:nvPr/>
        </p:nvGraphicFramePr>
        <p:xfrm>
          <a:off x="3938588" y="2894013"/>
          <a:ext cx="5715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26" imgW="571320" imgH="342720" progId="Equation.3">
                  <p:embed/>
                </p:oleObj>
              </mc:Choice>
              <mc:Fallback>
                <p:oleObj name="Equation" r:id="rId26" imgW="571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2894013"/>
                        <a:ext cx="5715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5" name="Object 41"/>
          <p:cNvGraphicFramePr>
            <a:graphicFrameLocks noChangeAspect="1"/>
          </p:cNvGraphicFramePr>
          <p:nvPr/>
        </p:nvGraphicFramePr>
        <p:xfrm>
          <a:off x="3938588" y="4016375"/>
          <a:ext cx="5715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28" imgW="571320" imgH="342720" progId="Equation.3">
                  <p:embed/>
                </p:oleObj>
              </mc:Choice>
              <mc:Fallback>
                <p:oleObj name="Equation" r:id="rId28" imgW="571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4016375"/>
                        <a:ext cx="5715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6" name="Object 42"/>
          <p:cNvGraphicFramePr>
            <a:graphicFrameLocks noChangeAspect="1"/>
          </p:cNvGraphicFramePr>
          <p:nvPr/>
        </p:nvGraphicFramePr>
        <p:xfrm>
          <a:off x="3919538" y="4567238"/>
          <a:ext cx="6096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30" imgW="609480" imgH="342720" progId="Equation.3">
                  <p:embed/>
                </p:oleObj>
              </mc:Choice>
              <mc:Fallback>
                <p:oleObj name="Equation" r:id="rId30" imgW="6094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538" y="4567238"/>
                        <a:ext cx="6096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322263" y="5888038"/>
            <a:ext cx="8374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Subtracting 1 from </a:t>
            </a:r>
            <a:r>
              <a:rPr lang="en-US" i="1"/>
              <a:t>x</a:t>
            </a:r>
            <a:r>
              <a:rPr lang="en-US"/>
              <a:t> and then squaring moves the basic parabola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339725" y="5367338"/>
            <a:ext cx="7434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The basic parabola is shown on the graph, dotted </a:t>
            </a:r>
            <a:r>
              <a:rPr lang="en-US" dirty="0" smtClean="0">
                <a:solidFill>
                  <a:schemeClr val="accent1"/>
                </a:solidFill>
              </a:rPr>
              <a:t>blue.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334963" y="6197600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How?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373063" y="6210300"/>
            <a:ext cx="2874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to the right by 1 unit.</a:t>
            </a:r>
          </a:p>
        </p:txBody>
      </p:sp>
      <p:grpSp>
        <p:nvGrpSpPr>
          <p:cNvPr id="6209" name="Group 65"/>
          <p:cNvGrpSpPr>
            <a:grpSpLocks/>
          </p:cNvGrpSpPr>
          <p:nvPr/>
        </p:nvGrpSpPr>
        <p:grpSpPr bwMode="auto">
          <a:xfrm>
            <a:off x="6375400" y="2260600"/>
            <a:ext cx="139700" cy="139700"/>
            <a:chOff x="3296" y="680"/>
            <a:chExt cx="88" cy="88"/>
          </a:xfrm>
        </p:grpSpPr>
        <p:sp>
          <p:nvSpPr>
            <p:cNvPr id="6210" name="Line 66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11" name="Line 67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6212" name="Group 68"/>
          <p:cNvGrpSpPr>
            <a:grpSpLocks/>
          </p:cNvGrpSpPr>
          <p:nvPr/>
        </p:nvGrpSpPr>
        <p:grpSpPr bwMode="auto">
          <a:xfrm>
            <a:off x="6832600" y="3695700"/>
            <a:ext cx="139700" cy="139700"/>
            <a:chOff x="3296" y="680"/>
            <a:chExt cx="88" cy="88"/>
          </a:xfrm>
        </p:grpSpPr>
        <p:sp>
          <p:nvSpPr>
            <p:cNvPr id="6213" name="Line 69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14" name="Line 70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6218" name="Group 74"/>
          <p:cNvGrpSpPr>
            <a:grpSpLocks/>
          </p:cNvGrpSpPr>
          <p:nvPr/>
        </p:nvGrpSpPr>
        <p:grpSpPr bwMode="auto">
          <a:xfrm>
            <a:off x="8255000" y="2260600"/>
            <a:ext cx="139700" cy="139700"/>
            <a:chOff x="3296" y="680"/>
            <a:chExt cx="88" cy="88"/>
          </a:xfrm>
        </p:grpSpPr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20" name="Line 76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6221" name="Group 77"/>
          <p:cNvGrpSpPr>
            <a:grpSpLocks/>
          </p:cNvGrpSpPr>
          <p:nvPr/>
        </p:nvGrpSpPr>
        <p:grpSpPr bwMode="auto">
          <a:xfrm>
            <a:off x="7785100" y="3695700"/>
            <a:ext cx="139700" cy="139700"/>
            <a:chOff x="3296" y="680"/>
            <a:chExt cx="88" cy="88"/>
          </a:xfrm>
        </p:grpSpPr>
        <p:sp>
          <p:nvSpPr>
            <p:cNvPr id="6222" name="Line 78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23" name="Line 79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aphicFrame>
        <p:nvGraphicFramePr>
          <p:cNvPr id="6224" name="Object 80"/>
          <p:cNvGraphicFramePr>
            <a:graphicFrameLocks noChangeAspect="1"/>
          </p:cNvGraphicFramePr>
          <p:nvPr/>
        </p:nvGraphicFramePr>
        <p:xfrm>
          <a:off x="1389063" y="4464050"/>
          <a:ext cx="13589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32" imgW="1358640" imgH="444240" progId="Equation.3">
                  <p:embed/>
                </p:oleObj>
              </mc:Choice>
              <mc:Fallback>
                <p:oleObj name="Equation" r:id="rId32" imgW="1358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4464050"/>
                        <a:ext cx="13589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15" name="Group 71"/>
          <p:cNvGrpSpPr>
            <a:grpSpLocks/>
          </p:cNvGrpSpPr>
          <p:nvPr/>
        </p:nvGrpSpPr>
        <p:grpSpPr bwMode="auto">
          <a:xfrm>
            <a:off x="7315200" y="4178300"/>
            <a:ext cx="139700" cy="139700"/>
            <a:chOff x="3296" y="680"/>
            <a:chExt cx="88" cy="88"/>
          </a:xfrm>
        </p:grpSpPr>
        <p:sp>
          <p:nvSpPr>
            <p:cNvPr id="6216" name="Line 72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17" name="Line 73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6201" name="Freeform 57"/>
          <p:cNvSpPr>
            <a:spLocks/>
          </p:cNvSpPr>
          <p:nvPr/>
        </p:nvSpPr>
        <p:spPr bwMode="auto">
          <a:xfrm>
            <a:off x="5857875" y="2033588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322263" y="5373216"/>
            <a:ext cx="41057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Draw a parabola through the points.</a:t>
            </a:r>
          </a:p>
        </p:txBody>
      </p:sp>
      <p:sp>
        <p:nvSpPr>
          <p:cNvPr id="6232" name="Rectangle 88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6247" name="Group 103"/>
          <p:cNvGrpSpPr>
            <a:grpSpLocks/>
          </p:cNvGrpSpPr>
          <p:nvPr/>
        </p:nvGrpSpPr>
        <p:grpSpPr bwMode="auto">
          <a:xfrm>
            <a:off x="549275" y="469900"/>
            <a:ext cx="8328025" cy="4768850"/>
            <a:chOff x="346" y="296"/>
            <a:chExt cx="5246" cy="3004"/>
          </a:xfrm>
        </p:grpSpPr>
        <p:graphicFrame>
          <p:nvGraphicFramePr>
            <p:cNvPr id="6243" name="Object 99"/>
            <p:cNvGraphicFramePr>
              <a:graphicFrameLocks noChangeAspect="1"/>
            </p:cNvGraphicFramePr>
            <p:nvPr/>
          </p:nvGraphicFramePr>
          <p:xfrm>
            <a:off x="858" y="1061"/>
            <a:ext cx="864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8" name="Equation" r:id="rId34" imgW="1371600" imgH="444240" progId="Equation.3">
                    <p:embed/>
                  </p:oleObj>
                </mc:Choice>
                <mc:Fallback>
                  <p:oleObj name="Equation" r:id="rId34" imgW="137160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8" y="1061"/>
                          <a:ext cx="864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246" name="Group 102"/>
            <p:cNvGrpSpPr>
              <a:grpSpLocks/>
            </p:cNvGrpSpPr>
            <p:nvPr/>
          </p:nvGrpSpPr>
          <p:grpSpPr bwMode="auto">
            <a:xfrm>
              <a:off x="346" y="296"/>
              <a:ext cx="5246" cy="3004"/>
              <a:chOff x="346" y="296"/>
              <a:chExt cx="5246" cy="3004"/>
            </a:xfrm>
          </p:grpSpPr>
          <p:grpSp>
            <p:nvGrpSpPr>
              <p:cNvPr id="6244" name="Group 100"/>
              <p:cNvGrpSpPr>
                <a:grpSpLocks/>
              </p:cNvGrpSpPr>
              <p:nvPr/>
            </p:nvGrpSpPr>
            <p:grpSpPr bwMode="auto">
              <a:xfrm>
                <a:off x="346" y="1053"/>
                <a:ext cx="2752" cy="2103"/>
                <a:chOff x="346" y="1053"/>
                <a:chExt cx="2752" cy="2103"/>
              </a:xfrm>
            </p:grpSpPr>
            <p:graphicFrame>
              <p:nvGraphicFramePr>
                <p:cNvPr id="6165" name="Object 21"/>
                <p:cNvGraphicFramePr>
                  <a:graphicFrameLocks noChangeAspect="1"/>
                </p:cNvGraphicFramePr>
                <p:nvPr/>
              </p:nvGraphicFramePr>
              <p:xfrm>
                <a:off x="468" y="1176"/>
                <a:ext cx="120" cy="12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39" name="Equation" r:id="rId36" imgW="190440" imgH="203040" progId="Equation.3">
                        <p:embed/>
                      </p:oleObj>
                    </mc:Choice>
                    <mc:Fallback>
                      <p:oleObj name="Equation" r:id="rId36" imgW="190440" imgH="2030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68" y="1176"/>
                              <a:ext cx="120" cy="12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6166" name="Object 22"/>
                <p:cNvGraphicFramePr>
                  <a:graphicFrameLocks noChangeAspect="1"/>
                </p:cNvGraphicFramePr>
                <p:nvPr/>
              </p:nvGraphicFramePr>
              <p:xfrm>
                <a:off x="381" y="1480"/>
                <a:ext cx="191" cy="16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40" name="Equation" r:id="rId38" imgW="304560" imgH="266400" progId="Equation.3">
                        <p:embed/>
                      </p:oleObj>
                    </mc:Choice>
                    <mc:Fallback>
                      <p:oleObj name="Equation" r:id="rId38" imgW="304560" imgH="266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1" y="1480"/>
                              <a:ext cx="191" cy="16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6167" name="Object 23"/>
                <p:cNvGraphicFramePr>
                  <a:graphicFrameLocks noChangeAspect="1"/>
                </p:cNvGraphicFramePr>
                <p:nvPr/>
              </p:nvGraphicFramePr>
              <p:xfrm>
                <a:off x="480" y="1824"/>
                <a:ext cx="120" cy="17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41" name="Equation" r:id="rId40" imgW="190440" imgH="279360" progId="Equation.3">
                        <p:embed/>
                      </p:oleObj>
                    </mc:Choice>
                    <mc:Fallback>
                      <p:oleObj name="Equation" r:id="rId40" imgW="190440" imgH="27936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0" y="1824"/>
                              <a:ext cx="120" cy="17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6168" name="Object 24"/>
                <p:cNvGraphicFramePr>
                  <a:graphicFrameLocks noChangeAspect="1"/>
                </p:cNvGraphicFramePr>
                <p:nvPr/>
              </p:nvGraphicFramePr>
              <p:xfrm>
                <a:off x="489" y="2176"/>
                <a:ext cx="79" cy="16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42" name="Equation" r:id="rId42" imgW="126720" imgH="266400" progId="Equation.3">
                        <p:embed/>
                      </p:oleObj>
                    </mc:Choice>
                    <mc:Fallback>
                      <p:oleObj name="Equation" r:id="rId42" imgW="126720" imgH="266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9" y="2176"/>
                              <a:ext cx="79" cy="16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6169" name="Object 25"/>
                <p:cNvGraphicFramePr>
                  <a:graphicFrameLocks noChangeAspect="1"/>
                </p:cNvGraphicFramePr>
                <p:nvPr/>
              </p:nvGraphicFramePr>
              <p:xfrm>
                <a:off x="489" y="2531"/>
                <a:ext cx="120" cy="16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43" name="Equation" r:id="rId44" imgW="190440" imgH="266400" progId="Equation.3">
                        <p:embed/>
                      </p:oleObj>
                    </mc:Choice>
                    <mc:Fallback>
                      <p:oleObj name="Equation" r:id="rId44" imgW="190440" imgH="266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9" y="2531"/>
                              <a:ext cx="120" cy="16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6170" name="Object 26"/>
                <p:cNvGraphicFramePr>
                  <a:graphicFrameLocks noChangeAspect="1"/>
                </p:cNvGraphicFramePr>
                <p:nvPr/>
              </p:nvGraphicFramePr>
              <p:xfrm>
                <a:off x="477" y="2876"/>
                <a:ext cx="103" cy="17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44" name="Equation" r:id="rId46" imgW="164880" imgH="279360" progId="Equation.3">
                        <p:embed/>
                      </p:oleObj>
                    </mc:Choice>
                    <mc:Fallback>
                      <p:oleObj name="Equation" r:id="rId46" imgW="164880" imgH="27936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77" y="2876"/>
                              <a:ext cx="103" cy="17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6181" name="Object 37"/>
                <p:cNvGraphicFramePr>
                  <a:graphicFrameLocks noChangeAspect="1"/>
                </p:cNvGraphicFramePr>
                <p:nvPr/>
              </p:nvGraphicFramePr>
              <p:xfrm>
                <a:off x="2469" y="1128"/>
                <a:ext cx="432" cy="21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45" name="Equation" r:id="rId48" imgW="685800" imgH="342720" progId="Equation.3">
                        <p:embed/>
                      </p:oleObj>
                    </mc:Choice>
                    <mc:Fallback>
                      <p:oleObj name="Equation" r:id="rId48" imgW="685800" imgH="34272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469" y="1128"/>
                              <a:ext cx="432" cy="21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187" name="Line 43"/>
                <p:cNvSpPr>
                  <a:spLocks noChangeShapeType="1"/>
                </p:cNvSpPr>
                <p:nvPr/>
              </p:nvSpPr>
              <p:spPr bwMode="auto">
                <a:xfrm>
                  <a:off x="349" y="1056"/>
                  <a:ext cx="2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88" name="Line 44"/>
                <p:cNvSpPr>
                  <a:spLocks noChangeShapeType="1"/>
                </p:cNvSpPr>
                <p:nvPr/>
              </p:nvSpPr>
              <p:spPr bwMode="auto">
                <a:xfrm>
                  <a:off x="355" y="3153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89" name="Line 45"/>
                <p:cNvSpPr>
                  <a:spLocks noChangeShapeType="1"/>
                </p:cNvSpPr>
                <p:nvPr/>
              </p:nvSpPr>
              <p:spPr bwMode="auto">
                <a:xfrm>
                  <a:off x="355" y="2803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90" name="Line 46"/>
                <p:cNvSpPr>
                  <a:spLocks noChangeShapeType="1"/>
                </p:cNvSpPr>
                <p:nvPr/>
              </p:nvSpPr>
              <p:spPr bwMode="auto">
                <a:xfrm>
                  <a:off x="355" y="2104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91" name="Line 47"/>
                <p:cNvSpPr>
                  <a:spLocks noChangeShapeType="1"/>
                </p:cNvSpPr>
                <p:nvPr/>
              </p:nvSpPr>
              <p:spPr bwMode="auto">
                <a:xfrm>
                  <a:off x="355" y="2454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92" name="Line 48"/>
                <p:cNvSpPr>
                  <a:spLocks noChangeShapeType="1"/>
                </p:cNvSpPr>
                <p:nvPr/>
              </p:nvSpPr>
              <p:spPr bwMode="auto">
                <a:xfrm>
                  <a:off x="355" y="1755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93" name="Line 49"/>
                <p:cNvSpPr>
                  <a:spLocks noChangeShapeType="1"/>
                </p:cNvSpPr>
                <p:nvPr/>
              </p:nvSpPr>
              <p:spPr bwMode="auto">
                <a:xfrm>
                  <a:off x="355" y="1405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94" name="Line 50"/>
                <p:cNvSpPr>
                  <a:spLocks noChangeShapeType="1"/>
                </p:cNvSpPr>
                <p:nvPr/>
              </p:nvSpPr>
              <p:spPr bwMode="auto">
                <a:xfrm rot="5400000">
                  <a:off x="2048" y="2102"/>
                  <a:ext cx="20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95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-703" y="2107"/>
                  <a:ext cx="20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96" name="Line 52"/>
                <p:cNvSpPr>
                  <a:spLocks noChangeShapeType="1"/>
                </p:cNvSpPr>
                <p:nvPr/>
              </p:nvSpPr>
              <p:spPr bwMode="auto">
                <a:xfrm rot="5400000">
                  <a:off x="-310" y="2107"/>
                  <a:ext cx="20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97" name="Line 53"/>
                <p:cNvSpPr>
                  <a:spLocks noChangeShapeType="1"/>
                </p:cNvSpPr>
                <p:nvPr/>
              </p:nvSpPr>
              <p:spPr bwMode="auto">
                <a:xfrm rot="5400000">
                  <a:off x="1294" y="2107"/>
                  <a:ext cx="20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  <p:grpSp>
            <p:nvGrpSpPr>
              <p:cNvPr id="6245" name="Group 101"/>
              <p:cNvGrpSpPr>
                <a:grpSpLocks/>
              </p:cNvGrpSpPr>
              <p:nvPr/>
            </p:nvGrpSpPr>
            <p:grpSpPr bwMode="auto">
              <a:xfrm>
                <a:off x="3466" y="296"/>
                <a:ext cx="2126" cy="3004"/>
                <a:chOff x="3466" y="296"/>
                <a:chExt cx="2126" cy="3004"/>
              </a:xfrm>
            </p:grpSpPr>
            <p:sp>
              <p:nvSpPr>
                <p:cNvPr id="6147" name="Line 3"/>
                <p:cNvSpPr>
                  <a:spLocks noChangeShapeType="1"/>
                </p:cNvSpPr>
                <p:nvPr/>
              </p:nvSpPr>
              <p:spPr bwMode="auto">
                <a:xfrm>
                  <a:off x="3469" y="904"/>
                  <a:ext cx="1776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49" name="Line 5"/>
                <p:cNvSpPr>
                  <a:spLocks noChangeShapeType="1"/>
                </p:cNvSpPr>
                <p:nvPr/>
              </p:nvSpPr>
              <p:spPr bwMode="auto">
                <a:xfrm>
                  <a:off x="3473" y="2677"/>
                  <a:ext cx="1776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50" name="Line 6"/>
                <p:cNvSpPr>
                  <a:spLocks noChangeShapeType="1"/>
                </p:cNvSpPr>
                <p:nvPr/>
              </p:nvSpPr>
              <p:spPr bwMode="auto">
                <a:xfrm>
                  <a:off x="3473" y="2377"/>
                  <a:ext cx="1776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51" name="Line 7"/>
                <p:cNvSpPr>
                  <a:spLocks noChangeShapeType="1"/>
                </p:cNvSpPr>
                <p:nvPr/>
              </p:nvSpPr>
              <p:spPr bwMode="auto">
                <a:xfrm>
                  <a:off x="3473" y="1778"/>
                  <a:ext cx="1776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52" name="Line 8"/>
                <p:cNvSpPr>
                  <a:spLocks noChangeShapeType="1"/>
                </p:cNvSpPr>
                <p:nvPr/>
              </p:nvSpPr>
              <p:spPr bwMode="auto">
                <a:xfrm>
                  <a:off x="3473" y="1479"/>
                  <a:ext cx="1776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53" name="Line 9"/>
                <p:cNvSpPr>
                  <a:spLocks noChangeShapeType="1"/>
                </p:cNvSpPr>
                <p:nvPr/>
              </p:nvSpPr>
              <p:spPr bwMode="auto">
                <a:xfrm>
                  <a:off x="3473" y="1179"/>
                  <a:ext cx="1776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grpSp>
              <p:nvGrpSpPr>
                <p:cNvPr id="6154" name="Group 10"/>
                <p:cNvGrpSpPr>
                  <a:grpSpLocks/>
                </p:cNvGrpSpPr>
                <p:nvPr/>
              </p:nvGrpSpPr>
              <p:grpSpPr bwMode="auto">
                <a:xfrm>
                  <a:off x="3466" y="447"/>
                  <a:ext cx="1774" cy="2853"/>
                  <a:chOff x="3442" y="727"/>
                  <a:chExt cx="1774" cy="2573"/>
                </a:xfrm>
              </p:grpSpPr>
              <p:sp>
                <p:nvSpPr>
                  <p:cNvPr id="6155" name="Line 1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260" y="2084"/>
                    <a:ext cx="236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B2B2B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6156" name="Line 1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556" y="2084"/>
                    <a:ext cx="236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B2B2B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6157" name="Line 1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851" y="2084"/>
                    <a:ext cx="236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B2B2B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6158" name="Line 1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443" y="2084"/>
                    <a:ext cx="236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B2B2B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6159" name="Line 1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042" y="2014"/>
                    <a:ext cx="257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bg2"/>
                    </a:solidFill>
                    <a:round/>
                    <a:headEnd type="triangle" w="med" len="med"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6160" name="Line 1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739" y="2084"/>
                    <a:ext cx="236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B2B2B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6161" name="Line 1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4034" y="2084"/>
                    <a:ext cx="236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B2B2B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sp>
              <p:nvSpPr>
                <p:cNvPr id="6198" name="Line 54"/>
                <p:cNvSpPr>
                  <a:spLocks noChangeShapeType="1"/>
                </p:cNvSpPr>
                <p:nvPr/>
              </p:nvSpPr>
              <p:spPr bwMode="auto">
                <a:xfrm>
                  <a:off x="3473" y="3277"/>
                  <a:ext cx="1776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205" name="Line 61"/>
                <p:cNvSpPr>
                  <a:spLocks noChangeShapeType="1"/>
                </p:cNvSpPr>
                <p:nvPr/>
              </p:nvSpPr>
              <p:spPr bwMode="auto">
                <a:xfrm>
                  <a:off x="3473" y="2981"/>
                  <a:ext cx="1776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206" name="Line 62"/>
                <p:cNvSpPr>
                  <a:spLocks noChangeShapeType="1"/>
                </p:cNvSpPr>
                <p:nvPr/>
              </p:nvSpPr>
              <p:spPr bwMode="auto">
                <a:xfrm>
                  <a:off x="3469" y="632"/>
                  <a:ext cx="1776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207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5296" y="2736"/>
                  <a:ext cx="29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i="1">
                      <a:solidFill>
                        <a:schemeClr val="bg2"/>
                      </a:solidFill>
                    </a:rPr>
                    <a:t>x</a:t>
                  </a:r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620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024" y="296"/>
                  <a:ext cx="29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i="1">
                      <a:solidFill>
                        <a:schemeClr val="bg2"/>
                      </a:solidFill>
                    </a:rPr>
                    <a:t>y</a:t>
                  </a:r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6225" name="Line 81"/>
                <p:cNvSpPr>
                  <a:spLocks noChangeShapeType="1"/>
                </p:cNvSpPr>
                <p:nvPr/>
              </p:nvSpPr>
              <p:spPr bwMode="auto">
                <a:xfrm>
                  <a:off x="3473" y="2082"/>
                  <a:ext cx="1776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226" name="Line 82"/>
                <p:cNvSpPr>
                  <a:spLocks noChangeShapeType="1"/>
                </p:cNvSpPr>
                <p:nvPr/>
              </p:nvSpPr>
              <p:spPr bwMode="auto">
                <a:xfrm>
                  <a:off x="3473" y="2680"/>
                  <a:ext cx="2017" cy="0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</p:grpSp>
      </p:grpSp>
      <p:sp>
        <p:nvSpPr>
          <p:cNvPr id="6234" name="Freeform 90"/>
          <p:cNvSpPr>
            <a:spLocks/>
          </p:cNvSpPr>
          <p:nvPr/>
        </p:nvSpPr>
        <p:spPr bwMode="auto">
          <a:xfrm>
            <a:off x="6373813" y="2038350"/>
            <a:ext cx="2043112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74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" grpId="0" build="p" autoUpdateAnimBg="0"/>
      <p:bldP spid="6200" grpId="0" build="p" autoUpdateAnimBg="0"/>
      <p:bldP spid="6202" grpId="0" build="p" autoUpdateAnimBg="0"/>
      <p:bldP spid="6203" grpId="0" build="p" autoUpdateAnimBg="0"/>
      <p:bldP spid="6204" grpId="0" build="p" autoUpdateAnimBg="0"/>
      <p:bldP spid="6201" grpId="0" animBg="1"/>
      <p:bldP spid="6229" grpId="0" build="p" autoUpdateAnimBg="0"/>
      <p:bldP spid="6232" grpId="0" animBg="1"/>
      <p:bldP spid="62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2" name="Rectangle 114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865313" y="1093788"/>
            <a:ext cx="5667375" cy="44767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5468938" y="1435100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475288" y="42497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475288" y="377348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475288" y="28225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475288" y="2347913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475288" y="1871663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rot="5400000">
            <a:off x="3383756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rot="5400000">
            <a:off x="3853656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rot="5400000">
            <a:off x="43219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rot="5400000">
            <a:off x="52617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rot="5400000">
            <a:off x="4137819" y="2974182"/>
            <a:ext cx="452913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rot="5400000">
            <a:off x="57316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rot="5400000">
            <a:off x="6199981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381000" y="0"/>
          <a:ext cx="52705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4" imgW="5270400" imgH="444240" progId="Equation.3">
                  <p:embed/>
                </p:oleObj>
              </mc:Choice>
              <mc:Fallback>
                <p:oleObj name="Equation" r:id="rId4" imgW="5270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0"/>
                        <a:ext cx="52705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00063" y="1938338"/>
            <a:ext cx="481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units to the right.</a:t>
            </a:r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5475288" y="51768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4043363" y="1943100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How?</a:t>
            </a:r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>
            <a:off x="5475288" y="47323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228" name="Line 60"/>
          <p:cNvSpPr>
            <a:spLocks noChangeShapeType="1"/>
          </p:cNvSpPr>
          <p:nvPr/>
        </p:nvSpPr>
        <p:spPr bwMode="auto">
          <a:xfrm>
            <a:off x="5468938" y="1003300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8369300" y="34290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x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6350000" y="4699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5475288" y="33051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245" name="Line 77"/>
          <p:cNvSpPr>
            <a:spLocks noChangeShapeType="1"/>
          </p:cNvSpPr>
          <p:nvPr/>
        </p:nvSpPr>
        <p:spPr bwMode="auto">
          <a:xfrm>
            <a:off x="5475288" y="3314700"/>
            <a:ext cx="320198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250" name="Freeform 82"/>
          <p:cNvSpPr>
            <a:spLocks/>
          </p:cNvSpPr>
          <p:nvPr/>
        </p:nvSpPr>
        <p:spPr bwMode="auto">
          <a:xfrm>
            <a:off x="5362575" y="10890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251" name="Line 83"/>
          <p:cNvSpPr>
            <a:spLocks noChangeShapeType="1"/>
          </p:cNvSpPr>
          <p:nvPr/>
        </p:nvSpPr>
        <p:spPr bwMode="auto">
          <a:xfrm rot="5400000">
            <a:off x="47664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252" name="Freeform 84"/>
          <p:cNvSpPr>
            <a:spLocks/>
          </p:cNvSpPr>
          <p:nvPr/>
        </p:nvSpPr>
        <p:spPr bwMode="auto">
          <a:xfrm>
            <a:off x="6302375" y="10890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7254" name="Object 86"/>
          <p:cNvGraphicFramePr>
            <a:graphicFrameLocks noChangeAspect="1"/>
          </p:cNvGraphicFramePr>
          <p:nvPr/>
        </p:nvGraphicFramePr>
        <p:xfrm>
          <a:off x="500063" y="723900"/>
          <a:ext cx="18669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6" imgW="1866600" imgH="444240" progId="Equation.3">
                  <p:embed/>
                </p:oleObj>
              </mc:Choice>
              <mc:Fallback>
                <p:oleObj name="Equation" r:id="rId6" imgW="1866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723900"/>
                        <a:ext cx="18669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55" name="Oval 87"/>
          <p:cNvSpPr>
            <a:spLocks noChangeArrowheads="1"/>
          </p:cNvSpPr>
          <p:nvPr/>
        </p:nvSpPr>
        <p:spPr bwMode="auto">
          <a:xfrm>
            <a:off x="1282700" y="749300"/>
            <a:ext cx="431800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7270" name="Group 102"/>
          <p:cNvGrpSpPr>
            <a:grpSpLocks/>
          </p:cNvGrpSpPr>
          <p:nvPr/>
        </p:nvGrpSpPr>
        <p:grpSpPr bwMode="auto">
          <a:xfrm>
            <a:off x="500063" y="1270000"/>
            <a:ext cx="3302000" cy="474663"/>
            <a:chOff x="314" y="800"/>
            <a:chExt cx="2080" cy="299"/>
          </a:xfrm>
        </p:grpSpPr>
        <p:sp>
          <p:nvSpPr>
            <p:cNvPr id="7260" name="Rectangle 92"/>
            <p:cNvSpPr>
              <a:spLocks noChangeArrowheads="1"/>
            </p:cNvSpPr>
            <p:nvPr/>
          </p:nvSpPr>
          <p:spPr bwMode="auto">
            <a:xfrm>
              <a:off x="1734" y="869"/>
              <a:ext cx="66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parabola</a:t>
              </a:r>
            </a:p>
          </p:txBody>
        </p:sp>
        <p:sp>
          <p:nvSpPr>
            <p:cNvPr id="7261" name="Rectangle 93"/>
            <p:cNvSpPr>
              <a:spLocks noChangeArrowheads="1"/>
            </p:cNvSpPr>
            <p:nvPr/>
          </p:nvSpPr>
          <p:spPr bwMode="auto">
            <a:xfrm>
              <a:off x="1687" y="869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7262" name="Rectangle 94"/>
            <p:cNvSpPr>
              <a:spLocks noChangeArrowheads="1"/>
            </p:cNvSpPr>
            <p:nvPr/>
          </p:nvSpPr>
          <p:spPr bwMode="auto">
            <a:xfrm>
              <a:off x="1411" y="869"/>
              <a:ext cx="28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 the</a:t>
              </a:r>
            </a:p>
          </p:txBody>
        </p:sp>
        <p:sp>
          <p:nvSpPr>
            <p:cNvPr id="7263" name="Rectangle 95"/>
            <p:cNvSpPr>
              <a:spLocks noChangeArrowheads="1"/>
            </p:cNvSpPr>
            <p:nvPr/>
          </p:nvSpPr>
          <p:spPr bwMode="auto">
            <a:xfrm>
              <a:off x="923" y="869"/>
              <a:ext cx="50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moves</a:t>
              </a:r>
            </a:p>
          </p:txBody>
        </p:sp>
        <p:sp>
          <p:nvSpPr>
            <p:cNvPr id="7264" name="Rectangle 96"/>
            <p:cNvSpPr>
              <a:spLocks noChangeArrowheads="1"/>
            </p:cNvSpPr>
            <p:nvPr/>
          </p:nvSpPr>
          <p:spPr bwMode="auto">
            <a:xfrm>
              <a:off x="877" y="869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7265" name="Rectangle 97"/>
            <p:cNvSpPr>
              <a:spLocks noChangeArrowheads="1"/>
            </p:cNvSpPr>
            <p:nvPr/>
          </p:nvSpPr>
          <p:spPr bwMode="auto">
            <a:xfrm>
              <a:off x="790" y="869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7266" name="Rectangle 98"/>
            <p:cNvSpPr>
              <a:spLocks noChangeArrowheads="1"/>
            </p:cNvSpPr>
            <p:nvPr/>
          </p:nvSpPr>
          <p:spPr bwMode="auto">
            <a:xfrm>
              <a:off x="607" y="869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7267" name="Rectangle 99"/>
            <p:cNvSpPr>
              <a:spLocks noChangeArrowheads="1"/>
            </p:cNvSpPr>
            <p:nvPr/>
          </p:nvSpPr>
          <p:spPr bwMode="auto">
            <a:xfrm>
              <a:off x="314" y="869"/>
              <a:ext cx="29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The</a:t>
              </a:r>
            </a:p>
          </p:txBody>
        </p:sp>
        <p:sp>
          <p:nvSpPr>
            <p:cNvPr id="7268" name="Rectangle 100"/>
            <p:cNvSpPr>
              <a:spLocks noChangeArrowheads="1"/>
            </p:cNvSpPr>
            <p:nvPr/>
          </p:nvSpPr>
          <p:spPr bwMode="auto">
            <a:xfrm>
              <a:off x="677" y="800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Symbol" pitchFamily="18" charset="2"/>
                </a:rPr>
                <a:t>-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7283" name="Rectangle 115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285" name="Line 117"/>
          <p:cNvSpPr>
            <a:spLocks noChangeShapeType="1"/>
          </p:cNvSpPr>
          <p:nvPr/>
        </p:nvSpPr>
        <p:spPr bwMode="auto">
          <a:xfrm>
            <a:off x="431800" y="2273300"/>
            <a:ext cx="4572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499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 build="p" autoUpdateAnimBg="0"/>
      <p:bldP spid="7225" grpId="0" build="p" autoUpdateAnimBg="0"/>
      <p:bldP spid="7252" grpId="0" animBg="1"/>
      <p:bldP spid="7255" grpId="0" animBg="1"/>
      <p:bldP spid="72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865313" y="1093788"/>
            <a:ext cx="5667375" cy="44767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468938" y="1435100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5475288" y="42497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5475288" y="377348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475288" y="28225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5475288" y="2347913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5475288" y="1871663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rot="5400000">
            <a:off x="3383756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rot="5400000">
            <a:off x="3853656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rot="5400000">
            <a:off x="43219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rot="5400000">
            <a:off x="52617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rot="5400000">
            <a:off x="4137819" y="2974182"/>
            <a:ext cx="452913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rot="5400000">
            <a:off x="57316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rot="5400000">
            <a:off x="6199981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26641" name="Object 17"/>
          <p:cNvGraphicFramePr>
            <a:graphicFrameLocks noChangeAspect="1"/>
          </p:cNvGraphicFramePr>
          <p:nvPr/>
        </p:nvGraphicFramePr>
        <p:xfrm>
          <a:off x="381000" y="0"/>
          <a:ext cx="52705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4" imgW="5270400" imgH="444240" progId="Equation.3">
                  <p:embed/>
                </p:oleObj>
              </mc:Choice>
              <mc:Fallback>
                <p:oleObj name="Equation" r:id="rId4" imgW="5270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0"/>
                        <a:ext cx="52705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5475288" y="51768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5475288" y="47323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5468938" y="1003300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8369300" y="34290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x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350000" y="4699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5475288" y="33051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5475288" y="3314700"/>
            <a:ext cx="320198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49" name="Freeform 25"/>
          <p:cNvSpPr>
            <a:spLocks/>
          </p:cNvSpPr>
          <p:nvPr/>
        </p:nvSpPr>
        <p:spPr bwMode="auto">
          <a:xfrm>
            <a:off x="6315075" y="2516188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6650" name="Freeform 26"/>
          <p:cNvSpPr>
            <a:spLocks/>
          </p:cNvSpPr>
          <p:nvPr/>
        </p:nvSpPr>
        <p:spPr bwMode="auto">
          <a:xfrm>
            <a:off x="5362575" y="10890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rot="5400000">
            <a:off x="47664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6652" name="Freeform 28"/>
          <p:cNvSpPr>
            <a:spLocks/>
          </p:cNvSpPr>
          <p:nvPr/>
        </p:nvSpPr>
        <p:spPr bwMode="auto">
          <a:xfrm>
            <a:off x="6302375" y="10890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500063" y="2070100"/>
            <a:ext cx="481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 units down.</a:t>
            </a:r>
          </a:p>
        </p:txBody>
      </p:sp>
      <p:graphicFrame>
        <p:nvGraphicFramePr>
          <p:cNvPr id="26654" name="Object 30"/>
          <p:cNvGraphicFramePr>
            <a:graphicFrameLocks noChangeAspect="1"/>
          </p:cNvGraphicFramePr>
          <p:nvPr/>
        </p:nvGraphicFramePr>
        <p:xfrm>
          <a:off x="500063" y="723900"/>
          <a:ext cx="18669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6" imgW="1866600" imgH="444240" progId="Equation.3">
                  <p:embed/>
                </p:oleObj>
              </mc:Choice>
              <mc:Fallback>
                <p:oleObj name="Equation" r:id="rId6" imgW="1866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723900"/>
                        <a:ext cx="18669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5" name="Oval 31"/>
          <p:cNvSpPr>
            <a:spLocks noChangeArrowheads="1"/>
          </p:cNvSpPr>
          <p:nvPr/>
        </p:nvSpPr>
        <p:spPr bwMode="auto">
          <a:xfrm>
            <a:off x="1943100" y="749300"/>
            <a:ext cx="431800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6656" name="Group 32"/>
          <p:cNvGrpSpPr>
            <a:grpSpLocks/>
          </p:cNvGrpSpPr>
          <p:nvPr/>
        </p:nvGrpSpPr>
        <p:grpSpPr bwMode="auto">
          <a:xfrm>
            <a:off x="500063" y="1409700"/>
            <a:ext cx="3302000" cy="474663"/>
            <a:chOff x="314" y="800"/>
            <a:chExt cx="2080" cy="299"/>
          </a:xfrm>
        </p:grpSpPr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1734" y="869"/>
              <a:ext cx="66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parabola</a:t>
              </a:r>
            </a:p>
          </p:txBody>
        </p:sp>
        <p:sp>
          <p:nvSpPr>
            <p:cNvPr id="26658" name="Rectangle 34"/>
            <p:cNvSpPr>
              <a:spLocks noChangeArrowheads="1"/>
            </p:cNvSpPr>
            <p:nvPr/>
          </p:nvSpPr>
          <p:spPr bwMode="auto">
            <a:xfrm>
              <a:off x="1687" y="869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 </a:t>
              </a:r>
            </a:p>
          </p:txBody>
        </p:sp>
        <p:sp>
          <p:nvSpPr>
            <p:cNvPr id="26659" name="Rectangle 35"/>
            <p:cNvSpPr>
              <a:spLocks noChangeArrowheads="1"/>
            </p:cNvSpPr>
            <p:nvPr/>
          </p:nvSpPr>
          <p:spPr bwMode="auto">
            <a:xfrm>
              <a:off x="1411" y="869"/>
              <a:ext cx="28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 the</a:t>
              </a:r>
            </a:p>
          </p:txBody>
        </p:sp>
        <p:sp>
          <p:nvSpPr>
            <p:cNvPr id="26660" name="Rectangle 36"/>
            <p:cNvSpPr>
              <a:spLocks noChangeArrowheads="1"/>
            </p:cNvSpPr>
            <p:nvPr/>
          </p:nvSpPr>
          <p:spPr bwMode="auto">
            <a:xfrm>
              <a:off x="923" y="869"/>
              <a:ext cx="50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moves</a:t>
              </a:r>
            </a:p>
          </p:txBody>
        </p:sp>
        <p:sp>
          <p:nvSpPr>
            <p:cNvPr id="26661" name="Rectangle 37"/>
            <p:cNvSpPr>
              <a:spLocks noChangeArrowheads="1"/>
            </p:cNvSpPr>
            <p:nvPr/>
          </p:nvSpPr>
          <p:spPr bwMode="auto">
            <a:xfrm>
              <a:off x="877" y="869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 </a:t>
              </a:r>
            </a:p>
          </p:txBody>
        </p:sp>
        <p:sp>
          <p:nvSpPr>
            <p:cNvPr id="26662" name="Rectangle 38"/>
            <p:cNvSpPr>
              <a:spLocks noChangeArrowheads="1"/>
            </p:cNvSpPr>
            <p:nvPr/>
          </p:nvSpPr>
          <p:spPr bwMode="auto">
            <a:xfrm>
              <a:off x="790" y="869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6663" name="Rectangle 39"/>
            <p:cNvSpPr>
              <a:spLocks noChangeArrowheads="1"/>
            </p:cNvSpPr>
            <p:nvPr/>
          </p:nvSpPr>
          <p:spPr bwMode="auto">
            <a:xfrm>
              <a:off x="607" y="869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 </a:t>
              </a:r>
            </a:p>
          </p:txBody>
        </p:sp>
        <p:sp>
          <p:nvSpPr>
            <p:cNvPr id="26664" name="Rectangle 40"/>
            <p:cNvSpPr>
              <a:spLocks noChangeArrowheads="1"/>
            </p:cNvSpPr>
            <p:nvPr/>
          </p:nvSpPr>
          <p:spPr bwMode="auto">
            <a:xfrm>
              <a:off x="314" y="869"/>
              <a:ext cx="29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The</a:t>
              </a:r>
            </a:p>
          </p:txBody>
        </p:sp>
        <p:sp>
          <p:nvSpPr>
            <p:cNvPr id="26665" name="Rectangle 41"/>
            <p:cNvSpPr>
              <a:spLocks noChangeArrowheads="1"/>
            </p:cNvSpPr>
            <p:nvPr/>
          </p:nvSpPr>
          <p:spPr bwMode="auto">
            <a:xfrm>
              <a:off x="677" y="800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Symbol" pitchFamily="18" charset="2"/>
                </a:rPr>
                <a:t>-</a:t>
              </a: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4056063" y="2082800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How?</a:t>
            </a:r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45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9" grpId="0" animBg="1"/>
      <p:bldP spid="26653" grpId="0" build="p" autoUpdateAnimBg="0"/>
      <p:bldP spid="26655" grpId="0" animBg="1"/>
      <p:bldP spid="26666" grpId="0" build="p" autoUpdateAnimBg="0"/>
      <p:bldP spid="266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7" name="Rectangle 101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865313" y="1093788"/>
            <a:ext cx="5667375" cy="44767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381000" y="0"/>
          <a:ext cx="32639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4" imgW="3263760" imgH="444240" progId="Equation.3">
                  <p:embed/>
                </p:oleObj>
              </mc:Choice>
              <mc:Fallback>
                <p:oleObj name="Equation" r:id="rId4" imgW="3263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0"/>
                        <a:ext cx="32639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22263" y="642938"/>
            <a:ext cx="48180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Calculate points from this table </a:t>
            </a:r>
            <a:br>
              <a:rPr lang="en-US"/>
            </a:br>
            <a:r>
              <a:rPr lang="en-US"/>
              <a:t>and plot.</a:t>
            </a:r>
          </a:p>
        </p:txBody>
      </p:sp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1223963" y="2278063"/>
          <a:ext cx="15621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6" imgW="1562040" imgH="444240" progId="Equation.3">
                  <p:embed/>
                </p:oleObj>
              </mc:Choice>
              <mc:Fallback>
                <p:oleObj name="Equation" r:id="rId6" imgW="1562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2278063"/>
                        <a:ext cx="15621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7" name="Object 31"/>
          <p:cNvGraphicFramePr>
            <a:graphicFrameLocks noChangeAspect="1"/>
          </p:cNvGraphicFramePr>
          <p:nvPr/>
        </p:nvGraphicFramePr>
        <p:xfrm>
          <a:off x="2900363" y="2366963"/>
          <a:ext cx="40481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8" imgW="406080" imgH="279360" progId="Equation.3">
                  <p:embed/>
                </p:oleObj>
              </mc:Choice>
              <mc:Fallback>
                <p:oleObj name="Equation" r:id="rId8" imgW="406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3" y="2366963"/>
                        <a:ext cx="40481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8" name="Object 32"/>
          <p:cNvGraphicFramePr>
            <a:graphicFrameLocks noChangeAspect="1"/>
          </p:cNvGraphicFramePr>
          <p:nvPr/>
        </p:nvGraphicFramePr>
        <p:xfrm>
          <a:off x="2849563" y="2927350"/>
          <a:ext cx="430212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10" imgW="431640" imgH="266400" progId="Equation.3">
                  <p:embed/>
                </p:oleObj>
              </mc:Choice>
              <mc:Fallback>
                <p:oleObj name="Equation" r:id="rId10" imgW="43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2927350"/>
                        <a:ext cx="430212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9" name="Object 33"/>
          <p:cNvGraphicFramePr>
            <a:graphicFrameLocks noChangeAspect="1"/>
          </p:cNvGraphicFramePr>
          <p:nvPr/>
        </p:nvGraphicFramePr>
        <p:xfrm>
          <a:off x="2455863" y="3481388"/>
          <a:ext cx="419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12" imgW="419040" imgH="279360" progId="Equation.3">
                  <p:embed/>
                </p:oleObj>
              </mc:Choice>
              <mc:Fallback>
                <p:oleObj name="Equation" r:id="rId12" imgW="41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3481388"/>
                        <a:ext cx="419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0" name="Object 34"/>
          <p:cNvGraphicFramePr>
            <a:graphicFrameLocks noChangeAspect="1"/>
          </p:cNvGraphicFramePr>
          <p:nvPr/>
        </p:nvGraphicFramePr>
        <p:xfrm>
          <a:off x="2493963" y="4649788"/>
          <a:ext cx="40481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4" imgW="406080" imgH="279360" progId="Equation.3">
                  <p:embed/>
                </p:oleObj>
              </mc:Choice>
              <mc:Fallback>
                <p:oleObj name="Equation" r:id="rId14" imgW="406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4649788"/>
                        <a:ext cx="40481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1" name="Object 35"/>
          <p:cNvGraphicFramePr>
            <a:graphicFrameLocks noChangeAspect="1"/>
          </p:cNvGraphicFramePr>
          <p:nvPr/>
        </p:nvGraphicFramePr>
        <p:xfrm>
          <a:off x="2459038" y="4084638"/>
          <a:ext cx="430212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15" imgW="431640" imgH="266400" progId="Equation.3">
                  <p:embed/>
                </p:oleObj>
              </mc:Choice>
              <mc:Fallback>
                <p:oleObj name="Equation" r:id="rId15" imgW="43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4084638"/>
                        <a:ext cx="430212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322263" y="5888038"/>
            <a:ext cx="8374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Multiplying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by 2 makes the basic parabola 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322263" y="5367338"/>
            <a:ext cx="7434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The basic parabola is shown on the graph, dotted </a:t>
            </a:r>
            <a:r>
              <a:rPr lang="en-US" dirty="0" smtClean="0">
                <a:solidFill>
                  <a:schemeClr val="accent1"/>
                </a:solidFill>
              </a:rPr>
              <a:t>blue.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7078663" y="5880100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What?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5922963" y="5897563"/>
            <a:ext cx="1427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steeper.</a:t>
            </a:r>
          </a:p>
        </p:txBody>
      </p:sp>
      <p:grpSp>
        <p:nvGrpSpPr>
          <p:cNvPr id="9278" name="Group 62"/>
          <p:cNvGrpSpPr>
            <a:grpSpLocks/>
          </p:cNvGrpSpPr>
          <p:nvPr/>
        </p:nvGrpSpPr>
        <p:grpSpPr bwMode="auto">
          <a:xfrm>
            <a:off x="5854700" y="952500"/>
            <a:ext cx="139700" cy="139700"/>
            <a:chOff x="3296" y="680"/>
            <a:chExt cx="88" cy="88"/>
          </a:xfrm>
        </p:grpSpPr>
        <p:sp>
          <p:nvSpPr>
            <p:cNvPr id="9279" name="Line 63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80" name="Line 64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9281" name="Group 65"/>
          <p:cNvGrpSpPr>
            <a:grpSpLocks/>
          </p:cNvGrpSpPr>
          <p:nvPr/>
        </p:nvGrpSpPr>
        <p:grpSpPr bwMode="auto">
          <a:xfrm>
            <a:off x="6324600" y="3695700"/>
            <a:ext cx="139700" cy="139700"/>
            <a:chOff x="3296" y="680"/>
            <a:chExt cx="88" cy="88"/>
          </a:xfrm>
        </p:grpSpPr>
        <p:sp>
          <p:nvSpPr>
            <p:cNvPr id="9282" name="Line 66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83" name="Line 67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9284" name="Group 68"/>
          <p:cNvGrpSpPr>
            <a:grpSpLocks/>
          </p:cNvGrpSpPr>
          <p:nvPr/>
        </p:nvGrpSpPr>
        <p:grpSpPr bwMode="auto">
          <a:xfrm>
            <a:off x="7747000" y="952500"/>
            <a:ext cx="139700" cy="139700"/>
            <a:chOff x="3296" y="680"/>
            <a:chExt cx="88" cy="88"/>
          </a:xfrm>
        </p:grpSpPr>
        <p:sp>
          <p:nvSpPr>
            <p:cNvPr id="9285" name="Line 69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86" name="Line 70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9287" name="Group 71"/>
          <p:cNvGrpSpPr>
            <a:grpSpLocks/>
          </p:cNvGrpSpPr>
          <p:nvPr/>
        </p:nvGrpSpPr>
        <p:grpSpPr bwMode="auto">
          <a:xfrm>
            <a:off x="7277100" y="3695700"/>
            <a:ext cx="139700" cy="139700"/>
            <a:chOff x="3296" y="680"/>
            <a:chExt cx="88" cy="88"/>
          </a:xfrm>
        </p:grpSpPr>
        <p:sp>
          <p:nvSpPr>
            <p:cNvPr id="9288" name="Line 72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89" name="Line 73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9293" name="Group 77"/>
          <p:cNvGrpSpPr>
            <a:grpSpLocks/>
          </p:cNvGrpSpPr>
          <p:nvPr/>
        </p:nvGrpSpPr>
        <p:grpSpPr bwMode="auto">
          <a:xfrm>
            <a:off x="6807200" y="4660900"/>
            <a:ext cx="139700" cy="139700"/>
            <a:chOff x="3296" y="680"/>
            <a:chExt cx="88" cy="88"/>
          </a:xfrm>
        </p:grpSpPr>
        <p:sp>
          <p:nvSpPr>
            <p:cNvPr id="9294" name="Line 78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95" name="Line 79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9296" name="Freeform 80"/>
          <p:cNvSpPr>
            <a:spLocks/>
          </p:cNvSpPr>
          <p:nvPr/>
        </p:nvSpPr>
        <p:spPr bwMode="auto">
          <a:xfrm>
            <a:off x="5921375" y="941388"/>
            <a:ext cx="1903413" cy="37750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297" name="Freeform 81"/>
          <p:cNvSpPr>
            <a:spLocks/>
          </p:cNvSpPr>
          <p:nvPr/>
        </p:nvSpPr>
        <p:spPr bwMode="auto">
          <a:xfrm>
            <a:off x="5857875" y="2490788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9316" name="Group 100"/>
          <p:cNvGrpSpPr>
            <a:grpSpLocks/>
          </p:cNvGrpSpPr>
          <p:nvPr/>
        </p:nvGrpSpPr>
        <p:grpSpPr bwMode="auto">
          <a:xfrm>
            <a:off x="511175" y="469900"/>
            <a:ext cx="8328025" cy="4768850"/>
            <a:chOff x="322" y="296"/>
            <a:chExt cx="5246" cy="3004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3445" y="904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3449" y="26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3449" y="23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3449" y="1778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449" y="14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3449" y="1179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3442" y="447"/>
              <a:ext cx="1774" cy="2853"/>
              <a:chOff x="3442" y="727"/>
              <a:chExt cx="1774" cy="2573"/>
            </a:xfrm>
          </p:grpSpPr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 rot="5400000">
                <a:off x="2260" y="2084"/>
                <a:ext cx="236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rot="5400000">
                <a:off x="2556" y="2084"/>
                <a:ext cx="236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 rot="5400000">
                <a:off x="2851" y="2084"/>
                <a:ext cx="236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29" name="Line 13"/>
              <p:cNvSpPr>
                <a:spLocks noChangeShapeType="1"/>
              </p:cNvSpPr>
              <p:nvPr/>
            </p:nvSpPr>
            <p:spPr bwMode="auto">
              <a:xfrm rot="5400000">
                <a:off x="3443" y="2084"/>
                <a:ext cx="236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 rot="5400000">
                <a:off x="3042" y="2014"/>
                <a:ext cx="2573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 rot="5400000">
                <a:off x="3739" y="2084"/>
                <a:ext cx="236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32" name="Line 16"/>
              <p:cNvSpPr>
                <a:spLocks noChangeShapeType="1"/>
              </p:cNvSpPr>
              <p:nvPr/>
            </p:nvSpPr>
            <p:spPr bwMode="auto">
              <a:xfrm rot="5400000">
                <a:off x="4034" y="2084"/>
                <a:ext cx="236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9269" name="Line 53"/>
            <p:cNvSpPr>
              <a:spLocks noChangeShapeType="1"/>
            </p:cNvSpPr>
            <p:nvPr/>
          </p:nvSpPr>
          <p:spPr bwMode="auto">
            <a:xfrm>
              <a:off x="3449" y="3277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74" name="Line 58"/>
            <p:cNvSpPr>
              <a:spLocks noChangeShapeType="1"/>
            </p:cNvSpPr>
            <p:nvPr/>
          </p:nvSpPr>
          <p:spPr bwMode="auto">
            <a:xfrm>
              <a:off x="3449" y="2981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75" name="Line 59"/>
            <p:cNvSpPr>
              <a:spLocks noChangeShapeType="1"/>
            </p:cNvSpPr>
            <p:nvPr/>
          </p:nvSpPr>
          <p:spPr bwMode="auto">
            <a:xfrm>
              <a:off x="3445" y="632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76" name="Text Box 60"/>
            <p:cNvSpPr txBox="1">
              <a:spLocks noChangeArrowheads="1"/>
            </p:cNvSpPr>
            <p:nvPr/>
          </p:nvSpPr>
          <p:spPr bwMode="auto">
            <a:xfrm>
              <a:off x="5272" y="2736"/>
              <a:ext cx="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chemeClr val="bg2"/>
                  </a:solidFill>
                </a:rPr>
                <a:t>x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9277" name="Text Box 61"/>
            <p:cNvSpPr txBox="1">
              <a:spLocks noChangeArrowheads="1"/>
            </p:cNvSpPr>
            <p:nvPr/>
          </p:nvSpPr>
          <p:spPr bwMode="auto">
            <a:xfrm>
              <a:off x="4000" y="296"/>
              <a:ext cx="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chemeClr val="bg2"/>
                  </a:solidFill>
                </a:rPr>
                <a:t>y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9291" name="Line 75"/>
            <p:cNvSpPr>
              <a:spLocks noChangeShapeType="1"/>
            </p:cNvSpPr>
            <p:nvPr/>
          </p:nvSpPr>
          <p:spPr bwMode="auto">
            <a:xfrm>
              <a:off x="3449" y="2082"/>
              <a:ext cx="177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92" name="Line 76"/>
            <p:cNvSpPr>
              <a:spLocks noChangeShapeType="1"/>
            </p:cNvSpPr>
            <p:nvPr/>
          </p:nvSpPr>
          <p:spPr bwMode="auto">
            <a:xfrm>
              <a:off x="3449" y="2984"/>
              <a:ext cx="201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aphicFrame>
          <p:nvGraphicFramePr>
            <p:cNvPr id="9236" name="Object 20"/>
            <p:cNvGraphicFramePr>
              <a:graphicFrameLocks noChangeAspect="1"/>
            </p:cNvGraphicFramePr>
            <p:nvPr/>
          </p:nvGraphicFramePr>
          <p:xfrm>
            <a:off x="444" y="1176"/>
            <a:ext cx="120" cy="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1" name="Equation" r:id="rId16" imgW="190440" imgH="203040" progId="Equation.3">
                    <p:embed/>
                  </p:oleObj>
                </mc:Choice>
                <mc:Fallback>
                  <p:oleObj name="Equation" r:id="rId16" imgW="1904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" y="1176"/>
                          <a:ext cx="120" cy="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2" name="Object 26"/>
            <p:cNvGraphicFramePr>
              <a:graphicFrameLocks noChangeAspect="1"/>
            </p:cNvGraphicFramePr>
            <p:nvPr/>
          </p:nvGraphicFramePr>
          <p:xfrm>
            <a:off x="891" y="1060"/>
            <a:ext cx="608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2" name="Equation" r:id="rId18" imgW="965160" imgH="444240" progId="Equation.3">
                    <p:embed/>
                  </p:oleObj>
                </mc:Choice>
                <mc:Fallback>
                  <p:oleObj name="Equation" r:id="rId18" imgW="96516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1" y="1060"/>
                          <a:ext cx="608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2" name="Object 36"/>
            <p:cNvGraphicFramePr>
              <a:graphicFrameLocks noChangeAspect="1"/>
            </p:cNvGraphicFramePr>
            <p:nvPr/>
          </p:nvGraphicFramePr>
          <p:xfrm>
            <a:off x="2445" y="1132"/>
            <a:ext cx="432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3" name="Equation" r:id="rId20" imgW="685800" imgH="342720" progId="Equation.3">
                    <p:embed/>
                  </p:oleObj>
                </mc:Choice>
                <mc:Fallback>
                  <p:oleObj name="Equation" r:id="rId20" imgW="685800" imgH="342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5" y="1132"/>
                          <a:ext cx="432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>
              <a:off x="325" y="1056"/>
              <a:ext cx="2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59" name="Line 43"/>
            <p:cNvSpPr>
              <a:spLocks noChangeShapeType="1"/>
            </p:cNvSpPr>
            <p:nvPr/>
          </p:nvSpPr>
          <p:spPr bwMode="auto">
            <a:xfrm>
              <a:off x="331" y="3153"/>
              <a:ext cx="2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60" name="Line 44"/>
            <p:cNvSpPr>
              <a:spLocks noChangeShapeType="1"/>
            </p:cNvSpPr>
            <p:nvPr/>
          </p:nvSpPr>
          <p:spPr bwMode="auto">
            <a:xfrm>
              <a:off x="331" y="2803"/>
              <a:ext cx="2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61" name="Line 45"/>
            <p:cNvSpPr>
              <a:spLocks noChangeShapeType="1"/>
            </p:cNvSpPr>
            <p:nvPr/>
          </p:nvSpPr>
          <p:spPr bwMode="auto">
            <a:xfrm>
              <a:off x="331" y="2104"/>
              <a:ext cx="2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62" name="Line 46"/>
            <p:cNvSpPr>
              <a:spLocks noChangeShapeType="1"/>
            </p:cNvSpPr>
            <p:nvPr/>
          </p:nvSpPr>
          <p:spPr bwMode="auto">
            <a:xfrm>
              <a:off x="331" y="2454"/>
              <a:ext cx="2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63" name="Line 47"/>
            <p:cNvSpPr>
              <a:spLocks noChangeShapeType="1"/>
            </p:cNvSpPr>
            <p:nvPr/>
          </p:nvSpPr>
          <p:spPr bwMode="auto">
            <a:xfrm>
              <a:off x="331" y="1755"/>
              <a:ext cx="2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64" name="Line 48"/>
            <p:cNvSpPr>
              <a:spLocks noChangeShapeType="1"/>
            </p:cNvSpPr>
            <p:nvPr/>
          </p:nvSpPr>
          <p:spPr bwMode="auto">
            <a:xfrm>
              <a:off x="331" y="1405"/>
              <a:ext cx="2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65" name="Line 49"/>
            <p:cNvSpPr>
              <a:spLocks noChangeShapeType="1"/>
            </p:cNvSpPr>
            <p:nvPr/>
          </p:nvSpPr>
          <p:spPr bwMode="auto">
            <a:xfrm rot="5400000">
              <a:off x="2024" y="2102"/>
              <a:ext cx="20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66" name="Line 50"/>
            <p:cNvSpPr>
              <a:spLocks noChangeShapeType="1"/>
            </p:cNvSpPr>
            <p:nvPr/>
          </p:nvSpPr>
          <p:spPr bwMode="auto">
            <a:xfrm rot="5400000">
              <a:off x="-727" y="2107"/>
              <a:ext cx="20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 rot="5400000">
              <a:off x="-334" y="2107"/>
              <a:ext cx="20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68" name="Line 52"/>
            <p:cNvSpPr>
              <a:spLocks noChangeShapeType="1"/>
            </p:cNvSpPr>
            <p:nvPr/>
          </p:nvSpPr>
          <p:spPr bwMode="auto">
            <a:xfrm rot="5400000">
              <a:off x="1270" y="2107"/>
              <a:ext cx="20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aphicFrame>
          <p:nvGraphicFramePr>
            <p:cNvPr id="9298" name="Object 82"/>
            <p:cNvGraphicFramePr>
              <a:graphicFrameLocks noChangeAspect="1"/>
            </p:cNvGraphicFramePr>
            <p:nvPr/>
          </p:nvGraphicFramePr>
          <p:xfrm>
            <a:off x="341" y="1498"/>
            <a:ext cx="223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4" name="Equation" r:id="rId22" imgW="355320" imgH="266400" progId="Equation.3">
                    <p:embed/>
                  </p:oleObj>
                </mc:Choice>
                <mc:Fallback>
                  <p:oleObj name="Equation" r:id="rId22" imgW="35532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" y="1498"/>
                          <a:ext cx="223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99" name="Object 83"/>
            <p:cNvGraphicFramePr>
              <a:graphicFrameLocks noChangeAspect="1"/>
            </p:cNvGraphicFramePr>
            <p:nvPr/>
          </p:nvGraphicFramePr>
          <p:xfrm>
            <a:off x="373" y="1860"/>
            <a:ext cx="191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5" name="Equation" r:id="rId24" imgW="304560" imgH="266400" progId="Equation.3">
                    <p:embed/>
                  </p:oleObj>
                </mc:Choice>
                <mc:Fallback>
                  <p:oleObj name="Equation" r:id="rId24" imgW="30456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" y="1860"/>
                          <a:ext cx="191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00" name="Object 84"/>
            <p:cNvGraphicFramePr>
              <a:graphicFrameLocks noChangeAspect="1"/>
            </p:cNvGraphicFramePr>
            <p:nvPr/>
          </p:nvGraphicFramePr>
          <p:xfrm>
            <a:off x="444" y="2222"/>
            <a:ext cx="120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6" name="Equation" r:id="rId26" imgW="190440" imgH="279360" progId="Equation.3">
                    <p:embed/>
                  </p:oleObj>
                </mc:Choice>
                <mc:Fallback>
                  <p:oleObj name="Equation" r:id="rId26" imgW="19044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" y="2222"/>
                          <a:ext cx="120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01" name="Object 85"/>
            <p:cNvGraphicFramePr>
              <a:graphicFrameLocks noChangeAspect="1"/>
            </p:cNvGraphicFramePr>
            <p:nvPr/>
          </p:nvGraphicFramePr>
          <p:xfrm>
            <a:off x="485" y="2593"/>
            <a:ext cx="79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7" name="Equation" r:id="rId28" imgW="126720" imgH="266400" progId="Equation.3">
                    <p:embed/>
                  </p:oleObj>
                </mc:Choice>
                <mc:Fallback>
                  <p:oleObj name="Equation" r:id="rId28" imgW="12672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" y="2593"/>
                          <a:ext cx="79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02" name="Object 86"/>
            <p:cNvGraphicFramePr>
              <a:graphicFrameLocks noChangeAspect="1"/>
            </p:cNvGraphicFramePr>
            <p:nvPr/>
          </p:nvGraphicFramePr>
          <p:xfrm>
            <a:off x="444" y="2956"/>
            <a:ext cx="120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8" name="Equation" r:id="rId30" imgW="190440" imgH="266400" progId="Equation.3">
                    <p:embed/>
                  </p:oleObj>
                </mc:Choice>
                <mc:Fallback>
                  <p:oleObj name="Equation" r:id="rId30" imgW="19044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" y="2956"/>
                          <a:ext cx="120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303" name="Object 87"/>
          <p:cNvGraphicFramePr>
            <a:graphicFrameLocks noChangeAspect="1"/>
          </p:cNvGraphicFramePr>
          <p:nvPr/>
        </p:nvGraphicFramePr>
        <p:xfrm>
          <a:off x="3838575" y="2379663"/>
          <a:ext cx="773113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32" imgW="774360" imgH="342720" progId="Equation.3">
                  <p:embed/>
                </p:oleObj>
              </mc:Choice>
              <mc:Fallback>
                <p:oleObj name="Equation" r:id="rId32" imgW="7743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2379663"/>
                        <a:ext cx="773113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04" name="Object 88"/>
          <p:cNvGraphicFramePr>
            <a:graphicFrameLocks noChangeAspect="1"/>
          </p:cNvGraphicFramePr>
          <p:nvPr/>
        </p:nvGraphicFramePr>
        <p:xfrm>
          <a:off x="3836988" y="2947988"/>
          <a:ext cx="7731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34" imgW="774360" imgH="342720" progId="Equation.3">
                  <p:embed/>
                </p:oleObj>
              </mc:Choice>
              <mc:Fallback>
                <p:oleObj name="Equation" r:id="rId34" imgW="7743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988" y="2947988"/>
                        <a:ext cx="77311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05" name="Object 89"/>
          <p:cNvGraphicFramePr>
            <a:graphicFrameLocks noChangeAspect="1"/>
          </p:cNvGraphicFramePr>
          <p:nvPr/>
        </p:nvGraphicFramePr>
        <p:xfrm>
          <a:off x="3914775" y="3479800"/>
          <a:ext cx="6207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36" imgW="622080" imgH="342720" progId="Equation.3">
                  <p:embed/>
                </p:oleObj>
              </mc:Choice>
              <mc:Fallback>
                <p:oleObj name="Equation" r:id="rId36" imgW="622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3479800"/>
                        <a:ext cx="6207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06" name="Object 90"/>
          <p:cNvGraphicFramePr>
            <a:graphicFrameLocks noChangeAspect="1"/>
          </p:cNvGraphicFramePr>
          <p:nvPr/>
        </p:nvGraphicFramePr>
        <p:xfrm>
          <a:off x="3938588" y="4044950"/>
          <a:ext cx="5715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38" imgW="571320" imgH="342720" progId="Equation.3">
                  <p:embed/>
                </p:oleObj>
              </mc:Choice>
              <mc:Fallback>
                <p:oleObj name="Equation" r:id="rId38" imgW="571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4044950"/>
                        <a:ext cx="5715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07" name="Object 91"/>
          <p:cNvGraphicFramePr>
            <a:graphicFrameLocks noChangeAspect="1"/>
          </p:cNvGraphicFramePr>
          <p:nvPr/>
        </p:nvGraphicFramePr>
        <p:xfrm>
          <a:off x="3919538" y="4627563"/>
          <a:ext cx="6096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40" imgW="609480" imgH="342720" progId="Equation.3">
                  <p:embed/>
                </p:oleObj>
              </mc:Choice>
              <mc:Fallback>
                <p:oleObj name="Equation" r:id="rId40" imgW="6094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538" y="4627563"/>
                        <a:ext cx="6096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08" name="Object 92"/>
          <p:cNvGraphicFramePr>
            <a:graphicFrameLocks noChangeAspect="1"/>
          </p:cNvGraphicFramePr>
          <p:nvPr/>
        </p:nvGraphicFramePr>
        <p:xfrm>
          <a:off x="1223963" y="2798763"/>
          <a:ext cx="15494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42" imgW="1549080" imgH="444240" progId="Equation.3">
                  <p:embed/>
                </p:oleObj>
              </mc:Choice>
              <mc:Fallback>
                <p:oleObj name="Equation" r:id="rId42" imgW="1549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2798763"/>
                        <a:ext cx="15494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09" name="Object 93"/>
          <p:cNvGraphicFramePr>
            <a:graphicFrameLocks noChangeAspect="1"/>
          </p:cNvGraphicFramePr>
          <p:nvPr/>
        </p:nvGraphicFramePr>
        <p:xfrm>
          <a:off x="1223963" y="3357563"/>
          <a:ext cx="11811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44" imgW="1180800" imgH="444240" progId="Equation.3">
                  <p:embed/>
                </p:oleObj>
              </mc:Choice>
              <mc:Fallback>
                <p:oleObj name="Equation" r:id="rId44" imgW="1180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3357563"/>
                        <a:ext cx="11811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0" name="Object 94"/>
          <p:cNvGraphicFramePr>
            <a:graphicFrameLocks noChangeAspect="1"/>
          </p:cNvGraphicFramePr>
          <p:nvPr/>
        </p:nvGraphicFramePr>
        <p:xfrm>
          <a:off x="1223963" y="3967163"/>
          <a:ext cx="11303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46" imgW="1130040" imgH="444240" progId="Equation.3">
                  <p:embed/>
                </p:oleObj>
              </mc:Choice>
              <mc:Fallback>
                <p:oleObj name="Equation" r:id="rId46" imgW="1130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3967163"/>
                        <a:ext cx="11303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1" name="Object 95"/>
          <p:cNvGraphicFramePr>
            <a:graphicFrameLocks noChangeAspect="1"/>
          </p:cNvGraphicFramePr>
          <p:nvPr/>
        </p:nvGraphicFramePr>
        <p:xfrm>
          <a:off x="1223963" y="4538663"/>
          <a:ext cx="11938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48" imgW="1193760" imgH="444240" progId="Equation.3">
                  <p:embed/>
                </p:oleObj>
              </mc:Choice>
              <mc:Fallback>
                <p:oleObj name="Equation" r:id="rId48" imgW="1193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4538663"/>
                        <a:ext cx="11938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5" name="Rectangle 99"/>
          <p:cNvSpPr>
            <a:spLocks noChangeArrowheads="1"/>
          </p:cNvSpPr>
          <p:nvPr/>
        </p:nvSpPr>
        <p:spPr bwMode="auto">
          <a:xfrm>
            <a:off x="358775" y="5378450"/>
            <a:ext cx="4565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Draw a parabola through the points.</a:t>
            </a:r>
          </a:p>
        </p:txBody>
      </p:sp>
      <p:sp>
        <p:nvSpPr>
          <p:cNvPr id="9318" name="Rectangle 102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756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5" grpId="0" build="p" autoUpdateAnimBg="0"/>
      <p:bldP spid="9270" grpId="0" build="p" autoUpdateAnimBg="0"/>
      <p:bldP spid="9271" grpId="0" build="p" autoUpdateAnimBg="0"/>
      <p:bldP spid="9272" grpId="0" build="p" autoUpdateAnimBg="0"/>
      <p:bldP spid="9273" grpId="0" build="p" autoUpdateAnimBg="0"/>
      <p:bldP spid="9296" grpId="0" animBg="1"/>
      <p:bldP spid="9297" grpId="0" animBg="1"/>
      <p:bldP spid="9315" grpId="0" build="p" autoUpdateAnimBg="0"/>
      <p:bldP spid="93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5" name="Rectangle 105"/>
          <p:cNvSpPr>
            <a:spLocks noChangeArrowheads="1"/>
          </p:cNvSpPr>
          <p:nvPr/>
        </p:nvSpPr>
        <p:spPr bwMode="auto">
          <a:xfrm>
            <a:off x="0" y="0"/>
            <a:ext cx="9144000" cy="635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65313" y="1093788"/>
            <a:ext cx="5667375" cy="44767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355600" y="-63500"/>
          <a:ext cx="33147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4" imgW="3314520" imgH="723600" progId="Equation.3">
                  <p:embed/>
                </p:oleObj>
              </mc:Choice>
              <mc:Fallback>
                <p:oleObj name="Equation" r:id="rId4" imgW="331452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-63500"/>
                        <a:ext cx="33147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22263" y="642938"/>
            <a:ext cx="481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Calculate points from this table.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322263" y="5367338"/>
            <a:ext cx="7434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</a:rPr>
              <a:t>The basic parabola is shown on the graph, dotted </a:t>
            </a:r>
            <a:r>
              <a:rPr lang="en-US" dirty="0" smtClean="0">
                <a:solidFill>
                  <a:schemeClr val="accent1"/>
                </a:solidFill>
              </a:rPr>
              <a:t>blue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7078663" y="5880100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What?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5948363" y="5897563"/>
            <a:ext cx="1427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wider.</a:t>
            </a:r>
          </a:p>
        </p:txBody>
      </p:sp>
      <p:grpSp>
        <p:nvGrpSpPr>
          <p:cNvPr id="10289" name="Group 49"/>
          <p:cNvGrpSpPr>
            <a:grpSpLocks/>
          </p:cNvGrpSpPr>
          <p:nvPr/>
        </p:nvGrpSpPr>
        <p:grpSpPr bwMode="auto">
          <a:xfrm>
            <a:off x="5041900" y="2743200"/>
            <a:ext cx="139700" cy="139700"/>
            <a:chOff x="3296" y="680"/>
            <a:chExt cx="88" cy="88"/>
          </a:xfrm>
        </p:grpSpPr>
        <p:sp>
          <p:nvSpPr>
            <p:cNvPr id="10290" name="Line 50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291" name="Line 51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0292" name="Group 52"/>
          <p:cNvGrpSpPr>
            <a:grpSpLocks/>
          </p:cNvGrpSpPr>
          <p:nvPr/>
        </p:nvGrpSpPr>
        <p:grpSpPr bwMode="auto">
          <a:xfrm>
            <a:off x="5969000" y="4178300"/>
            <a:ext cx="139700" cy="139700"/>
            <a:chOff x="3296" y="680"/>
            <a:chExt cx="88" cy="88"/>
          </a:xfrm>
        </p:grpSpPr>
        <p:sp>
          <p:nvSpPr>
            <p:cNvPr id="10293" name="Line 53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294" name="Line 54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0295" name="Group 55"/>
          <p:cNvGrpSpPr>
            <a:grpSpLocks/>
          </p:cNvGrpSpPr>
          <p:nvPr/>
        </p:nvGrpSpPr>
        <p:grpSpPr bwMode="auto">
          <a:xfrm>
            <a:off x="8801100" y="2743200"/>
            <a:ext cx="139700" cy="139700"/>
            <a:chOff x="3296" y="680"/>
            <a:chExt cx="88" cy="88"/>
          </a:xfrm>
        </p:grpSpPr>
        <p:sp>
          <p:nvSpPr>
            <p:cNvPr id="10296" name="Line 56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297" name="Line 57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0298" name="Group 58"/>
          <p:cNvGrpSpPr>
            <a:grpSpLocks/>
          </p:cNvGrpSpPr>
          <p:nvPr/>
        </p:nvGrpSpPr>
        <p:grpSpPr bwMode="auto">
          <a:xfrm>
            <a:off x="7848600" y="4178300"/>
            <a:ext cx="139700" cy="139700"/>
            <a:chOff x="3296" y="680"/>
            <a:chExt cx="88" cy="88"/>
          </a:xfrm>
        </p:grpSpPr>
        <p:sp>
          <p:nvSpPr>
            <p:cNvPr id="10299" name="Line 59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00" name="Line 60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0303" name="Group 63"/>
          <p:cNvGrpSpPr>
            <a:grpSpLocks/>
          </p:cNvGrpSpPr>
          <p:nvPr/>
        </p:nvGrpSpPr>
        <p:grpSpPr bwMode="auto">
          <a:xfrm>
            <a:off x="6908800" y="4660900"/>
            <a:ext cx="139700" cy="139700"/>
            <a:chOff x="3296" y="680"/>
            <a:chExt cx="88" cy="88"/>
          </a:xfrm>
        </p:grpSpPr>
        <p:sp>
          <p:nvSpPr>
            <p:cNvPr id="10304" name="Line 64"/>
            <p:cNvSpPr>
              <a:spLocks noChangeShapeType="1"/>
            </p:cNvSpPr>
            <p:nvPr/>
          </p:nvSpPr>
          <p:spPr bwMode="auto">
            <a:xfrm flipH="1"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0305" name="Line 65"/>
            <p:cNvSpPr>
              <a:spLocks noChangeShapeType="1"/>
            </p:cNvSpPr>
            <p:nvPr/>
          </p:nvSpPr>
          <p:spPr bwMode="auto">
            <a:xfrm>
              <a:off x="3296" y="680"/>
              <a:ext cx="88" cy="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0306" name="Freeform 66"/>
          <p:cNvSpPr>
            <a:spLocks/>
          </p:cNvSpPr>
          <p:nvPr/>
        </p:nvSpPr>
        <p:spPr bwMode="auto">
          <a:xfrm>
            <a:off x="5057775" y="2706688"/>
            <a:ext cx="3833813" cy="20097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0307" name="Freeform 67"/>
          <p:cNvSpPr>
            <a:spLocks/>
          </p:cNvSpPr>
          <p:nvPr/>
        </p:nvSpPr>
        <p:spPr bwMode="auto">
          <a:xfrm>
            <a:off x="5959475" y="2490788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1211263" y="1841500"/>
          <a:ext cx="15875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6" imgW="1587240" imgH="723600" progId="Equation.3">
                  <p:embed/>
                </p:oleObj>
              </mc:Choice>
              <mc:Fallback>
                <p:oleObj name="Equation" r:id="rId6" imgW="15872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1841500"/>
                        <a:ext cx="15875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2938463" y="2058988"/>
          <a:ext cx="430212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8" imgW="431640" imgH="266400" progId="Equation.3">
                  <p:embed/>
                </p:oleObj>
              </mc:Choice>
              <mc:Fallback>
                <p:oleObj name="Equation" r:id="rId8" imgW="43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463" y="2058988"/>
                        <a:ext cx="430212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3" name="Object 73"/>
          <p:cNvGraphicFramePr>
            <a:graphicFrameLocks noChangeAspect="1"/>
          </p:cNvGraphicFramePr>
          <p:nvPr/>
        </p:nvGraphicFramePr>
        <p:xfrm>
          <a:off x="3825875" y="2057400"/>
          <a:ext cx="8001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10" imgW="799920" imgH="342720" progId="Equation.3">
                  <p:embed/>
                </p:oleObj>
              </mc:Choice>
              <mc:Fallback>
                <p:oleObj name="Equation" r:id="rId10" imgW="7999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2057400"/>
                        <a:ext cx="8001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4" name="Object 24"/>
          <p:cNvGraphicFramePr>
            <a:graphicFrameLocks noChangeAspect="1"/>
          </p:cNvGraphicFramePr>
          <p:nvPr/>
        </p:nvGraphicFramePr>
        <p:xfrm>
          <a:off x="2879725" y="2743200"/>
          <a:ext cx="3683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12" imgW="368280" imgH="266400" progId="Equation.3">
                  <p:embed/>
                </p:oleObj>
              </mc:Choice>
              <mc:Fallback>
                <p:oleObj name="Equation" r:id="rId12" imgW="368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2743200"/>
                        <a:ext cx="3683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4" name="Object 74"/>
          <p:cNvGraphicFramePr>
            <a:graphicFrameLocks noChangeAspect="1"/>
          </p:cNvGraphicFramePr>
          <p:nvPr/>
        </p:nvGraphicFramePr>
        <p:xfrm>
          <a:off x="3854450" y="2744788"/>
          <a:ext cx="7366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14" imgW="736560" imgH="342720" progId="Equation.3">
                  <p:embed/>
                </p:oleObj>
              </mc:Choice>
              <mc:Fallback>
                <p:oleObj name="Equation" r:id="rId14" imgW="7365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2744788"/>
                        <a:ext cx="7366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8" name="Object 78"/>
          <p:cNvGraphicFramePr>
            <a:graphicFrameLocks noChangeAspect="1"/>
          </p:cNvGraphicFramePr>
          <p:nvPr/>
        </p:nvGraphicFramePr>
        <p:xfrm>
          <a:off x="1204913" y="2528888"/>
          <a:ext cx="15875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16" imgW="1587240" imgH="723600" progId="Equation.3">
                  <p:embed/>
                </p:oleObj>
              </mc:Choice>
              <mc:Fallback>
                <p:oleObj name="Equation" r:id="rId16" imgW="15872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2528888"/>
                        <a:ext cx="158750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5" name="Object 25"/>
          <p:cNvGraphicFramePr>
            <a:graphicFrameLocks noChangeAspect="1"/>
          </p:cNvGraphicFramePr>
          <p:nvPr/>
        </p:nvGraphicFramePr>
        <p:xfrm>
          <a:off x="2508250" y="3429000"/>
          <a:ext cx="419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18" imgW="419040" imgH="279360" progId="Equation.3">
                  <p:embed/>
                </p:oleObj>
              </mc:Choice>
              <mc:Fallback>
                <p:oleObj name="Equation" r:id="rId18" imgW="41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3429000"/>
                        <a:ext cx="419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5" name="Object 75"/>
          <p:cNvGraphicFramePr>
            <a:graphicFrameLocks noChangeAspect="1"/>
          </p:cNvGraphicFramePr>
          <p:nvPr/>
        </p:nvGraphicFramePr>
        <p:xfrm>
          <a:off x="3914775" y="3425825"/>
          <a:ext cx="6207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20" imgW="622080" imgH="342720" progId="Equation.3">
                  <p:embed/>
                </p:oleObj>
              </mc:Choice>
              <mc:Fallback>
                <p:oleObj name="Equation" r:id="rId20" imgW="622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3425825"/>
                        <a:ext cx="6207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9" name="Object 79"/>
          <p:cNvGraphicFramePr>
            <a:graphicFrameLocks noChangeAspect="1"/>
          </p:cNvGraphicFramePr>
          <p:nvPr/>
        </p:nvGraphicFramePr>
        <p:xfrm>
          <a:off x="1211263" y="3214688"/>
          <a:ext cx="12065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22" imgW="1206360" imgH="723600" progId="Equation.3">
                  <p:embed/>
                </p:oleObj>
              </mc:Choice>
              <mc:Fallback>
                <p:oleObj name="Equation" r:id="rId22" imgW="12063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3214688"/>
                        <a:ext cx="120650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7" name="Object 27"/>
          <p:cNvGraphicFramePr>
            <a:graphicFrameLocks noChangeAspect="1"/>
          </p:cNvGraphicFramePr>
          <p:nvPr/>
        </p:nvGraphicFramePr>
        <p:xfrm>
          <a:off x="2538413" y="4114800"/>
          <a:ext cx="3683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24" imgW="368280" imgH="266400" progId="Equation.3">
                  <p:embed/>
                </p:oleObj>
              </mc:Choice>
              <mc:Fallback>
                <p:oleObj name="Equation" r:id="rId24" imgW="368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4114800"/>
                        <a:ext cx="3683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6" name="Object 76"/>
          <p:cNvGraphicFramePr>
            <a:graphicFrameLocks noChangeAspect="1"/>
          </p:cNvGraphicFramePr>
          <p:nvPr/>
        </p:nvGraphicFramePr>
        <p:xfrm>
          <a:off x="3938588" y="4116388"/>
          <a:ext cx="5715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25" imgW="571320" imgH="342720" progId="Equation.3">
                  <p:embed/>
                </p:oleObj>
              </mc:Choice>
              <mc:Fallback>
                <p:oleObj name="Equation" r:id="rId25" imgW="571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4116388"/>
                        <a:ext cx="5715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0" name="Object 80"/>
          <p:cNvGraphicFramePr>
            <a:graphicFrameLocks noChangeAspect="1"/>
          </p:cNvGraphicFramePr>
          <p:nvPr/>
        </p:nvGraphicFramePr>
        <p:xfrm>
          <a:off x="1179513" y="3898900"/>
          <a:ext cx="12192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27" imgW="1218960" imgH="723600" progId="Equation.3">
                  <p:embed/>
                </p:oleObj>
              </mc:Choice>
              <mc:Fallback>
                <p:oleObj name="Equation" r:id="rId27" imgW="12189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3898900"/>
                        <a:ext cx="12192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6" name="Object 26"/>
          <p:cNvGraphicFramePr>
            <a:graphicFrameLocks noChangeAspect="1"/>
          </p:cNvGraphicFramePr>
          <p:nvPr/>
        </p:nvGraphicFramePr>
        <p:xfrm>
          <a:off x="2566988" y="4799013"/>
          <a:ext cx="430212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29" imgW="431640" imgH="266400" progId="Equation.3">
                  <p:embed/>
                </p:oleObj>
              </mc:Choice>
              <mc:Fallback>
                <p:oleObj name="Equation" r:id="rId29" imgW="43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4799013"/>
                        <a:ext cx="430212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7" name="Object 77"/>
          <p:cNvGraphicFramePr>
            <a:graphicFrameLocks noChangeAspect="1"/>
          </p:cNvGraphicFramePr>
          <p:nvPr/>
        </p:nvGraphicFramePr>
        <p:xfrm>
          <a:off x="3908425" y="4799013"/>
          <a:ext cx="633413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30" imgW="634680" imgH="342720" progId="Equation.3">
                  <p:embed/>
                </p:oleObj>
              </mc:Choice>
              <mc:Fallback>
                <p:oleObj name="Equation" r:id="rId30" imgW="634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4799013"/>
                        <a:ext cx="633413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1" name="Object 81"/>
          <p:cNvGraphicFramePr>
            <a:graphicFrameLocks noChangeAspect="1"/>
          </p:cNvGraphicFramePr>
          <p:nvPr/>
        </p:nvGraphicFramePr>
        <p:xfrm>
          <a:off x="1211263" y="4583113"/>
          <a:ext cx="12192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32" imgW="1218960" imgH="723600" progId="Equation.3">
                  <p:embed/>
                </p:oleObj>
              </mc:Choice>
              <mc:Fallback>
                <p:oleObj name="Equation" r:id="rId32" imgW="12189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4583113"/>
                        <a:ext cx="121920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58" name="Group 118"/>
          <p:cNvGrpSpPr>
            <a:grpSpLocks/>
          </p:cNvGrpSpPr>
          <p:nvPr/>
        </p:nvGrpSpPr>
        <p:grpSpPr bwMode="auto">
          <a:xfrm>
            <a:off x="511175" y="469900"/>
            <a:ext cx="8696325" cy="4827588"/>
            <a:chOff x="322" y="296"/>
            <a:chExt cx="5478" cy="3041"/>
          </a:xfrm>
        </p:grpSpPr>
        <p:grpSp>
          <p:nvGrpSpPr>
            <p:cNvPr id="10356" name="Group 116"/>
            <p:cNvGrpSpPr>
              <a:grpSpLocks/>
            </p:cNvGrpSpPr>
            <p:nvPr/>
          </p:nvGrpSpPr>
          <p:grpSpPr bwMode="auto">
            <a:xfrm>
              <a:off x="322" y="718"/>
              <a:ext cx="2752" cy="2619"/>
              <a:chOff x="322" y="718"/>
              <a:chExt cx="2752" cy="2619"/>
            </a:xfrm>
          </p:grpSpPr>
          <p:grpSp>
            <p:nvGrpSpPr>
              <p:cNvPr id="10355" name="Group 115"/>
              <p:cNvGrpSpPr>
                <a:grpSpLocks/>
              </p:cNvGrpSpPr>
              <p:nvPr/>
            </p:nvGrpSpPr>
            <p:grpSpPr bwMode="auto">
              <a:xfrm>
                <a:off x="322" y="718"/>
                <a:ext cx="2752" cy="2619"/>
                <a:chOff x="322" y="718"/>
                <a:chExt cx="2752" cy="2619"/>
              </a:xfrm>
            </p:grpSpPr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auto">
                <a:xfrm>
                  <a:off x="325" y="744"/>
                  <a:ext cx="2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auto">
                <a:xfrm>
                  <a:off x="331" y="3337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auto">
                <a:xfrm>
                  <a:off x="331" y="2915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auto">
                <a:xfrm>
                  <a:off x="331" y="2048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auto">
                <a:xfrm>
                  <a:off x="331" y="2478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auto">
                <a:xfrm>
                  <a:off x="331" y="1619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10275" name="Line 35"/>
                <p:cNvSpPr>
                  <a:spLocks noChangeShapeType="1"/>
                </p:cNvSpPr>
                <p:nvPr/>
              </p:nvSpPr>
              <p:spPr bwMode="auto">
                <a:xfrm>
                  <a:off x="331" y="1181"/>
                  <a:ext cx="2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grpSp>
              <p:nvGrpSpPr>
                <p:cNvPr id="10332" name="Group 92"/>
                <p:cNvGrpSpPr>
                  <a:grpSpLocks/>
                </p:cNvGrpSpPr>
                <p:nvPr/>
              </p:nvGrpSpPr>
              <p:grpSpPr bwMode="auto">
                <a:xfrm>
                  <a:off x="322" y="757"/>
                  <a:ext cx="2751" cy="2567"/>
                  <a:chOff x="322" y="1053"/>
                  <a:chExt cx="2751" cy="2103"/>
                </a:xfrm>
              </p:grpSpPr>
              <p:sp>
                <p:nvSpPr>
                  <p:cNvPr id="10276" name="Line 3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024" y="2102"/>
                    <a:ext cx="209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0277" name="Line 3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-727" y="2107"/>
                    <a:ext cx="209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0278" name="Line 3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-334" y="2107"/>
                    <a:ext cx="209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0279" name="Line 3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1270" y="2107"/>
                    <a:ext cx="209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0354" name="Group 114"/>
                <p:cNvGrpSpPr>
                  <a:grpSpLocks/>
                </p:cNvGrpSpPr>
                <p:nvPr/>
              </p:nvGrpSpPr>
              <p:grpSpPr bwMode="auto">
                <a:xfrm>
                  <a:off x="444" y="718"/>
                  <a:ext cx="2433" cy="455"/>
                  <a:chOff x="444" y="718"/>
                  <a:chExt cx="2433" cy="455"/>
                </a:xfrm>
              </p:grpSpPr>
              <p:graphicFrame>
                <p:nvGraphicFramePr>
                  <p:cNvPr id="10260" name="Object 20"/>
                  <p:cNvGraphicFramePr>
                    <a:graphicFrameLocks noChangeAspect="1"/>
                  </p:cNvGraphicFramePr>
                  <p:nvPr/>
                </p:nvGraphicFramePr>
                <p:xfrm>
                  <a:off x="444" y="904"/>
                  <a:ext cx="120" cy="12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8235" name="Equation" r:id="rId34" imgW="190440" imgH="203040" progId="Equation.3">
                          <p:embed/>
                        </p:oleObj>
                      </mc:Choice>
                      <mc:Fallback>
                        <p:oleObj name="Equation" r:id="rId34" imgW="190440" imgH="20304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5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4" y="904"/>
                                <a:ext cx="120" cy="12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0261" name="Object 21"/>
                  <p:cNvGraphicFramePr>
                    <a:graphicFrameLocks noChangeAspect="1"/>
                  </p:cNvGraphicFramePr>
                  <p:nvPr/>
                </p:nvGraphicFramePr>
                <p:xfrm>
                  <a:off x="875" y="718"/>
                  <a:ext cx="640" cy="45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8236" name="Equation" r:id="rId36" imgW="1015920" imgH="723600" progId="Equation.3">
                          <p:embed/>
                        </p:oleObj>
                      </mc:Choice>
                      <mc:Fallback>
                        <p:oleObj name="Equation" r:id="rId36" imgW="1015920" imgH="72360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875" y="718"/>
                                <a:ext cx="640" cy="45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0268" name="Object 28"/>
                  <p:cNvGraphicFramePr>
                    <a:graphicFrameLocks noChangeAspect="1"/>
                  </p:cNvGraphicFramePr>
                  <p:nvPr/>
                </p:nvGraphicFramePr>
                <p:xfrm>
                  <a:off x="2445" y="852"/>
                  <a:ext cx="432" cy="21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8237" name="Equation" r:id="rId38" imgW="685800" imgH="342720" progId="Equation.3">
                          <p:embed/>
                        </p:oleObj>
                      </mc:Choice>
                      <mc:Fallback>
                        <p:oleObj name="Equation" r:id="rId38" imgW="685800" imgH="34272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9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445" y="852"/>
                                <a:ext cx="432" cy="21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0308" name="Object 68"/>
                <p:cNvGraphicFramePr>
                  <a:graphicFrameLocks noChangeAspect="1"/>
                </p:cNvGraphicFramePr>
                <p:nvPr/>
              </p:nvGraphicFramePr>
              <p:xfrm>
                <a:off x="341" y="1297"/>
                <a:ext cx="223" cy="16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238" name="Equation" r:id="rId40" imgW="355320" imgH="266400" progId="Equation.3">
                        <p:embed/>
                      </p:oleObj>
                    </mc:Choice>
                    <mc:Fallback>
                      <p:oleObj name="Equation" r:id="rId40" imgW="355320" imgH="266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1" y="1297"/>
                              <a:ext cx="223" cy="16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0309" name="Object 69"/>
                <p:cNvGraphicFramePr>
                  <a:graphicFrameLocks noChangeAspect="1"/>
                </p:cNvGraphicFramePr>
                <p:nvPr/>
              </p:nvGraphicFramePr>
              <p:xfrm>
                <a:off x="357" y="1728"/>
                <a:ext cx="223" cy="16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239" name="Equation" r:id="rId42" imgW="355320" imgH="266400" progId="Equation.3">
                        <p:embed/>
                      </p:oleObj>
                    </mc:Choice>
                    <mc:Fallback>
                      <p:oleObj name="Equation" r:id="rId42" imgW="355320" imgH="266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7" y="1728"/>
                              <a:ext cx="223" cy="16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0310" name="Object 70"/>
                <p:cNvGraphicFramePr>
                  <a:graphicFrameLocks noChangeAspect="1"/>
                </p:cNvGraphicFramePr>
                <p:nvPr/>
              </p:nvGraphicFramePr>
              <p:xfrm>
                <a:off x="444" y="2160"/>
                <a:ext cx="120" cy="17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240" name="Equation" r:id="rId44" imgW="190440" imgH="279360" progId="Equation.3">
                        <p:embed/>
                      </p:oleObj>
                    </mc:Choice>
                    <mc:Fallback>
                      <p:oleObj name="Equation" r:id="rId44" imgW="190440" imgH="27936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4" y="2160"/>
                              <a:ext cx="120" cy="17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0311" name="Object 71"/>
                <p:cNvGraphicFramePr>
                  <a:graphicFrameLocks noChangeAspect="1"/>
                </p:cNvGraphicFramePr>
                <p:nvPr/>
              </p:nvGraphicFramePr>
              <p:xfrm>
                <a:off x="465" y="2592"/>
                <a:ext cx="120" cy="16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241" name="Equation" r:id="rId46" imgW="190440" imgH="266400" progId="Equation.3">
                        <p:embed/>
                      </p:oleObj>
                    </mc:Choice>
                    <mc:Fallback>
                      <p:oleObj name="Equation" r:id="rId46" imgW="190440" imgH="266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65" y="2592"/>
                              <a:ext cx="120" cy="16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10312" name="Object 72"/>
              <p:cNvGraphicFramePr>
                <a:graphicFrameLocks noChangeAspect="1"/>
              </p:cNvGraphicFramePr>
              <p:nvPr/>
            </p:nvGraphicFramePr>
            <p:xfrm>
              <a:off x="444" y="3022"/>
              <a:ext cx="120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42" name="Equation" r:id="rId48" imgW="190440" imgH="266400" progId="Equation.3">
                      <p:embed/>
                    </p:oleObj>
                  </mc:Choice>
                  <mc:Fallback>
                    <p:oleObj name="Equation" r:id="rId48" imgW="19044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4" y="3022"/>
                            <a:ext cx="120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357" name="Group 117"/>
            <p:cNvGrpSpPr>
              <a:grpSpLocks/>
            </p:cNvGrpSpPr>
            <p:nvPr/>
          </p:nvGrpSpPr>
          <p:grpSpPr bwMode="auto">
            <a:xfrm>
              <a:off x="3218" y="296"/>
              <a:ext cx="2582" cy="3004"/>
              <a:chOff x="3218" y="296"/>
              <a:chExt cx="2582" cy="3004"/>
            </a:xfrm>
          </p:grpSpPr>
          <p:sp>
            <p:nvSpPr>
              <p:cNvPr id="10250" name="Line 10"/>
              <p:cNvSpPr>
                <a:spLocks noChangeShapeType="1"/>
              </p:cNvSpPr>
              <p:nvPr/>
            </p:nvSpPr>
            <p:spPr bwMode="auto">
              <a:xfrm rot="5400000">
                <a:off x="1907" y="1952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51" name="Line 11"/>
              <p:cNvSpPr>
                <a:spLocks noChangeShapeType="1"/>
              </p:cNvSpPr>
              <p:nvPr/>
            </p:nvSpPr>
            <p:spPr bwMode="auto">
              <a:xfrm rot="5400000">
                <a:off x="2203" y="1952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52" name="Line 12"/>
              <p:cNvSpPr>
                <a:spLocks noChangeShapeType="1"/>
              </p:cNvSpPr>
              <p:nvPr/>
            </p:nvSpPr>
            <p:spPr bwMode="auto">
              <a:xfrm rot="5400000">
                <a:off x="2498" y="1952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53" name="Line 13"/>
              <p:cNvSpPr>
                <a:spLocks noChangeShapeType="1"/>
              </p:cNvSpPr>
              <p:nvPr/>
            </p:nvSpPr>
            <p:spPr bwMode="auto">
              <a:xfrm rot="5400000">
                <a:off x="3090" y="1952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54" name="Line 14"/>
              <p:cNvSpPr>
                <a:spLocks noChangeShapeType="1"/>
              </p:cNvSpPr>
              <p:nvPr/>
            </p:nvSpPr>
            <p:spPr bwMode="auto">
              <a:xfrm rot="5400000">
                <a:off x="2790" y="1946"/>
                <a:ext cx="2629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55" name="Line 15"/>
              <p:cNvSpPr>
                <a:spLocks noChangeShapeType="1"/>
              </p:cNvSpPr>
              <p:nvPr/>
            </p:nvSpPr>
            <p:spPr bwMode="auto">
              <a:xfrm rot="5400000">
                <a:off x="3386" y="1952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56" name="Line 16"/>
              <p:cNvSpPr>
                <a:spLocks noChangeShapeType="1"/>
              </p:cNvSpPr>
              <p:nvPr/>
            </p:nvSpPr>
            <p:spPr bwMode="auto">
              <a:xfrm rot="5400000">
                <a:off x="3681" y="1952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>
                <a:off x="3225" y="2981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87" name="Text Box 47"/>
              <p:cNvSpPr txBox="1">
                <a:spLocks noChangeArrowheads="1"/>
              </p:cNvSpPr>
              <p:nvPr/>
            </p:nvSpPr>
            <p:spPr bwMode="auto">
              <a:xfrm>
                <a:off x="5504" y="2976"/>
                <a:ext cx="2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>
                    <a:solidFill>
                      <a:schemeClr val="bg2"/>
                    </a:solidFill>
                  </a:rPr>
                  <a:t>x</a:t>
                </a:r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0288" name="Text Box 48"/>
              <p:cNvSpPr txBox="1">
                <a:spLocks noChangeArrowheads="1"/>
              </p:cNvSpPr>
              <p:nvPr/>
            </p:nvSpPr>
            <p:spPr bwMode="auto">
              <a:xfrm>
                <a:off x="3776" y="296"/>
                <a:ext cx="2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>
                    <a:solidFill>
                      <a:schemeClr val="bg2"/>
                    </a:solidFill>
                  </a:rPr>
                  <a:t>y</a:t>
                </a:r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0243" name="Line 3"/>
              <p:cNvSpPr>
                <a:spLocks noChangeShapeType="1"/>
              </p:cNvSpPr>
              <p:nvPr/>
            </p:nvSpPr>
            <p:spPr bwMode="auto">
              <a:xfrm>
                <a:off x="3221" y="904"/>
                <a:ext cx="2352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44" name="Line 4"/>
              <p:cNvSpPr>
                <a:spLocks noChangeShapeType="1"/>
              </p:cNvSpPr>
              <p:nvPr/>
            </p:nvSpPr>
            <p:spPr bwMode="auto">
              <a:xfrm>
                <a:off x="3226" y="2677"/>
                <a:ext cx="2353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45" name="Line 5"/>
              <p:cNvSpPr>
                <a:spLocks noChangeShapeType="1"/>
              </p:cNvSpPr>
              <p:nvPr/>
            </p:nvSpPr>
            <p:spPr bwMode="auto">
              <a:xfrm>
                <a:off x="3226" y="2377"/>
                <a:ext cx="2353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46" name="Line 6"/>
              <p:cNvSpPr>
                <a:spLocks noChangeShapeType="1"/>
              </p:cNvSpPr>
              <p:nvPr/>
            </p:nvSpPr>
            <p:spPr bwMode="auto">
              <a:xfrm>
                <a:off x="3226" y="1778"/>
                <a:ext cx="2353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47" name="Line 7"/>
              <p:cNvSpPr>
                <a:spLocks noChangeShapeType="1"/>
              </p:cNvSpPr>
              <p:nvPr/>
            </p:nvSpPr>
            <p:spPr bwMode="auto">
              <a:xfrm>
                <a:off x="3226" y="1479"/>
                <a:ext cx="2353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48" name="Line 8"/>
              <p:cNvSpPr>
                <a:spLocks noChangeShapeType="1"/>
              </p:cNvSpPr>
              <p:nvPr/>
            </p:nvSpPr>
            <p:spPr bwMode="auto">
              <a:xfrm>
                <a:off x="3226" y="1179"/>
                <a:ext cx="2353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3226" y="3261"/>
                <a:ext cx="2353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3221" y="632"/>
                <a:ext cx="2352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301" name="Line 61"/>
              <p:cNvSpPr>
                <a:spLocks noChangeShapeType="1"/>
              </p:cNvSpPr>
              <p:nvPr/>
            </p:nvSpPr>
            <p:spPr bwMode="auto">
              <a:xfrm>
                <a:off x="3226" y="2082"/>
                <a:ext cx="2353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302" name="Line 62"/>
              <p:cNvSpPr>
                <a:spLocks noChangeShapeType="1"/>
              </p:cNvSpPr>
              <p:nvPr/>
            </p:nvSpPr>
            <p:spPr bwMode="auto">
              <a:xfrm>
                <a:off x="3226" y="2984"/>
                <a:ext cx="253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334" name="Line 94"/>
              <p:cNvSpPr>
                <a:spLocks noChangeShapeType="1"/>
              </p:cNvSpPr>
              <p:nvPr/>
            </p:nvSpPr>
            <p:spPr bwMode="auto">
              <a:xfrm rot="5400000">
                <a:off x="3978" y="1952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335" name="Line 95"/>
              <p:cNvSpPr>
                <a:spLocks noChangeShapeType="1"/>
              </p:cNvSpPr>
              <p:nvPr/>
            </p:nvSpPr>
            <p:spPr bwMode="auto">
              <a:xfrm rot="5400000">
                <a:off x="4273" y="1952"/>
                <a:ext cx="2621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339" name="Line 99"/>
              <p:cNvSpPr>
                <a:spLocks noChangeShapeType="1"/>
              </p:cNvSpPr>
              <p:nvPr/>
            </p:nvSpPr>
            <p:spPr bwMode="auto">
              <a:xfrm rot="5400000">
                <a:off x="2974" y="1874"/>
                <a:ext cx="2853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sp>
        <p:nvSpPr>
          <p:cNvPr id="10344" name="Text Box 104"/>
          <p:cNvSpPr txBox="1">
            <a:spLocks noChangeArrowheads="1"/>
          </p:cNvSpPr>
          <p:nvPr/>
        </p:nvSpPr>
        <p:spPr bwMode="auto">
          <a:xfrm>
            <a:off x="322263" y="5359400"/>
            <a:ext cx="47355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Draw a parabola through the points.</a:t>
            </a:r>
          </a:p>
        </p:txBody>
      </p:sp>
      <p:sp>
        <p:nvSpPr>
          <p:cNvPr id="10346" name="Rectangle 106"/>
          <p:cNvSpPr>
            <a:spLocks noChangeArrowheads="1"/>
          </p:cNvSpPr>
          <p:nvPr/>
        </p:nvSpPr>
        <p:spPr bwMode="auto">
          <a:xfrm>
            <a:off x="7658100" y="5867400"/>
            <a:ext cx="711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0365" name="Group 125"/>
          <p:cNvGrpSpPr>
            <a:grpSpLocks/>
          </p:cNvGrpSpPr>
          <p:nvPr/>
        </p:nvGrpSpPr>
        <p:grpSpPr bwMode="auto">
          <a:xfrm>
            <a:off x="322263" y="5764213"/>
            <a:ext cx="8374062" cy="723900"/>
            <a:chOff x="203" y="3631"/>
            <a:chExt cx="5275" cy="456"/>
          </a:xfrm>
        </p:grpSpPr>
        <p:sp>
          <p:nvSpPr>
            <p:cNvPr id="10281" name="Text Box 41"/>
            <p:cNvSpPr txBox="1">
              <a:spLocks noChangeArrowheads="1"/>
            </p:cNvSpPr>
            <p:nvPr/>
          </p:nvSpPr>
          <p:spPr bwMode="auto">
            <a:xfrm>
              <a:off x="203" y="3712"/>
              <a:ext cx="52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Multiplying </a:t>
              </a:r>
              <a:r>
                <a:rPr lang="en-US" i="1"/>
                <a:t>x</a:t>
              </a:r>
              <a:r>
                <a:rPr lang="en-US" baseline="30000"/>
                <a:t>2</a:t>
              </a:r>
              <a:r>
                <a:rPr lang="en-US"/>
                <a:t> by    makes the basic parabola </a:t>
              </a:r>
            </a:p>
          </p:txBody>
        </p:sp>
        <p:graphicFrame>
          <p:nvGraphicFramePr>
            <p:cNvPr id="10364" name="Object 1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4450584"/>
                </p:ext>
              </p:extLst>
            </p:nvPr>
          </p:nvGraphicFramePr>
          <p:xfrm>
            <a:off x="1247" y="3631"/>
            <a:ext cx="136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3" name="Equation" r:id="rId50" imgW="215640" imgH="723600" progId="Equation.DSMT4">
                    <p:embed/>
                  </p:oleObj>
                </mc:Choice>
                <mc:Fallback>
                  <p:oleObj name="Equation" r:id="rId50" imgW="215640" imgH="723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3631"/>
                          <a:ext cx="136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2440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 build="p" autoUpdateAnimBg="0"/>
      <p:bldP spid="10282" grpId="0" build="p" autoUpdateAnimBg="0"/>
      <p:bldP spid="10283" grpId="0" build="p" autoUpdateAnimBg="0"/>
      <p:bldP spid="10284" grpId="0" build="p" autoUpdateAnimBg="0"/>
      <p:bldP spid="10306" grpId="0" animBg="1"/>
      <p:bldP spid="10307" grpId="0" animBg="1"/>
      <p:bldP spid="10344" grpId="0" build="p" autoUpdateAnimBg="0"/>
      <p:bldP spid="103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482600" y="1358900"/>
            <a:ext cx="398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The </a:t>
            </a:r>
            <a:r>
              <a:rPr lang="en-US" baseline="2800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i="1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baseline="4600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 means the parabola is</a:t>
            </a:r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0" y="0"/>
            <a:ext cx="9144000" cy="50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5468938" y="1435100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5475288" y="42497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475288" y="377348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475288" y="28225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475288" y="2347913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5475288" y="1871663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1309" name="Group 45"/>
          <p:cNvGrpSpPr>
            <a:grpSpLocks/>
          </p:cNvGrpSpPr>
          <p:nvPr/>
        </p:nvGrpSpPr>
        <p:grpSpPr bwMode="auto">
          <a:xfrm>
            <a:off x="5464175" y="709613"/>
            <a:ext cx="2816225" cy="4999037"/>
            <a:chOff x="3442" y="447"/>
            <a:chExt cx="1774" cy="2853"/>
          </a:xfrm>
        </p:grpSpPr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rot="5400000">
              <a:off x="2131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 rot="5400000">
              <a:off x="2427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 rot="5400000">
              <a:off x="2722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 rot="5400000">
              <a:off x="3314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rot="5400000">
              <a:off x="2886" y="1874"/>
              <a:ext cx="285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rot="5400000">
              <a:off x="3610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rot="5400000">
              <a:off x="3905" y="1952"/>
              <a:ext cx="262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596900" y="0"/>
          <a:ext cx="48387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4" imgW="4838400" imgH="444240" progId="Equation.3">
                  <p:embed/>
                </p:oleObj>
              </mc:Choice>
              <mc:Fallback>
                <p:oleObj name="Equation" r:id="rId4" imgW="4838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0"/>
                        <a:ext cx="48387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00063" y="1938338"/>
            <a:ext cx="481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upside down.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475288" y="51768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056063" y="1955800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9900"/>
                </a:solidFill>
              </a:rPr>
              <a:t>What?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5475288" y="47323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5468938" y="1003300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8369300" y="34290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x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350000" y="4699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</a:rPr>
              <a:t>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5475288" y="3305175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5475288" y="3314700"/>
            <a:ext cx="320198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291" name="Freeform 27"/>
          <p:cNvSpPr>
            <a:spLocks/>
          </p:cNvSpPr>
          <p:nvPr/>
        </p:nvSpPr>
        <p:spPr bwMode="auto">
          <a:xfrm>
            <a:off x="5832475" y="10890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rot="5400000">
            <a:off x="4766469" y="3098007"/>
            <a:ext cx="416083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293" name="Freeform 29"/>
          <p:cNvSpPr>
            <a:spLocks/>
          </p:cNvSpPr>
          <p:nvPr/>
        </p:nvSpPr>
        <p:spPr bwMode="auto">
          <a:xfrm flipV="1">
            <a:off x="5832475" y="3311525"/>
            <a:ext cx="2043113" cy="2225675"/>
          </a:xfrm>
          <a:custGeom>
            <a:avLst/>
            <a:gdLst>
              <a:gd name="T0" fmla="*/ 0 w 3570"/>
              <a:gd name="T1" fmla="*/ 0 h 2820"/>
              <a:gd name="T2" fmla="*/ 84 w 3570"/>
              <a:gd name="T3" fmla="*/ 270 h 2820"/>
              <a:gd name="T4" fmla="*/ 174 w 3570"/>
              <a:gd name="T5" fmla="*/ 534 h 2820"/>
              <a:gd name="T6" fmla="*/ 264 w 3570"/>
              <a:gd name="T7" fmla="*/ 780 h 2820"/>
              <a:gd name="T8" fmla="*/ 354 w 3570"/>
              <a:gd name="T9" fmla="*/ 1014 h 2820"/>
              <a:gd name="T10" fmla="*/ 444 w 3570"/>
              <a:gd name="T11" fmla="*/ 1230 h 2820"/>
              <a:gd name="T12" fmla="*/ 534 w 3570"/>
              <a:gd name="T13" fmla="*/ 1434 h 2820"/>
              <a:gd name="T14" fmla="*/ 624 w 3570"/>
              <a:gd name="T15" fmla="*/ 1626 h 2820"/>
              <a:gd name="T16" fmla="*/ 714 w 3570"/>
              <a:gd name="T17" fmla="*/ 1800 h 2820"/>
              <a:gd name="T18" fmla="*/ 798 w 3570"/>
              <a:gd name="T19" fmla="*/ 1962 h 2820"/>
              <a:gd name="T20" fmla="*/ 888 w 3570"/>
              <a:gd name="T21" fmla="*/ 2112 h 2820"/>
              <a:gd name="T22" fmla="*/ 978 w 3570"/>
              <a:gd name="T23" fmla="*/ 2244 h 2820"/>
              <a:gd name="T24" fmla="*/ 1068 w 3570"/>
              <a:gd name="T25" fmla="*/ 2364 h 2820"/>
              <a:gd name="T26" fmla="*/ 1158 w 3570"/>
              <a:gd name="T27" fmla="*/ 2472 h 2820"/>
              <a:gd name="T28" fmla="*/ 1248 w 3570"/>
              <a:gd name="T29" fmla="*/ 2562 h 2820"/>
              <a:gd name="T30" fmla="*/ 1338 w 3570"/>
              <a:gd name="T31" fmla="*/ 2640 h 2820"/>
              <a:gd name="T32" fmla="*/ 1428 w 3570"/>
              <a:gd name="T33" fmla="*/ 2706 h 2820"/>
              <a:gd name="T34" fmla="*/ 1512 w 3570"/>
              <a:gd name="T35" fmla="*/ 2754 h 2820"/>
              <a:gd name="T36" fmla="*/ 1602 w 3570"/>
              <a:gd name="T37" fmla="*/ 2790 h 2820"/>
              <a:gd name="T38" fmla="*/ 1692 w 3570"/>
              <a:gd name="T39" fmla="*/ 2808 h 2820"/>
              <a:gd name="T40" fmla="*/ 1782 w 3570"/>
              <a:gd name="T41" fmla="*/ 2820 h 2820"/>
              <a:gd name="T42" fmla="*/ 1872 w 3570"/>
              <a:gd name="T43" fmla="*/ 2808 h 2820"/>
              <a:gd name="T44" fmla="*/ 1962 w 3570"/>
              <a:gd name="T45" fmla="*/ 2790 h 2820"/>
              <a:gd name="T46" fmla="*/ 2052 w 3570"/>
              <a:gd name="T47" fmla="*/ 2754 h 2820"/>
              <a:gd name="T48" fmla="*/ 2142 w 3570"/>
              <a:gd name="T49" fmla="*/ 2706 h 2820"/>
              <a:gd name="T50" fmla="*/ 2226 w 3570"/>
              <a:gd name="T51" fmla="*/ 2640 h 2820"/>
              <a:gd name="T52" fmla="*/ 2316 w 3570"/>
              <a:gd name="T53" fmla="*/ 2562 h 2820"/>
              <a:gd name="T54" fmla="*/ 2406 w 3570"/>
              <a:gd name="T55" fmla="*/ 2472 h 2820"/>
              <a:gd name="T56" fmla="*/ 2496 w 3570"/>
              <a:gd name="T57" fmla="*/ 2364 h 2820"/>
              <a:gd name="T58" fmla="*/ 2586 w 3570"/>
              <a:gd name="T59" fmla="*/ 2244 h 2820"/>
              <a:gd name="T60" fmla="*/ 2676 w 3570"/>
              <a:gd name="T61" fmla="*/ 2112 h 2820"/>
              <a:gd name="T62" fmla="*/ 2766 w 3570"/>
              <a:gd name="T63" fmla="*/ 1962 h 2820"/>
              <a:gd name="T64" fmla="*/ 2856 w 3570"/>
              <a:gd name="T65" fmla="*/ 1800 h 2820"/>
              <a:gd name="T66" fmla="*/ 2940 w 3570"/>
              <a:gd name="T67" fmla="*/ 1626 h 2820"/>
              <a:gd name="T68" fmla="*/ 3030 w 3570"/>
              <a:gd name="T69" fmla="*/ 1434 h 2820"/>
              <a:gd name="T70" fmla="*/ 3120 w 3570"/>
              <a:gd name="T71" fmla="*/ 1230 h 2820"/>
              <a:gd name="T72" fmla="*/ 3210 w 3570"/>
              <a:gd name="T73" fmla="*/ 1014 h 2820"/>
              <a:gd name="T74" fmla="*/ 3300 w 3570"/>
              <a:gd name="T75" fmla="*/ 780 h 2820"/>
              <a:gd name="T76" fmla="*/ 3390 w 3570"/>
              <a:gd name="T77" fmla="*/ 534 h 2820"/>
              <a:gd name="T78" fmla="*/ 3480 w 3570"/>
              <a:gd name="T79" fmla="*/ 270 h 2820"/>
              <a:gd name="T80" fmla="*/ 3570 w 3570"/>
              <a:gd name="T81" fmla="*/ 0 h 2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70" h="2820">
                <a:moveTo>
                  <a:pt x="0" y="0"/>
                </a:moveTo>
                <a:lnTo>
                  <a:pt x="84" y="270"/>
                </a:lnTo>
                <a:lnTo>
                  <a:pt x="174" y="534"/>
                </a:lnTo>
                <a:lnTo>
                  <a:pt x="264" y="780"/>
                </a:lnTo>
                <a:lnTo>
                  <a:pt x="354" y="1014"/>
                </a:lnTo>
                <a:lnTo>
                  <a:pt x="444" y="1230"/>
                </a:lnTo>
                <a:lnTo>
                  <a:pt x="534" y="1434"/>
                </a:lnTo>
                <a:lnTo>
                  <a:pt x="624" y="1626"/>
                </a:lnTo>
                <a:lnTo>
                  <a:pt x="714" y="1800"/>
                </a:lnTo>
                <a:lnTo>
                  <a:pt x="798" y="1962"/>
                </a:lnTo>
                <a:lnTo>
                  <a:pt x="888" y="2112"/>
                </a:lnTo>
                <a:lnTo>
                  <a:pt x="978" y="2244"/>
                </a:lnTo>
                <a:lnTo>
                  <a:pt x="1068" y="2364"/>
                </a:lnTo>
                <a:lnTo>
                  <a:pt x="1158" y="2472"/>
                </a:lnTo>
                <a:lnTo>
                  <a:pt x="1248" y="2562"/>
                </a:lnTo>
                <a:lnTo>
                  <a:pt x="1338" y="2640"/>
                </a:lnTo>
                <a:lnTo>
                  <a:pt x="1428" y="2706"/>
                </a:lnTo>
                <a:lnTo>
                  <a:pt x="1512" y="2754"/>
                </a:lnTo>
                <a:lnTo>
                  <a:pt x="1602" y="2790"/>
                </a:lnTo>
                <a:lnTo>
                  <a:pt x="1692" y="2808"/>
                </a:lnTo>
                <a:lnTo>
                  <a:pt x="1782" y="2820"/>
                </a:lnTo>
                <a:lnTo>
                  <a:pt x="1872" y="2808"/>
                </a:lnTo>
                <a:lnTo>
                  <a:pt x="1962" y="2790"/>
                </a:lnTo>
                <a:lnTo>
                  <a:pt x="2052" y="2754"/>
                </a:lnTo>
                <a:lnTo>
                  <a:pt x="2142" y="2706"/>
                </a:lnTo>
                <a:lnTo>
                  <a:pt x="2226" y="2640"/>
                </a:lnTo>
                <a:lnTo>
                  <a:pt x="2316" y="2562"/>
                </a:lnTo>
                <a:lnTo>
                  <a:pt x="2406" y="2472"/>
                </a:lnTo>
                <a:lnTo>
                  <a:pt x="2496" y="2364"/>
                </a:lnTo>
                <a:lnTo>
                  <a:pt x="2586" y="2244"/>
                </a:lnTo>
                <a:lnTo>
                  <a:pt x="2676" y="2112"/>
                </a:lnTo>
                <a:lnTo>
                  <a:pt x="2766" y="1962"/>
                </a:lnTo>
                <a:lnTo>
                  <a:pt x="2856" y="1800"/>
                </a:lnTo>
                <a:lnTo>
                  <a:pt x="2940" y="1626"/>
                </a:lnTo>
                <a:lnTo>
                  <a:pt x="3030" y="1434"/>
                </a:lnTo>
                <a:lnTo>
                  <a:pt x="3120" y="1230"/>
                </a:lnTo>
                <a:lnTo>
                  <a:pt x="3210" y="1014"/>
                </a:lnTo>
                <a:lnTo>
                  <a:pt x="3300" y="780"/>
                </a:lnTo>
                <a:lnTo>
                  <a:pt x="3390" y="534"/>
                </a:lnTo>
                <a:lnTo>
                  <a:pt x="3480" y="270"/>
                </a:lnTo>
                <a:lnTo>
                  <a:pt x="3570" y="0"/>
                </a:lnTo>
              </a:path>
            </a:pathLst>
          </a:custGeom>
          <a:noFill/>
          <a:ln w="28575" cap="rnd" cmpd="sng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11294" name="Object 30"/>
          <p:cNvGraphicFramePr>
            <a:graphicFrameLocks noChangeAspect="1"/>
          </p:cNvGraphicFramePr>
          <p:nvPr/>
        </p:nvGraphicFramePr>
        <p:xfrm>
          <a:off x="677863" y="741363"/>
          <a:ext cx="14351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6" imgW="1434960" imgH="444240" progId="Equation.3">
                  <p:embed/>
                </p:oleObj>
              </mc:Choice>
              <mc:Fallback>
                <p:oleObj name="Equation" r:id="rId6" imgW="1434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741363"/>
                        <a:ext cx="14351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5" name="Oval 31"/>
          <p:cNvSpPr>
            <a:spLocks noChangeArrowheads="1"/>
          </p:cNvSpPr>
          <p:nvPr/>
        </p:nvSpPr>
        <p:spPr bwMode="auto">
          <a:xfrm>
            <a:off x="1089025" y="623888"/>
            <a:ext cx="614363" cy="6985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5475288" y="5621338"/>
            <a:ext cx="2819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528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9" grpId="0"/>
      <p:bldP spid="11282" grpId="0" build="p" autoUpdateAnimBg="0"/>
      <p:bldP spid="11284" grpId="0" build="p" autoUpdateAnimBg="0"/>
      <p:bldP spid="11293" grpId="0" animBg="1"/>
      <p:bldP spid="1129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651</Words>
  <Application>Microsoft Office PowerPoint</Application>
  <PresentationFormat>On-screen Show (4:3)</PresentationFormat>
  <Paragraphs>171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Microsoft Equation 3.0</vt:lpstr>
      <vt:lpstr>MathType 4.0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Atkinson</dc:creator>
  <cp:lastModifiedBy>Jane Atkinson</cp:lastModifiedBy>
  <cp:revision>2</cp:revision>
  <dcterms:created xsi:type="dcterms:W3CDTF">2013-02-18T00:22:59Z</dcterms:created>
  <dcterms:modified xsi:type="dcterms:W3CDTF">2013-02-18T00:39:11Z</dcterms:modified>
</cp:coreProperties>
</file>