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15"/>
  </p:handoutMasterIdLst>
  <p:sldIdLst>
    <p:sldId id="256" r:id="rId2"/>
    <p:sldId id="258" r:id="rId3"/>
    <p:sldId id="260" r:id="rId4"/>
    <p:sldId id="264" r:id="rId5"/>
    <p:sldId id="261" r:id="rId6"/>
    <p:sldId id="262" r:id="rId7"/>
    <p:sldId id="263" r:id="rId8"/>
    <p:sldId id="265" r:id="rId9"/>
    <p:sldId id="266" r:id="rId10"/>
    <p:sldId id="267" r:id="rId11"/>
    <p:sldId id="268" r:id="rId12"/>
    <p:sldId id="271" r:id="rId13"/>
    <p:sldId id="273" r:id="rId14"/>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7.wmf"/><Relationship Id="rId2" Type="http://schemas.openxmlformats.org/officeDocument/2006/relationships/image" Target="../media/image7.wmf"/><Relationship Id="rId16" Type="http://schemas.openxmlformats.org/officeDocument/2006/relationships/image" Target="../media/image21.wmf"/><Relationship Id="rId1" Type="http://schemas.openxmlformats.org/officeDocument/2006/relationships/image" Target="../media/image6.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5" Type="http://schemas.openxmlformats.org/officeDocument/2006/relationships/image" Target="../media/image2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47.wmf"/><Relationship Id="rId1" Type="http://schemas.openxmlformats.org/officeDocument/2006/relationships/image" Target="../media/image24.wmf"/><Relationship Id="rId4" Type="http://schemas.openxmlformats.org/officeDocument/2006/relationships/image" Target="../media/image4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8080DF0-4086-4941-80AC-9925F9FFE08B}" type="datetimeFigureOut">
              <a:rPr lang="en-NZ" smtClean="0"/>
              <a:t>12/05/2014</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FBA98D8-3D50-4F6F-84A6-34D4133A3361}" type="slidenum">
              <a:rPr lang="en-NZ" smtClean="0"/>
              <a:t>‹#›</a:t>
            </a:fld>
            <a:endParaRPr lang="en-NZ"/>
          </a:p>
        </p:txBody>
      </p:sp>
    </p:spTree>
    <p:extLst>
      <p:ext uri="{BB962C8B-B14F-4D97-AF65-F5344CB8AC3E}">
        <p14:creationId xmlns:p14="http://schemas.microsoft.com/office/powerpoint/2010/main" val="1037127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76B2A91-3484-4430-A26B-B0AF5F8A30A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4669C3E-4BC0-4F80-BEEA-C94F3B1378E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0800E62-5736-467E-8671-534E55AEC1E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12B902DF-1EDE-4231-9562-80ACE34D55E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50A2875-4E0F-4979-A3F0-DF0B069F413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5F84537D-BFE5-47F8-93A8-8561B34D4E93}"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5233CE0-B7B2-4823-9AE1-78D65D196EB3}"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66B70547-76A0-4F00-B91A-AAE40B772ECF}"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6E2A08C-2A1C-43CD-BC0F-FAE7BC847A2E}"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D412E6DF-372F-4DAB-8FBF-3473D8D63036}"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53EAB2F2-3BC1-47DA-AB81-1CBF9FF72DF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FD2F8689-34E0-4DF5-B75E-FACCA00B6758}"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9BBB59"/>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8064A2"/>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4BACC6"/>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1.wmf"/><Relationship Id="rId11" Type="http://schemas.openxmlformats.org/officeDocument/2006/relationships/oleObject" Target="../embeddings/oleObject42.bin"/><Relationship Id="rId5" Type="http://schemas.openxmlformats.org/officeDocument/2006/relationships/oleObject" Target="../embeddings/oleObject39.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41.bin"/><Relationship Id="rId14" Type="http://schemas.openxmlformats.org/officeDocument/2006/relationships/image" Target="../media/image4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47.wmf"/><Relationship Id="rId5" Type="http://schemas.openxmlformats.org/officeDocument/2006/relationships/oleObject" Target="../embeddings/oleObject47.bin"/><Relationship Id="rId10" Type="http://schemas.openxmlformats.org/officeDocument/2006/relationships/image" Target="../media/image48.wmf"/><Relationship Id="rId4" Type="http://schemas.openxmlformats.org/officeDocument/2006/relationships/image" Target="../media/image24.wmf"/><Relationship Id="rId9" Type="http://schemas.openxmlformats.org/officeDocument/2006/relationships/oleObject" Target="../embeddings/oleObject4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9.bin"/><Relationship Id="rId18" Type="http://schemas.openxmlformats.org/officeDocument/2006/relationships/image" Target="../media/image13.wmf"/><Relationship Id="rId26" Type="http://schemas.openxmlformats.org/officeDocument/2006/relationships/image" Target="../media/image17.wmf"/><Relationship Id="rId3" Type="http://schemas.openxmlformats.org/officeDocument/2006/relationships/oleObject" Target="../embeddings/oleObject4.bin"/><Relationship Id="rId21" Type="http://schemas.openxmlformats.org/officeDocument/2006/relationships/oleObject" Target="../embeddings/oleObject13.bin"/><Relationship Id="rId34" Type="http://schemas.openxmlformats.org/officeDocument/2006/relationships/image" Target="../media/image21.wmf"/><Relationship Id="rId7" Type="http://schemas.openxmlformats.org/officeDocument/2006/relationships/oleObject" Target="../embeddings/oleObject6.bin"/><Relationship Id="rId12" Type="http://schemas.openxmlformats.org/officeDocument/2006/relationships/image" Target="../media/image10.wmf"/><Relationship Id="rId17" Type="http://schemas.openxmlformats.org/officeDocument/2006/relationships/oleObject" Target="../embeddings/oleObject11.bin"/><Relationship Id="rId25" Type="http://schemas.openxmlformats.org/officeDocument/2006/relationships/oleObject" Target="../embeddings/oleObject15.bin"/><Relationship Id="rId33" Type="http://schemas.openxmlformats.org/officeDocument/2006/relationships/oleObject" Target="../embeddings/oleObject19.bin"/><Relationship Id="rId2" Type="http://schemas.openxmlformats.org/officeDocument/2006/relationships/slideLayout" Target="../slideLayouts/slideLayout6.xml"/><Relationship Id="rId16" Type="http://schemas.openxmlformats.org/officeDocument/2006/relationships/image" Target="../media/image12.wmf"/><Relationship Id="rId20" Type="http://schemas.openxmlformats.org/officeDocument/2006/relationships/image" Target="../media/image14.wmf"/><Relationship Id="rId29"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8.bin"/><Relationship Id="rId24" Type="http://schemas.openxmlformats.org/officeDocument/2006/relationships/image" Target="../media/image16.wmf"/><Relationship Id="rId32" Type="http://schemas.openxmlformats.org/officeDocument/2006/relationships/image" Target="../media/image20.wmf"/><Relationship Id="rId5" Type="http://schemas.openxmlformats.org/officeDocument/2006/relationships/oleObject" Target="../embeddings/oleObject5.bin"/><Relationship Id="rId15" Type="http://schemas.openxmlformats.org/officeDocument/2006/relationships/oleObject" Target="../embeddings/oleObject10.bin"/><Relationship Id="rId23" Type="http://schemas.openxmlformats.org/officeDocument/2006/relationships/oleObject" Target="../embeddings/oleObject14.bin"/><Relationship Id="rId28" Type="http://schemas.openxmlformats.org/officeDocument/2006/relationships/image" Target="../media/image18.wmf"/><Relationship Id="rId10" Type="http://schemas.openxmlformats.org/officeDocument/2006/relationships/image" Target="../media/image9.wmf"/><Relationship Id="rId19" Type="http://schemas.openxmlformats.org/officeDocument/2006/relationships/oleObject" Target="../embeddings/oleObject12.bin"/><Relationship Id="rId31" Type="http://schemas.openxmlformats.org/officeDocument/2006/relationships/oleObject" Target="../embeddings/oleObject18.bin"/><Relationship Id="rId4" Type="http://schemas.openxmlformats.org/officeDocument/2006/relationships/image" Target="../media/image6.wmf"/><Relationship Id="rId9" Type="http://schemas.openxmlformats.org/officeDocument/2006/relationships/oleObject" Target="../embeddings/oleObject7.bin"/><Relationship Id="rId14" Type="http://schemas.openxmlformats.org/officeDocument/2006/relationships/image" Target="../media/image11.wmf"/><Relationship Id="rId22" Type="http://schemas.openxmlformats.org/officeDocument/2006/relationships/image" Target="../media/image15.wmf"/><Relationship Id="rId27" Type="http://schemas.openxmlformats.org/officeDocument/2006/relationships/oleObject" Target="../embeddings/oleObject16.bin"/><Relationship Id="rId30" Type="http://schemas.openxmlformats.org/officeDocument/2006/relationships/image" Target="../media/image19.wmf"/><Relationship Id="rId35" Type="http://schemas.openxmlformats.org/officeDocument/2006/relationships/oleObject" Target="../embeddings/oleObject2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7.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8.bin"/><Relationship Id="rId18" Type="http://schemas.openxmlformats.org/officeDocument/2006/relationships/image" Target="../media/image31.wmf"/><Relationship Id="rId3" Type="http://schemas.openxmlformats.org/officeDocument/2006/relationships/oleObject" Target="../embeddings/oleObject23.bin"/><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28.wmf"/><Relationship Id="rId17" Type="http://schemas.openxmlformats.org/officeDocument/2006/relationships/oleObject" Target="../embeddings/oleObject30.bin"/><Relationship Id="rId2" Type="http://schemas.openxmlformats.org/officeDocument/2006/relationships/slideLayout" Target="../slideLayouts/slideLayout6.xml"/><Relationship Id="rId16" Type="http://schemas.openxmlformats.org/officeDocument/2006/relationships/image" Target="../media/image30.wmf"/><Relationship Id="rId20" Type="http://schemas.openxmlformats.org/officeDocument/2006/relationships/image" Target="../media/image32.wmf"/><Relationship Id="rId1" Type="http://schemas.openxmlformats.org/officeDocument/2006/relationships/vmlDrawing" Target="../drawings/vmlDrawing4.vml"/><Relationship Id="rId6" Type="http://schemas.openxmlformats.org/officeDocument/2006/relationships/image" Target="../media/image25.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27.wmf"/><Relationship Id="rId19" Type="http://schemas.openxmlformats.org/officeDocument/2006/relationships/oleObject" Target="../embeddings/oleObject31.bin"/><Relationship Id="rId4" Type="http://schemas.openxmlformats.org/officeDocument/2006/relationships/image" Target="../media/image24.wmf"/><Relationship Id="rId9" Type="http://schemas.openxmlformats.org/officeDocument/2006/relationships/oleObject" Target="../embeddings/oleObject26.bin"/><Relationship Id="rId14" Type="http://schemas.openxmlformats.org/officeDocument/2006/relationships/image" Target="../media/image29.wmf"/><Relationship Id="rId22" Type="http://schemas.openxmlformats.org/officeDocument/2006/relationships/image" Target="../media/image3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12"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5.w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dirty="0">
                <a:latin typeface="Teen" pitchFamily="2" charset="0"/>
              </a:rPr>
              <a:t>Parallel and Perpendicular Lines</a:t>
            </a:r>
          </a:p>
        </p:txBody>
      </p:sp>
      <p:sp>
        <p:nvSpPr>
          <p:cNvPr id="2051" name="Rectangle 3"/>
          <p:cNvSpPr>
            <a:spLocks noGrp="1" noChangeArrowheads="1"/>
          </p:cNvSpPr>
          <p:nvPr>
            <p:ph type="subTitle" idx="1"/>
          </p:nvPr>
        </p:nvSpPr>
        <p:spPr>
          <a:xfrm>
            <a:off x="685800" y="4572000"/>
            <a:ext cx="6461125" cy="1066800"/>
          </a:xfrm>
        </p:spPr>
        <p:txBody>
          <a:bodyPr rtlCol="0"/>
          <a:lstStyle/>
          <a:p>
            <a:pPr fontAlgn="auto">
              <a:spcAft>
                <a:spcPts val="0"/>
              </a:spcAft>
              <a:buFont typeface="Arial" pitchFamily="34" charset="0"/>
              <a:buNone/>
              <a:defRPr/>
            </a:pPr>
            <a:endParaRPr lang="en-US">
              <a:latin typeface="Tee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fontAlgn="auto">
              <a:spcAft>
                <a:spcPts val="0"/>
              </a:spcAft>
              <a:defRPr/>
            </a:pPr>
            <a:r>
              <a:rPr lang="en-US">
                <a:latin typeface="Tekton Pro" pitchFamily="34" charset="0"/>
              </a:rPr>
              <a:t>Graphs of Perpendicular Lines</a:t>
            </a:r>
          </a:p>
        </p:txBody>
      </p:sp>
      <p:pic>
        <p:nvPicPr>
          <p:cNvPr id="11267" name="Picture 5"/>
          <p:cNvPicPr>
            <a:picLocks noChangeAspect="1" noChangeArrowheads="1"/>
          </p:cNvPicPr>
          <p:nvPr/>
        </p:nvPicPr>
        <p:blipFill>
          <a:blip r:embed="rId2" cstate="print"/>
          <a:srcRect/>
          <a:stretch>
            <a:fillRect/>
          </a:stretch>
        </p:blipFill>
        <p:spPr bwMode="auto">
          <a:xfrm>
            <a:off x="609600" y="2133600"/>
            <a:ext cx="4114800" cy="4014788"/>
          </a:xfrm>
          <a:prstGeom prst="rect">
            <a:avLst/>
          </a:prstGeom>
          <a:noFill/>
          <a:ln w="9525">
            <a:noFill/>
            <a:miter lim="800000"/>
            <a:headEnd/>
            <a:tailEnd/>
          </a:ln>
          <a:effectLst/>
        </p:spPr>
      </p:pic>
      <p:sp>
        <p:nvSpPr>
          <p:cNvPr id="11268" name="Rectangle 6"/>
          <p:cNvSpPr>
            <a:spLocks noChangeArrowheads="1"/>
          </p:cNvSpPr>
          <p:nvPr/>
        </p:nvSpPr>
        <p:spPr bwMode="auto">
          <a:xfrm>
            <a:off x="4953000" y="2209800"/>
            <a:ext cx="3581400" cy="2000548"/>
          </a:xfrm>
          <a:prstGeom prst="rect">
            <a:avLst/>
          </a:prstGeom>
          <a:noFill/>
          <a:ln w="9525">
            <a:noFill/>
            <a:miter lim="800000"/>
            <a:headEnd/>
            <a:tailEnd/>
          </a:ln>
          <a:effectLst/>
        </p:spPr>
        <p:txBody>
          <a:bodyPr>
            <a:spAutoFit/>
          </a:bodyPr>
          <a:lstStyle/>
          <a:p>
            <a:r>
              <a:rPr lang="en-US" sz="2400">
                <a:latin typeface="Tekton Pro" pitchFamily="34" charset="0"/>
              </a:rPr>
              <a:t>The red line is the graph of </a:t>
            </a:r>
          </a:p>
          <a:p>
            <a:r>
              <a:rPr lang="en-US" sz="2400" i="1">
                <a:solidFill>
                  <a:srgbClr val="FF0000"/>
                </a:solidFill>
                <a:latin typeface="Tekton Pro" pitchFamily="34" charset="0"/>
              </a:rPr>
              <a:t>y = </a:t>
            </a:r>
            <a:r>
              <a:rPr lang="en-US" sz="2400">
                <a:solidFill>
                  <a:srgbClr val="FF0000"/>
                </a:solidFill>
                <a:latin typeface="Tekton Pro" pitchFamily="34" charset="0"/>
              </a:rPr>
              <a:t>– 2</a:t>
            </a:r>
            <a:r>
              <a:rPr lang="en-US" sz="2400" i="1">
                <a:solidFill>
                  <a:srgbClr val="FF0000"/>
                </a:solidFill>
                <a:latin typeface="Tekton Pro" pitchFamily="34" charset="0"/>
              </a:rPr>
              <a:t>x</a:t>
            </a:r>
            <a:r>
              <a:rPr lang="en-US" sz="2400">
                <a:solidFill>
                  <a:srgbClr val="FF0000"/>
                </a:solidFill>
                <a:latin typeface="Tekton Pro" pitchFamily="34" charset="0"/>
              </a:rPr>
              <a:t> + 5</a:t>
            </a:r>
            <a:r>
              <a:rPr lang="en-US" sz="2400">
                <a:latin typeface="Tekton Pro" pitchFamily="34" charset="0"/>
              </a:rPr>
              <a:t> </a:t>
            </a:r>
          </a:p>
          <a:p>
            <a:r>
              <a:rPr lang="en-US" sz="2400">
                <a:latin typeface="Tekton Pro" pitchFamily="34" charset="0"/>
              </a:rPr>
              <a:t>and the blue line is the graph of</a:t>
            </a:r>
          </a:p>
          <a:p>
            <a:r>
              <a:rPr lang="en-US" sz="2400" i="1">
                <a:solidFill>
                  <a:srgbClr val="0000FF"/>
                </a:solidFill>
                <a:latin typeface="Tekton Pro" pitchFamily="34" charset="0"/>
              </a:rPr>
              <a:t>y = </a:t>
            </a:r>
            <a:r>
              <a:rPr lang="en-US" sz="2400">
                <a:solidFill>
                  <a:srgbClr val="0000FF"/>
                </a:solidFill>
                <a:latin typeface="Tekton Pro" pitchFamily="34" charset="0"/>
              </a:rPr>
              <a:t>– </a:t>
            </a:r>
            <a:r>
              <a:rPr lang="en-US" sz="2800" baseline="30000">
                <a:solidFill>
                  <a:srgbClr val="0000FF"/>
                </a:solidFill>
                <a:latin typeface="Tekton Pro" pitchFamily="34" charset="0"/>
              </a:rPr>
              <a:t>1</a:t>
            </a:r>
            <a:r>
              <a:rPr lang="en-US" sz="2800">
                <a:solidFill>
                  <a:srgbClr val="0000FF"/>
                </a:solidFill>
                <a:latin typeface="Tekton Pro" pitchFamily="34" charset="0"/>
              </a:rPr>
              <a:t>/</a:t>
            </a:r>
            <a:r>
              <a:rPr lang="en-US" sz="2800" baseline="-25000">
                <a:solidFill>
                  <a:srgbClr val="0000FF"/>
                </a:solidFill>
                <a:latin typeface="Tekton Pro" pitchFamily="34" charset="0"/>
              </a:rPr>
              <a:t>2 </a:t>
            </a:r>
            <a:r>
              <a:rPr lang="en-US" sz="2400" i="1">
                <a:solidFill>
                  <a:srgbClr val="0000FF"/>
                </a:solidFill>
                <a:latin typeface="Tekton Pro" pitchFamily="34" charset="0"/>
              </a:rPr>
              <a:t>x</a:t>
            </a:r>
            <a:r>
              <a:rPr lang="en-US" sz="2400">
                <a:solidFill>
                  <a:srgbClr val="0000FF"/>
                </a:solidFill>
                <a:latin typeface="Tekton Pro" pitchFamily="34" charset="0"/>
              </a:rPr>
              <a:t> +4</a:t>
            </a:r>
            <a:r>
              <a:rPr lang="en-US" sz="2400">
                <a:latin typeface="Tekton Pro"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pPr fontAlgn="auto">
              <a:spcAft>
                <a:spcPts val="0"/>
              </a:spcAft>
              <a:defRPr/>
            </a:pPr>
            <a:r>
              <a:rPr lang="en-US">
                <a:latin typeface="Tekton Pro" pitchFamily="34" charset="0"/>
              </a:rPr>
              <a:t>Practice Testing if Lines Are Perpendicular</a:t>
            </a:r>
          </a:p>
        </p:txBody>
      </p:sp>
      <p:graphicFrame>
        <p:nvGraphicFramePr>
          <p:cNvPr id="30726" name="Object 6"/>
          <p:cNvGraphicFramePr>
            <a:graphicFrameLocks noGrp="1" noChangeAspect="1"/>
          </p:cNvGraphicFramePr>
          <p:nvPr>
            <p:ph idx="1"/>
            <p:extLst>
              <p:ext uri="{D42A27DB-BD31-4B8C-83A1-F6EECF244321}">
                <p14:modId xmlns:p14="http://schemas.microsoft.com/office/powerpoint/2010/main" val="902040484"/>
              </p:ext>
            </p:extLst>
          </p:nvPr>
        </p:nvGraphicFramePr>
        <p:xfrm>
          <a:off x="457200" y="2133600"/>
          <a:ext cx="2133600" cy="1793875"/>
        </p:xfrm>
        <a:graphic>
          <a:graphicData uri="http://schemas.openxmlformats.org/presentationml/2006/ole">
            <mc:AlternateContent xmlns:mc="http://schemas.openxmlformats.org/markup-compatibility/2006">
              <mc:Choice xmlns:v="urn:schemas-microsoft-com:vml" Requires="v">
                <p:oleObj spid="_x0000_s12304" name="Equation" r:id="rId3" imgW="1117600" imgH="939800" progId="Equation.DSMT4">
                  <p:embed/>
                </p:oleObj>
              </mc:Choice>
              <mc:Fallback>
                <p:oleObj name="Equation" r:id="rId3" imgW="1117600" imgH="939800" progId="Equation.DSMT4">
                  <p:embed/>
                  <p:pic>
                    <p:nvPicPr>
                      <p:cNvPr id="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133600"/>
                        <a:ext cx="2133600" cy="179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5"/>
          <p:cNvGraphicFramePr>
            <a:graphicFrameLocks noChangeAspect="1"/>
          </p:cNvGraphicFramePr>
          <p:nvPr>
            <p:extLst>
              <p:ext uri="{D42A27DB-BD31-4B8C-83A1-F6EECF244321}">
                <p14:modId xmlns:p14="http://schemas.microsoft.com/office/powerpoint/2010/main" val="3611897162"/>
              </p:ext>
            </p:extLst>
          </p:nvPr>
        </p:nvGraphicFramePr>
        <p:xfrm>
          <a:off x="381000" y="1676400"/>
          <a:ext cx="8001000" cy="457200"/>
        </p:xfrm>
        <a:graphic>
          <a:graphicData uri="http://schemas.openxmlformats.org/presentationml/2006/ole">
            <mc:AlternateContent xmlns:mc="http://schemas.openxmlformats.org/markup-compatibility/2006">
              <mc:Choice xmlns:v="urn:schemas-microsoft-com:vml" Requires="v">
                <p:oleObj spid="_x0000_s12305" name="Equation" r:id="rId5" imgW="3556000" imgH="203200" progId="Equation.DSMT4">
                  <p:embed/>
                </p:oleObj>
              </mc:Choice>
              <mc:Fallback>
                <p:oleObj name="Equation" r:id="rId5" imgW="3556000" imgH="203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676400"/>
                        <a:ext cx="8001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30" name="Object 10"/>
          <p:cNvGraphicFramePr>
            <a:graphicFrameLocks noChangeAspect="1"/>
          </p:cNvGraphicFramePr>
          <p:nvPr>
            <p:extLst>
              <p:ext uri="{D42A27DB-BD31-4B8C-83A1-F6EECF244321}">
                <p14:modId xmlns:p14="http://schemas.microsoft.com/office/powerpoint/2010/main" val="3630032653"/>
              </p:ext>
            </p:extLst>
          </p:nvPr>
        </p:nvGraphicFramePr>
        <p:xfrm>
          <a:off x="3200400" y="2133600"/>
          <a:ext cx="1524000" cy="1190625"/>
        </p:xfrm>
        <a:graphic>
          <a:graphicData uri="http://schemas.openxmlformats.org/presentationml/2006/ole">
            <mc:AlternateContent xmlns:mc="http://schemas.openxmlformats.org/markup-compatibility/2006">
              <mc:Choice xmlns:v="urn:schemas-microsoft-com:vml" Requires="v">
                <p:oleObj spid="_x0000_s12306" name="Equation" r:id="rId7" imgW="812447" imgH="634725" progId="Equation.DSMT4">
                  <p:embed/>
                </p:oleObj>
              </mc:Choice>
              <mc:Fallback>
                <p:oleObj name="Equation" r:id="rId7" imgW="812447" imgH="634725"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133600"/>
                        <a:ext cx="152400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1" name="Text Box 11"/>
          <p:cNvSpPr txBox="1">
            <a:spLocks noChangeArrowheads="1"/>
          </p:cNvSpPr>
          <p:nvPr/>
        </p:nvSpPr>
        <p:spPr bwMode="auto">
          <a:xfrm>
            <a:off x="4953001" y="2174875"/>
            <a:ext cx="3352799" cy="1323439"/>
          </a:xfrm>
          <a:prstGeom prst="rect">
            <a:avLst/>
          </a:prstGeom>
          <a:noFill/>
          <a:ln w="9525">
            <a:noFill/>
            <a:miter lim="800000"/>
            <a:headEnd/>
            <a:tailEnd/>
          </a:ln>
          <a:effectLst/>
        </p:spPr>
        <p:txBody>
          <a:bodyPr wrap="square">
            <a:spAutoFit/>
          </a:bodyPr>
          <a:lstStyle/>
          <a:p>
            <a:r>
              <a:rPr lang="en-US" sz="2000" dirty="0">
                <a:latin typeface="Tekton Pro" pitchFamily="34" charset="0"/>
              </a:rPr>
              <a:t>Since the slopes are not negative reciprocals of each other (their product is not -1) the lines are not perpendicular</a:t>
            </a:r>
          </a:p>
        </p:txBody>
      </p:sp>
      <p:graphicFrame>
        <p:nvGraphicFramePr>
          <p:cNvPr id="12295" name="Object 12"/>
          <p:cNvGraphicFramePr>
            <a:graphicFrameLocks noChangeAspect="1"/>
          </p:cNvGraphicFramePr>
          <p:nvPr>
            <p:extLst>
              <p:ext uri="{D42A27DB-BD31-4B8C-83A1-F6EECF244321}">
                <p14:modId xmlns:p14="http://schemas.microsoft.com/office/powerpoint/2010/main" val="3983030368"/>
              </p:ext>
            </p:extLst>
          </p:nvPr>
        </p:nvGraphicFramePr>
        <p:xfrm>
          <a:off x="457200" y="4191000"/>
          <a:ext cx="7543800" cy="452438"/>
        </p:xfrm>
        <a:graphic>
          <a:graphicData uri="http://schemas.openxmlformats.org/presentationml/2006/ole">
            <mc:AlternateContent xmlns:mc="http://schemas.openxmlformats.org/markup-compatibility/2006">
              <mc:Choice xmlns:v="urn:schemas-microsoft-com:vml" Requires="v">
                <p:oleObj spid="_x0000_s12307" name="Equation" r:id="rId9" imgW="3390900" imgH="203200" progId="Equation.DSMT4">
                  <p:embed/>
                </p:oleObj>
              </mc:Choice>
              <mc:Fallback>
                <p:oleObj name="Equation" r:id="rId9" imgW="3390900" imgH="203200" progId="Equation.DSMT4">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91000"/>
                        <a:ext cx="754380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33" name="Object 13"/>
          <p:cNvGraphicFramePr>
            <a:graphicFrameLocks noChangeAspect="1"/>
          </p:cNvGraphicFramePr>
          <p:nvPr>
            <p:extLst>
              <p:ext uri="{D42A27DB-BD31-4B8C-83A1-F6EECF244321}">
                <p14:modId xmlns:p14="http://schemas.microsoft.com/office/powerpoint/2010/main" val="4046808986"/>
              </p:ext>
            </p:extLst>
          </p:nvPr>
        </p:nvGraphicFramePr>
        <p:xfrm>
          <a:off x="312738" y="4757738"/>
          <a:ext cx="1958975" cy="1912937"/>
        </p:xfrm>
        <a:graphic>
          <a:graphicData uri="http://schemas.openxmlformats.org/presentationml/2006/ole">
            <mc:AlternateContent xmlns:mc="http://schemas.openxmlformats.org/markup-compatibility/2006">
              <mc:Choice xmlns:v="urn:schemas-microsoft-com:vml" Requires="v">
                <p:oleObj spid="_x0000_s12308" name="Equation" r:id="rId11" imgW="1066800" imgH="1041400" progId="Equation.DSMT4">
                  <p:embed/>
                </p:oleObj>
              </mc:Choice>
              <mc:Fallback>
                <p:oleObj name="Equation" r:id="rId11" imgW="1066800" imgH="1041400" progId="Equation.DSMT4">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2738" y="4757738"/>
                        <a:ext cx="1958975" cy="191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34" name="Object 14"/>
          <p:cNvGraphicFramePr>
            <a:graphicFrameLocks noChangeAspect="1"/>
          </p:cNvGraphicFramePr>
          <p:nvPr>
            <p:extLst>
              <p:ext uri="{D42A27DB-BD31-4B8C-83A1-F6EECF244321}">
                <p14:modId xmlns:p14="http://schemas.microsoft.com/office/powerpoint/2010/main" val="2119228531"/>
              </p:ext>
            </p:extLst>
          </p:nvPr>
        </p:nvGraphicFramePr>
        <p:xfrm>
          <a:off x="2819400" y="4724400"/>
          <a:ext cx="2133600" cy="1668463"/>
        </p:xfrm>
        <a:graphic>
          <a:graphicData uri="http://schemas.openxmlformats.org/presentationml/2006/ole">
            <mc:AlternateContent xmlns:mc="http://schemas.openxmlformats.org/markup-compatibility/2006">
              <mc:Choice xmlns:v="urn:schemas-microsoft-com:vml" Requires="v">
                <p:oleObj spid="_x0000_s12309" name="Equation" r:id="rId13" imgW="1104900" imgH="863600" progId="Equation.DSMT4">
                  <p:embed/>
                </p:oleObj>
              </mc:Choice>
              <mc:Fallback>
                <p:oleObj name="Equation" r:id="rId13" imgW="1104900" imgH="863600"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9400" y="4724400"/>
                        <a:ext cx="2133600" cy="166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5" name="Text Box 15"/>
          <p:cNvSpPr txBox="1">
            <a:spLocks noChangeArrowheads="1"/>
          </p:cNvSpPr>
          <p:nvPr/>
        </p:nvSpPr>
        <p:spPr bwMode="auto">
          <a:xfrm>
            <a:off x="5546725" y="4613275"/>
            <a:ext cx="3140075" cy="1323439"/>
          </a:xfrm>
          <a:prstGeom prst="rect">
            <a:avLst/>
          </a:prstGeom>
          <a:noFill/>
          <a:ln w="9525">
            <a:noFill/>
            <a:miter lim="800000"/>
            <a:headEnd/>
            <a:tailEnd/>
          </a:ln>
          <a:effectLst/>
        </p:spPr>
        <p:txBody>
          <a:bodyPr>
            <a:spAutoFit/>
          </a:bodyPr>
          <a:lstStyle/>
          <a:p>
            <a:r>
              <a:rPr lang="en-US" sz="2000" dirty="0">
                <a:latin typeface="Tekton Pro" pitchFamily="34" charset="0"/>
              </a:rPr>
              <a:t>Since the slopes are negative reciprocals of each other (their product is -1) the lines are perpendicular.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dissolve">
                                      <p:cBhvr>
                                        <p:cTn id="7" dur="500"/>
                                        <p:tgtEl>
                                          <p:spTgt spid="30726"/>
                                        </p:tgtEl>
                                      </p:cBhvr>
                                    </p:animEffect>
                                  </p:childTnLst>
                                </p:cTn>
                              </p:par>
                              <p:par>
                                <p:cTn id="8" presetID="9" presetClass="entr" presetSubtype="0" fill="hold" nodeType="withEffect">
                                  <p:stCondLst>
                                    <p:cond delay="0"/>
                                  </p:stCondLst>
                                  <p:childTnLst>
                                    <p:set>
                                      <p:cBhvr>
                                        <p:cTn id="9" dur="1" fill="hold">
                                          <p:stCondLst>
                                            <p:cond delay="0"/>
                                          </p:stCondLst>
                                        </p:cTn>
                                        <p:tgtEl>
                                          <p:spTgt spid="30730"/>
                                        </p:tgtEl>
                                        <p:attrNameLst>
                                          <p:attrName>style.visibility</p:attrName>
                                        </p:attrNameLst>
                                      </p:cBhvr>
                                      <p:to>
                                        <p:strVal val="visible"/>
                                      </p:to>
                                    </p:set>
                                    <p:animEffect transition="in" filter="dissolve">
                                      <p:cBhvr>
                                        <p:cTn id="10" dur="500"/>
                                        <p:tgtEl>
                                          <p:spTgt spid="307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0731"/>
                                        </p:tgtEl>
                                        <p:attrNameLst>
                                          <p:attrName>style.visibility</p:attrName>
                                        </p:attrNameLst>
                                      </p:cBhvr>
                                      <p:to>
                                        <p:strVal val="visible"/>
                                      </p:to>
                                    </p:set>
                                    <p:animEffect transition="in" filter="dissolve">
                                      <p:cBhvr>
                                        <p:cTn id="13" dur="500"/>
                                        <p:tgtEl>
                                          <p:spTgt spid="307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30733"/>
                                        </p:tgtEl>
                                        <p:attrNameLst>
                                          <p:attrName>style.visibility</p:attrName>
                                        </p:attrNameLst>
                                      </p:cBhvr>
                                      <p:to>
                                        <p:strVal val="visible"/>
                                      </p:to>
                                    </p:set>
                                    <p:animEffect transition="in" filter="dissolve">
                                      <p:cBhvr>
                                        <p:cTn id="18" dur="500"/>
                                        <p:tgtEl>
                                          <p:spTgt spid="30733"/>
                                        </p:tgtEl>
                                      </p:cBhvr>
                                    </p:animEffect>
                                  </p:childTnLst>
                                </p:cTn>
                              </p:par>
                              <p:par>
                                <p:cTn id="19" presetID="9" presetClass="entr" presetSubtype="0" fill="hold" nodeType="withEffect">
                                  <p:stCondLst>
                                    <p:cond delay="0"/>
                                  </p:stCondLst>
                                  <p:childTnLst>
                                    <p:set>
                                      <p:cBhvr>
                                        <p:cTn id="20" dur="1" fill="hold">
                                          <p:stCondLst>
                                            <p:cond delay="0"/>
                                          </p:stCondLst>
                                        </p:cTn>
                                        <p:tgtEl>
                                          <p:spTgt spid="30734"/>
                                        </p:tgtEl>
                                        <p:attrNameLst>
                                          <p:attrName>style.visibility</p:attrName>
                                        </p:attrNameLst>
                                      </p:cBhvr>
                                      <p:to>
                                        <p:strVal val="visible"/>
                                      </p:to>
                                    </p:set>
                                    <p:animEffect transition="in" filter="dissolve">
                                      <p:cBhvr>
                                        <p:cTn id="21" dur="500"/>
                                        <p:tgtEl>
                                          <p:spTgt spid="3073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0735"/>
                                        </p:tgtEl>
                                        <p:attrNameLst>
                                          <p:attrName>style.visibility</p:attrName>
                                        </p:attrNameLst>
                                      </p:cBhvr>
                                      <p:to>
                                        <p:strVal val="visible"/>
                                      </p:to>
                                    </p:set>
                                    <p:animEffect transition="in" filter="dissolve">
                                      <p:cBhvr>
                                        <p:cTn id="24" dur="500"/>
                                        <p:tgtEl>
                                          <p:spTgt spid="30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1" grpId="0"/>
      <p:bldP spid="307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latin typeface="Tekton Pro" pitchFamily="34" charset="0"/>
              </a:rPr>
              <a:t>Constructing Perpendicular Lines</a:t>
            </a:r>
          </a:p>
        </p:txBody>
      </p:sp>
      <p:sp>
        <p:nvSpPr>
          <p:cNvPr id="13315" name="Text Box 3"/>
          <p:cNvSpPr txBox="1">
            <a:spLocks noChangeArrowheads="1"/>
          </p:cNvSpPr>
          <p:nvPr/>
        </p:nvSpPr>
        <p:spPr bwMode="auto">
          <a:xfrm>
            <a:off x="669925" y="1870075"/>
            <a:ext cx="7407275" cy="830997"/>
          </a:xfrm>
          <a:prstGeom prst="rect">
            <a:avLst/>
          </a:prstGeom>
          <a:noFill/>
          <a:ln w="9525">
            <a:noFill/>
            <a:miter lim="800000"/>
            <a:headEnd/>
            <a:tailEnd/>
          </a:ln>
          <a:effectLst/>
        </p:spPr>
        <p:txBody>
          <a:bodyPr wrap="square">
            <a:spAutoFit/>
          </a:bodyPr>
          <a:lstStyle/>
          <a:p>
            <a:r>
              <a:rPr lang="en-US" sz="2400" dirty="0">
                <a:latin typeface="Tekton Pro" pitchFamily="34" charset="0"/>
              </a:rPr>
              <a:t>Find the equation of a line going through the point (3, -5) and </a:t>
            </a:r>
            <a:r>
              <a:rPr lang="en-US" sz="2400" dirty="0" smtClean="0">
                <a:latin typeface="Tekton Pro" pitchFamily="34" charset="0"/>
              </a:rPr>
              <a:t>perpendicular </a:t>
            </a:r>
            <a:r>
              <a:rPr lang="en-US" sz="2400" dirty="0">
                <a:latin typeface="Tekton Pro" pitchFamily="34" charset="0"/>
              </a:rPr>
              <a:t>to</a:t>
            </a:r>
          </a:p>
        </p:txBody>
      </p:sp>
      <p:graphicFrame>
        <p:nvGraphicFramePr>
          <p:cNvPr id="13316" name="Object 4"/>
          <p:cNvGraphicFramePr>
            <a:graphicFrameLocks noChangeAspect="1"/>
          </p:cNvGraphicFramePr>
          <p:nvPr>
            <p:extLst>
              <p:ext uri="{D42A27DB-BD31-4B8C-83A1-F6EECF244321}">
                <p14:modId xmlns:p14="http://schemas.microsoft.com/office/powerpoint/2010/main" val="2174869401"/>
              </p:ext>
            </p:extLst>
          </p:nvPr>
        </p:nvGraphicFramePr>
        <p:xfrm>
          <a:off x="4648200" y="2209800"/>
          <a:ext cx="1752600" cy="609600"/>
        </p:xfrm>
        <a:graphic>
          <a:graphicData uri="http://schemas.openxmlformats.org/presentationml/2006/ole">
            <mc:AlternateContent xmlns:mc="http://schemas.openxmlformats.org/markup-compatibility/2006">
              <mc:Choice xmlns:v="urn:schemas-microsoft-com:vml" Requires="v">
                <p:oleObj spid="_x0000_s13321" name="Equation" r:id="rId3" imgW="875920" imgH="304668" progId="Equation.DSMT4">
                  <p:embed/>
                </p:oleObj>
              </mc:Choice>
              <mc:Fallback>
                <p:oleObj name="Equation" r:id="rId3" imgW="875920" imgH="304668"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209800"/>
                        <a:ext cx="1752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Text Box 5"/>
          <p:cNvSpPr txBox="1">
            <a:spLocks noChangeArrowheads="1"/>
          </p:cNvSpPr>
          <p:nvPr/>
        </p:nvSpPr>
        <p:spPr bwMode="auto">
          <a:xfrm>
            <a:off x="669925" y="2990850"/>
            <a:ext cx="7535863" cy="1384995"/>
          </a:xfrm>
          <a:prstGeom prst="rect">
            <a:avLst/>
          </a:prstGeom>
          <a:noFill/>
          <a:ln w="9525">
            <a:noFill/>
            <a:miter lim="800000"/>
            <a:headEnd/>
            <a:tailEnd/>
          </a:ln>
          <a:effectLst/>
        </p:spPr>
        <p:txBody>
          <a:bodyPr>
            <a:spAutoFit/>
          </a:bodyPr>
          <a:lstStyle/>
          <a:p>
            <a:r>
              <a:rPr lang="en-US" sz="2400">
                <a:latin typeface="Tekton Pro" pitchFamily="34" charset="0"/>
              </a:rPr>
              <a:t>The slope of the perpendicular line will be </a:t>
            </a:r>
            <a:r>
              <a:rPr lang="en-US" sz="2400" i="1">
                <a:latin typeface="Tekton Pro" pitchFamily="34" charset="0"/>
              </a:rPr>
              <a:t>m</a:t>
            </a:r>
            <a:r>
              <a:rPr lang="en-US" sz="2400">
                <a:latin typeface="Tekton Pro" pitchFamily="34" charset="0"/>
              </a:rPr>
              <a:t> = </a:t>
            </a:r>
            <a:r>
              <a:rPr lang="en-US" sz="2800" baseline="30000">
                <a:latin typeface="Tekton Pro" pitchFamily="34" charset="0"/>
              </a:rPr>
              <a:t>3</a:t>
            </a:r>
            <a:r>
              <a:rPr lang="en-US" sz="2800">
                <a:latin typeface="Tekton Pro" pitchFamily="34" charset="0"/>
              </a:rPr>
              <a:t>/</a:t>
            </a:r>
            <a:r>
              <a:rPr lang="en-US" sz="2800" baseline="-25000">
                <a:latin typeface="Tekton Pro" pitchFamily="34" charset="0"/>
              </a:rPr>
              <a:t>2</a:t>
            </a:r>
            <a:r>
              <a:rPr lang="en-US" sz="2400">
                <a:latin typeface="Tekton Pro" pitchFamily="34" charset="0"/>
              </a:rPr>
              <a:t> Using the point-slope equation where the slope </a:t>
            </a:r>
            <a:r>
              <a:rPr lang="en-US" sz="2400" i="1">
                <a:latin typeface="Tekton Pro" pitchFamily="34" charset="0"/>
              </a:rPr>
              <a:t>m</a:t>
            </a:r>
            <a:r>
              <a:rPr lang="en-US" sz="2400">
                <a:latin typeface="Tekton Pro" pitchFamily="34" charset="0"/>
              </a:rPr>
              <a:t> = </a:t>
            </a:r>
            <a:r>
              <a:rPr lang="en-US" sz="3200" baseline="30000">
                <a:latin typeface="Tekton Pro" pitchFamily="34" charset="0"/>
              </a:rPr>
              <a:t>3</a:t>
            </a:r>
            <a:r>
              <a:rPr lang="en-US" sz="3200">
                <a:latin typeface="Tekton Pro" pitchFamily="34" charset="0"/>
              </a:rPr>
              <a:t>/</a:t>
            </a:r>
            <a:r>
              <a:rPr lang="en-US" sz="3200" baseline="-25000">
                <a:latin typeface="Tekton Pro" pitchFamily="34" charset="0"/>
              </a:rPr>
              <a:t>2</a:t>
            </a:r>
            <a:r>
              <a:rPr lang="en-US" sz="2400">
                <a:latin typeface="Tekton Pro" pitchFamily="34" charset="0"/>
              </a:rPr>
              <a:t> and</a:t>
            </a:r>
          </a:p>
          <a:p>
            <a:r>
              <a:rPr lang="en-US" sz="2400">
                <a:latin typeface="Tekton Pro" pitchFamily="34" charset="0"/>
              </a:rPr>
              <a:t>the point is (3, -5) we get </a:t>
            </a:r>
          </a:p>
        </p:txBody>
      </p:sp>
      <p:graphicFrame>
        <p:nvGraphicFramePr>
          <p:cNvPr id="13318" name="Object 6"/>
          <p:cNvGraphicFramePr>
            <a:graphicFrameLocks noChangeAspect="1"/>
          </p:cNvGraphicFramePr>
          <p:nvPr>
            <p:extLst>
              <p:ext uri="{D42A27DB-BD31-4B8C-83A1-F6EECF244321}">
                <p14:modId xmlns:p14="http://schemas.microsoft.com/office/powerpoint/2010/main" val="354832626"/>
              </p:ext>
            </p:extLst>
          </p:nvPr>
        </p:nvGraphicFramePr>
        <p:xfrm>
          <a:off x="4359275" y="4114800"/>
          <a:ext cx="2330450" cy="1646238"/>
        </p:xfrm>
        <a:graphic>
          <a:graphicData uri="http://schemas.openxmlformats.org/presentationml/2006/ole">
            <mc:AlternateContent xmlns:mc="http://schemas.openxmlformats.org/markup-compatibility/2006">
              <mc:Choice xmlns:v="urn:schemas-microsoft-com:vml" Requires="v">
                <p:oleObj spid="_x0000_s13322" name="Equation" r:id="rId5" imgW="1295400" imgH="914400" progId="Equation.DSMT4">
                  <p:embed/>
                </p:oleObj>
              </mc:Choice>
              <mc:Fallback>
                <p:oleObj name="Equation" r:id="rId5" imgW="1295400" imgH="9144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9275" y="4114800"/>
                        <a:ext cx="2330450" cy="164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fontAlgn="auto">
              <a:spcAft>
                <a:spcPts val="0"/>
              </a:spcAft>
              <a:defRPr/>
            </a:pPr>
            <a:r>
              <a:rPr lang="en-US">
                <a:latin typeface="Tekton Pro" pitchFamily="34" charset="0"/>
              </a:rPr>
              <a:t>Practice Constructing Perpendicular  Lines</a:t>
            </a:r>
          </a:p>
        </p:txBody>
      </p:sp>
      <p:sp>
        <p:nvSpPr>
          <p:cNvPr id="14339" name="Text Box 3"/>
          <p:cNvSpPr txBox="1">
            <a:spLocks noChangeArrowheads="1"/>
          </p:cNvSpPr>
          <p:nvPr/>
        </p:nvSpPr>
        <p:spPr bwMode="auto">
          <a:xfrm>
            <a:off x="288925" y="1717675"/>
            <a:ext cx="7864475" cy="830997"/>
          </a:xfrm>
          <a:prstGeom prst="rect">
            <a:avLst/>
          </a:prstGeom>
          <a:noFill/>
          <a:ln w="9525">
            <a:noFill/>
            <a:miter lim="800000"/>
            <a:headEnd/>
            <a:tailEnd/>
          </a:ln>
          <a:effectLst/>
        </p:spPr>
        <p:txBody>
          <a:bodyPr wrap="square">
            <a:spAutoFit/>
          </a:bodyPr>
          <a:lstStyle/>
          <a:p>
            <a:r>
              <a:rPr lang="en-US" sz="2400" dirty="0">
                <a:latin typeface="Tekton Pro" pitchFamily="34" charset="0"/>
              </a:rPr>
              <a:t>Find the equation of the line going through the point (4,1) and </a:t>
            </a:r>
            <a:r>
              <a:rPr lang="en-US" sz="2400" dirty="0" smtClean="0">
                <a:latin typeface="Tekton Pro" pitchFamily="34" charset="0"/>
              </a:rPr>
              <a:t>perpendicular  to</a:t>
            </a:r>
            <a:endParaRPr lang="en-US" sz="2400" dirty="0">
              <a:latin typeface="Tekton Pro" pitchFamily="34" charset="0"/>
            </a:endParaRPr>
          </a:p>
        </p:txBody>
      </p:sp>
      <p:graphicFrame>
        <p:nvGraphicFramePr>
          <p:cNvPr id="14340" name="Object 4"/>
          <p:cNvGraphicFramePr>
            <a:graphicFrameLocks noChangeAspect="1"/>
          </p:cNvGraphicFramePr>
          <p:nvPr>
            <p:extLst>
              <p:ext uri="{D42A27DB-BD31-4B8C-83A1-F6EECF244321}">
                <p14:modId xmlns:p14="http://schemas.microsoft.com/office/powerpoint/2010/main" val="515214616"/>
              </p:ext>
            </p:extLst>
          </p:nvPr>
        </p:nvGraphicFramePr>
        <p:xfrm>
          <a:off x="3886200" y="2136775"/>
          <a:ext cx="1600200" cy="441325"/>
        </p:xfrm>
        <a:graphic>
          <a:graphicData uri="http://schemas.openxmlformats.org/presentationml/2006/ole">
            <mc:AlternateContent xmlns:mc="http://schemas.openxmlformats.org/markup-compatibility/2006">
              <mc:Choice xmlns:v="urn:schemas-microsoft-com:vml" Requires="v">
                <p:oleObj spid="_x0000_s14349" name="Equation" r:id="rId3" imgW="736600" imgH="203200" progId="Equation.DSMT4">
                  <p:embed/>
                </p:oleObj>
              </mc:Choice>
              <mc:Fallback>
                <p:oleObj name="Equation" r:id="rId3" imgW="736600" imgH="203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136775"/>
                        <a:ext cx="1600200"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7" name="Object 5"/>
          <p:cNvGraphicFramePr>
            <a:graphicFrameLocks noChangeAspect="1"/>
          </p:cNvGraphicFramePr>
          <p:nvPr>
            <p:extLst>
              <p:ext uri="{D42A27DB-BD31-4B8C-83A1-F6EECF244321}">
                <p14:modId xmlns:p14="http://schemas.microsoft.com/office/powerpoint/2010/main" val="3219169296"/>
              </p:ext>
            </p:extLst>
          </p:nvPr>
        </p:nvGraphicFramePr>
        <p:xfrm>
          <a:off x="685800" y="2514600"/>
          <a:ext cx="1905000" cy="1614488"/>
        </p:xfrm>
        <a:graphic>
          <a:graphicData uri="http://schemas.openxmlformats.org/presentationml/2006/ole">
            <mc:AlternateContent xmlns:mc="http://schemas.openxmlformats.org/markup-compatibility/2006">
              <mc:Choice xmlns:v="urn:schemas-microsoft-com:vml" Requires="v">
                <p:oleObj spid="_x0000_s14350" name="Equation" r:id="rId5" imgW="1079500" imgH="914400" progId="Equation.DSMT4">
                  <p:embed/>
                </p:oleObj>
              </mc:Choice>
              <mc:Fallback>
                <p:oleObj name="Equation" r:id="rId5" imgW="1079500" imgH="9144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514600"/>
                        <a:ext cx="1905000" cy="161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2" name="Text Box 6"/>
          <p:cNvSpPr txBox="1">
            <a:spLocks noChangeArrowheads="1"/>
          </p:cNvSpPr>
          <p:nvPr/>
        </p:nvSpPr>
        <p:spPr bwMode="auto">
          <a:xfrm>
            <a:off x="304801" y="4114800"/>
            <a:ext cx="8001000" cy="830997"/>
          </a:xfrm>
          <a:prstGeom prst="rect">
            <a:avLst/>
          </a:prstGeom>
          <a:noFill/>
          <a:ln w="9525">
            <a:noFill/>
            <a:miter lim="800000"/>
            <a:headEnd/>
            <a:tailEnd/>
          </a:ln>
          <a:effectLst/>
        </p:spPr>
        <p:txBody>
          <a:bodyPr wrap="square">
            <a:spAutoFit/>
          </a:bodyPr>
          <a:lstStyle/>
          <a:p>
            <a:r>
              <a:rPr lang="en-US" sz="2400" dirty="0">
                <a:latin typeface="Tekton Pro" pitchFamily="34" charset="0"/>
              </a:rPr>
              <a:t>Find the equation of the line going through the point (-2,7) and </a:t>
            </a:r>
            <a:r>
              <a:rPr lang="en-US" sz="2400" dirty="0" smtClean="0">
                <a:latin typeface="Tekton Pro" pitchFamily="34" charset="0"/>
              </a:rPr>
              <a:t>perpendicular to</a:t>
            </a:r>
            <a:endParaRPr lang="en-US" sz="2400" dirty="0">
              <a:latin typeface="Tekton Pro" pitchFamily="34" charset="0"/>
            </a:endParaRPr>
          </a:p>
        </p:txBody>
      </p:sp>
      <p:graphicFrame>
        <p:nvGraphicFramePr>
          <p:cNvPr id="14343" name="Object 7"/>
          <p:cNvGraphicFramePr>
            <a:graphicFrameLocks noChangeAspect="1"/>
          </p:cNvGraphicFramePr>
          <p:nvPr>
            <p:extLst>
              <p:ext uri="{D42A27DB-BD31-4B8C-83A1-F6EECF244321}">
                <p14:modId xmlns:p14="http://schemas.microsoft.com/office/powerpoint/2010/main" val="4079874466"/>
              </p:ext>
            </p:extLst>
          </p:nvPr>
        </p:nvGraphicFramePr>
        <p:xfrm>
          <a:off x="4038600" y="4495800"/>
          <a:ext cx="1371600" cy="430213"/>
        </p:xfrm>
        <a:graphic>
          <a:graphicData uri="http://schemas.openxmlformats.org/presentationml/2006/ole">
            <mc:AlternateContent xmlns:mc="http://schemas.openxmlformats.org/markup-compatibility/2006">
              <mc:Choice xmlns:v="urn:schemas-microsoft-com:vml" Requires="v">
                <p:oleObj spid="_x0000_s14351" name="Equation" r:id="rId7" imgW="647419" imgH="203112" progId="Equation.DSMT4">
                  <p:embed/>
                </p:oleObj>
              </mc:Choice>
              <mc:Fallback>
                <p:oleObj name="Equation" r:id="rId7" imgW="647419" imgH="203112"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4495800"/>
                        <a:ext cx="13716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20" name="Object 8"/>
          <p:cNvGraphicFramePr>
            <a:graphicFrameLocks noChangeAspect="1"/>
          </p:cNvGraphicFramePr>
          <p:nvPr>
            <p:extLst>
              <p:ext uri="{D42A27DB-BD31-4B8C-83A1-F6EECF244321}">
                <p14:modId xmlns:p14="http://schemas.microsoft.com/office/powerpoint/2010/main" val="1407085704"/>
              </p:ext>
            </p:extLst>
          </p:nvPr>
        </p:nvGraphicFramePr>
        <p:xfrm>
          <a:off x="914400" y="4919663"/>
          <a:ext cx="1905000" cy="1774825"/>
        </p:xfrm>
        <a:graphic>
          <a:graphicData uri="http://schemas.openxmlformats.org/presentationml/2006/ole">
            <mc:AlternateContent xmlns:mc="http://schemas.openxmlformats.org/markup-compatibility/2006">
              <mc:Choice xmlns:v="urn:schemas-microsoft-com:vml" Requires="v">
                <p:oleObj spid="_x0000_s14352" name="Equation" r:id="rId9" imgW="1308100" imgH="1219200" progId="Equation.DSMT4">
                  <p:embed/>
                </p:oleObj>
              </mc:Choice>
              <mc:Fallback>
                <p:oleObj name="Equation" r:id="rId9" imgW="1308100" imgH="12192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400" y="4919663"/>
                        <a:ext cx="1905000"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checkerboard(across)">
                                      <p:cBhvr>
                                        <p:cTn id="7" dur="500"/>
                                        <p:tgtEl>
                                          <p:spTgt spid="389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8920"/>
                                        </p:tgtEl>
                                        <p:attrNameLst>
                                          <p:attrName>style.visibility</p:attrName>
                                        </p:attrNameLst>
                                      </p:cBhvr>
                                      <p:to>
                                        <p:strVal val="visible"/>
                                      </p:to>
                                    </p:set>
                                    <p:animEffect transition="in" filter="checkerboard(across)">
                                      <p:cBhvr>
                                        <p:cTn id="12"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a:latin typeface="Tekton Pro" pitchFamily="34" charset="0"/>
              </a:rPr>
              <a:t>Parallel Lines</a:t>
            </a:r>
          </a:p>
        </p:txBody>
      </p:sp>
      <p:sp>
        <p:nvSpPr>
          <p:cNvPr id="3075" name="Rectangle 3"/>
          <p:cNvSpPr>
            <a:spLocks noGrp="1" noChangeArrowheads="1"/>
          </p:cNvSpPr>
          <p:nvPr>
            <p:ph idx="1"/>
          </p:nvPr>
        </p:nvSpPr>
        <p:spPr/>
        <p:txBody>
          <a:bodyPr/>
          <a:lstStyle/>
          <a:p>
            <a:r>
              <a:rPr lang="en-US" sz="2400" smtClean="0">
                <a:latin typeface="Tekton Pro" pitchFamily="34" charset="0"/>
              </a:rPr>
              <a:t>Two lines with the same slope are said to be parallel lines.  If you graph them they will never intersect.</a:t>
            </a:r>
          </a:p>
          <a:p>
            <a:r>
              <a:rPr lang="en-US" sz="2400" smtClean="0">
                <a:latin typeface="Tekton Pro" pitchFamily="34" charset="0"/>
              </a:rPr>
              <a:t>We can decide algebraically if two lines are parallel by finding the slope of each line and seeing if the slopes are equal to each other.</a:t>
            </a:r>
          </a:p>
          <a:p>
            <a:r>
              <a:rPr lang="en-US" sz="2400" smtClean="0">
                <a:latin typeface="Tekton Pro" pitchFamily="34" charset="0"/>
              </a:rPr>
              <a:t>We can find the equation of a line parallel to a given line and going through a given point by:                                  	a.) first finding the slope </a:t>
            </a:r>
            <a:r>
              <a:rPr lang="en-US" sz="2400" i="1" smtClean="0">
                <a:latin typeface="Tekton Pro" pitchFamily="34" charset="0"/>
              </a:rPr>
              <a:t>m</a:t>
            </a:r>
            <a:r>
              <a:rPr lang="en-US" sz="2400" smtClean="0">
                <a:latin typeface="Tekton Pro" pitchFamily="34" charset="0"/>
              </a:rPr>
              <a:t> of the given line;           	b.) finding the equation of the line through the               		given point with slope </a:t>
            </a:r>
            <a:r>
              <a:rPr lang="en-US" sz="2400" i="1" smtClean="0">
                <a:latin typeface="Tekton Pro" pitchFamily="34" charset="0"/>
              </a:rPr>
              <a:t>m.</a:t>
            </a:r>
            <a:endParaRPr lang="en-US" sz="2400" smtClean="0">
              <a:latin typeface="Tekton Pro"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fontAlgn="auto">
              <a:spcAft>
                <a:spcPts val="0"/>
              </a:spcAft>
              <a:defRPr/>
            </a:pPr>
            <a:r>
              <a:rPr lang="en-US">
                <a:latin typeface="Tekton Pro" pitchFamily="34" charset="0"/>
              </a:rPr>
              <a:t>Testing if Lines are Parallel</a:t>
            </a:r>
          </a:p>
        </p:txBody>
      </p:sp>
      <p:graphicFrame>
        <p:nvGraphicFramePr>
          <p:cNvPr id="4099" name="Object 6"/>
          <p:cNvGraphicFramePr>
            <a:graphicFrameLocks noGrp="1" noChangeAspect="1"/>
          </p:cNvGraphicFramePr>
          <p:nvPr>
            <p:ph idx="1"/>
            <p:extLst>
              <p:ext uri="{D42A27DB-BD31-4B8C-83A1-F6EECF244321}">
                <p14:modId xmlns:p14="http://schemas.microsoft.com/office/powerpoint/2010/main" val="2541617154"/>
              </p:ext>
            </p:extLst>
          </p:nvPr>
        </p:nvGraphicFramePr>
        <p:xfrm>
          <a:off x="2482850" y="1328738"/>
          <a:ext cx="3575050" cy="371475"/>
        </p:xfrm>
        <a:graphic>
          <a:graphicData uri="http://schemas.openxmlformats.org/presentationml/2006/ole">
            <mc:AlternateContent xmlns:mc="http://schemas.openxmlformats.org/markup-compatibility/2006">
              <mc:Choice xmlns:v="urn:schemas-microsoft-com:vml" Requires="v">
                <p:oleObj spid="_x0000_s4109" name="Equation" r:id="rId3" imgW="1955800" imgH="203200" progId="Equation.DSMT4">
                  <p:embed/>
                </p:oleObj>
              </mc:Choice>
              <mc:Fallback>
                <p:oleObj name="Equation" r:id="rId3" imgW="1955800" imgH="203200" progId="Equation.DSMT4">
                  <p:embed/>
                  <p:pic>
                    <p:nvPicPr>
                      <p:cNvPr id="0" name="Object 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2850" y="1328738"/>
                        <a:ext cx="3575050"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Text Box 5"/>
          <p:cNvSpPr txBox="1">
            <a:spLocks noChangeArrowheads="1"/>
          </p:cNvSpPr>
          <p:nvPr/>
        </p:nvSpPr>
        <p:spPr bwMode="auto">
          <a:xfrm>
            <a:off x="441325" y="1295400"/>
            <a:ext cx="7407275" cy="461963"/>
          </a:xfrm>
          <a:prstGeom prst="rect">
            <a:avLst/>
          </a:prstGeom>
          <a:noFill/>
          <a:ln w="9525">
            <a:noFill/>
            <a:miter lim="800000"/>
            <a:headEnd/>
            <a:tailEnd/>
          </a:ln>
          <a:effectLst/>
        </p:spPr>
        <p:txBody>
          <a:bodyPr>
            <a:spAutoFit/>
          </a:bodyPr>
          <a:lstStyle/>
          <a:p>
            <a:r>
              <a:rPr lang="en-US" sz="2400" dirty="0">
                <a:latin typeface="Tekton Pro" pitchFamily="34" charset="0"/>
              </a:rPr>
              <a:t>Are the lines                                                      </a:t>
            </a:r>
            <a:r>
              <a:rPr lang="en-US" sz="2400" dirty="0" smtClean="0">
                <a:latin typeface="Tekton Pro" pitchFamily="34" charset="0"/>
              </a:rPr>
              <a:t>                    </a:t>
            </a:r>
            <a:r>
              <a:rPr lang="en-US" sz="2400" dirty="0">
                <a:latin typeface="Tekton Pro" pitchFamily="34" charset="0"/>
              </a:rPr>
              <a:t>parallel?                                                                        </a:t>
            </a:r>
          </a:p>
        </p:txBody>
      </p:sp>
      <p:sp>
        <p:nvSpPr>
          <p:cNvPr id="4101" name="Text Box 8"/>
          <p:cNvSpPr txBox="1">
            <a:spLocks noChangeArrowheads="1"/>
          </p:cNvSpPr>
          <p:nvPr/>
        </p:nvSpPr>
        <p:spPr bwMode="auto">
          <a:xfrm>
            <a:off x="407988" y="1981200"/>
            <a:ext cx="2285434" cy="461665"/>
          </a:xfrm>
          <a:prstGeom prst="rect">
            <a:avLst/>
          </a:prstGeom>
          <a:noFill/>
          <a:ln w="9525">
            <a:noFill/>
            <a:miter lim="800000"/>
            <a:headEnd/>
            <a:tailEnd/>
          </a:ln>
          <a:effectLst/>
        </p:spPr>
        <p:txBody>
          <a:bodyPr wrap="none">
            <a:spAutoFit/>
          </a:bodyPr>
          <a:lstStyle/>
          <a:p>
            <a:r>
              <a:rPr lang="en-US" sz="2400">
                <a:latin typeface="Tekton Pro" pitchFamily="34" charset="0"/>
              </a:rPr>
              <a:t>Find the slope of </a:t>
            </a:r>
          </a:p>
        </p:txBody>
      </p:sp>
      <p:graphicFrame>
        <p:nvGraphicFramePr>
          <p:cNvPr id="4102" name="Object 9"/>
          <p:cNvGraphicFramePr>
            <a:graphicFrameLocks noChangeAspect="1"/>
          </p:cNvGraphicFramePr>
          <p:nvPr>
            <p:extLst>
              <p:ext uri="{D42A27DB-BD31-4B8C-83A1-F6EECF244321}">
                <p14:modId xmlns:p14="http://schemas.microsoft.com/office/powerpoint/2010/main" val="1878286448"/>
              </p:ext>
            </p:extLst>
          </p:nvPr>
        </p:nvGraphicFramePr>
        <p:xfrm>
          <a:off x="2895600" y="2057400"/>
          <a:ext cx="1524000" cy="1149350"/>
        </p:xfrm>
        <a:graphic>
          <a:graphicData uri="http://schemas.openxmlformats.org/presentationml/2006/ole">
            <mc:AlternateContent xmlns:mc="http://schemas.openxmlformats.org/markup-compatibility/2006">
              <mc:Choice xmlns:v="urn:schemas-microsoft-com:vml" Requires="v">
                <p:oleObj spid="_x0000_s4110" name="Equation" r:id="rId5" imgW="876300" imgH="660400" progId="Equation.DSMT4">
                  <p:embed/>
                </p:oleObj>
              </mc:Choice>
              <mc:Fallback>
                <p:oleObj name="Equation" r:id="rId5" imgW="876300" imgH="6604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057400"/>
                        <a:ext cx="1524000" cy="1149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Text Box 10"/>
          <p:cNvSpPr txBox="1">
            <a:spLocks noChangeArrowheads="1"/>
          </p:cNvSpPr>
          <p:nvPr/>
        </p:nvSpPr>
        <p:spPr bwMode="auto">
          <a:xfrm>
            <a:off x="4572000" y="2590800"/>
            <a:ext cx="2197205" cy="461665"/>
          </a:xfrm>
          <a:prstGeom prst="rect">
            <a:avLst/>
          </a:prstGeom>
          <a:noFill/>
          <a:ln w="9525">
            <a:noFill/>
            <a:miter lim="800000"/>
            <a:headEnd/>
            <a:tailEnd/>
          </a:ln>
          <a:effectLst/>
        </p:spPr>
        <p:txBody>
          <a:bodyPr wrap="none">
            <a:spAutoFit/>
          </a:bodyPr>
          <a:lstStyle/>
          <a:p>
            <a:r>
              <a:rPr lang="en-US" sz="2400">
                <a:latin typeface="Tekton Pro" pitchFamily="34" charset="0"/>
              </a:rPr>
              <a:t>The slope </a:t>
            </a:r>
            <a:r>
              <a:rPr lang="en-US" sz="2400" i="1">
                <a:latin typeface="Tekton Pro" pitchFamily="34" charset="0"/>
              </a:rPr>
              <a:t>m</a:t>
            </a:r>
            <a:r>
              <a:rPr lang="en-US" sz="2400">
                <a:latin typeface="Tekton Pro" pitchFamily="34" charset="0"/>
              </a:rPr>
              <a:t> = -4</a:t>
            </a:r>
          </a:p>
        </p:txBody>
      </p:sp>
      <p:sp>
        <p:nvSpPr>
          <p:cNvPr id="4104" name="Text Box 12"/>
          <p:cNvSpPr txBox="1">
            <a:spLocks noChangeArrowheads="1"/>
          </p:cNvSpPr>
          <p:nvPr/>
        </p:nvSpPr>
        <p:spPr bwMode="auto">
          <a:xfrm>
            <a:off x="593725" y="4613275"/>
            <a:ext cx="2271006" cy="461665"/>
          </a:xfrm>
          <a:prstGeom prst="rect">
            <a:avLst/>
          </a:prstGeom>
          <a:noFill/>
          <a:ln w="9525">
            <a:noFill/>
            <a:miter lim="800000"/>
            <a:headEnd/>
            <a:tailEnd/>
          </a:ln>
          <a:effectLst/>
        </p:spPr>
        <p:txBody>
          <a:bodyPr wrap="none">
            <a:spAutoFit/>
          </a:bodyPr>
          <a:lstStyle/>
          <a:p>
            <a:r>
              <a:rPr lang="en-US" sz="2400">
                <a:latin typeface="Tekton Pro" pitchFamily="34" charset="0"/>
              </a:rPr>
              <a:t>Find the slope of</a:t>
            </a:r>
            <a:r>
              <a:rPr lang="en-US">
                <a:latin typeface="Tekton Pro" pitchFamily="34" charset="0"/>
              </a:rPr>
              <a:t> </a:t>
            </a:r>
          </a:p>
        </p:txBody>
      </p:sp>
      <p:graphicFrame>
        <p:nvGraphicFramePr>
          <p:cNvPr id="4105" name="Object 13"/>
          <p:cNvGraphicFramePr>
            <a:graphicFrameLocks noChangeAspect="1"/>
          </p:cNvGraphicFramePr>
          <p:nvPr>
            <p:extLst>
              <p:ext uri="{D42A27DB-BD31-4B8C-83A1-F6EECF244321}">
                <p14:modId xmlns:p14="http://schemas.microsoft.com/office/powerpoint/2010/main" val="2362833345"/>
              </p:ext>
            </p:extLst>
          </p:nvPr>
        </p:nvGraphicFramePr>
        <p:xfrm>
          <a:off x="2971800" y="4648200"/>
          <a:ext cx="1752600" cy="1320800"/>
        </p:xfrm>
        <a:graphic>
          <a:graphicData uri="http://schemas.openxmlformats.org/presentationml/2006/ole">
            <mc:AlternateContent xmlns:mc="http://schemas.openxmlformats.org/markup-compatibility/2006">
              <mc:Choice xmlns:v="urn:schemas-microsoft-com:vml" Requires="v">
                <p:oleObj spid="_x0000_s4111" name="Equation" r:id="rId7" imgW="876300" imgH="660400" progId="Equation.DSMT4">
                  <p:embed/>
                </p:oleObj>
              </mc:Choice>
              <mc:Fallback>
                <p:oleObj name="Equation" r:id="rId7" imgW="876300" imgH="6604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4648200"/>
                        <a:ext cx="17526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6" name="Text Box 14"/>
          <p:cNvSpPr txBox="1">
            <a:spLocks noChangeArrowheads="1"/>
          </p:cNvSpPr>
          <p:nvPr/>
        </p:nvSpPr>
        <p:spPr bwMode="auto">
          <a:xfrm>
            <a:off x="4876800" y="4572000"/>
            <a:ext cx="2197205" cy="461665"/>
          </a:xfrm>
          <a:prstGeom prst="rect">
            <a:avLst/>
          </a:prstGeom>
          <a:noFill/>
          <a:ln w="9525">
            <a:noFill/>
            <a:miter lim="800000"/>
            <a:headEnd/>
            <a:tailEnd/>
          </a:ln>
          <a:effectLst/>
        </p:spPr>
        <p:txBody>
          <a:bodyPr wrap="none">
            <a:spAutoFit/>
          </a:bodyPr>
          <a:lstStyle/>
          <a:p>
            <a:r>
              <a:rPr lang="en-US" sz="2400">
                <a:latin typeface="Tekton Pro" pitchFamily="34" charset="0"/>
              </a:rPr>
              <a:t>The slope </a:t>
            </a:r>
            <a:r>
              <a:rPr lang="en-US" sz="2400" i="1">
                <a:latin typeface="Tekton Pro" pitchFamily="34" charset="0"/>
              </a:rPr>
              <a:t>m</a:t>
            </a:r>
            <a:r>
              <a:rPr lang="en-US" sz="2400">
                <a:latin typeface="Tekton Pro" pitchFamily="34" charset="0"/>
              </a:rPr>
              <a:t> = -4</a:t>
            </a:r>
          </a:p>
        </p:txBody>
      </p:sp>
      <p:sp>
        <p:nvSpPr>
          <p:cNvPr id="4107" name="Text Box 15"/>
          <p:cNvSpPr txBox="1">
            <a:spLocks noChangeArrowheads="1"/>
          </p:cNvSpPr>
          <p:nvPr/>
        </p:nvSpPr>
        <p:spPr bwMode="auto">
          <a:xfrm>
            <a:off x="609600" y="6096000"/>
            <a:ext cx="6030946" cy="461665"/>
          </a:xfrm>
          <a:prstGeom prst="rect">
            <a:avLst/>
          </a:prstGeom>
          <a:noFill/>
          <a:ln w="9525">
            <a:noFill/>
            <a:miter lim="800000"/>
            <a:headEnd/>
            <a:tailEnd/>
          </a:ln>
          <a:effectLst/>
        </p:spPr>
        <p:txBody>
          <a:bodyPr wrap="none">
            <a:spAutoFit/>
          </a:bodyPr>
          <a:lstStyle/>
          <a:p>
            <a:r>
              <a:rPr lang="en-US" sz="2400">
                <a:latin typeface="Tekton Pro" pitchFamily="34" charset="0"/>
              </a:rPr>
              <a:t>Since the slopes are equal the lines are parallel.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pPr fontAlgn="auto">
              <a:spcAft>
                <a:spcPts val="0"/>
              </a:spcAft>
              <a:defRPr/>
            </a:pPr>
            <a:r>
              <a:rPr lang="en-US">
                <a:latin typeface="Tekton Pro" pitchFamily="34" charset="0"/>
              </a:rPr>
              <a:t>Graphs of Parallel Lines</a:t>
            </a:r>
          </a:p>
        </p:txBody>
      </p:sp>
      <p:pic>
        <p:nvPicPr>
          <p:cNvPr id="5123" name="Picture 5"/>
          <p:cNvPicPr>
            <a:picLocks noChangeAspect="1" noChangeArrowheads="1"/>
          </p:cNvPicPr>
          <p:nvPr/>
        </p:nvPicPr>
        <p:blipFill>
          <a:blip r:embed="rId2" cstate="print"/>
          <a:srcRect/>
          <a:stretch>
            <a:fillRect/>
          </a:stretch>
        </p:blipFill>
        <p:spPr bwMode="auto">
          <a:xfrm>
            <a:off x="685800" y="2057400"/>
            <a:ext cx="4191000" cy="3810000"/>
          </a:xfrm>
          <a:prstGeom prst="rect">
            <a:avLst/>
          </a:prstGeom>
          <a:noFill/>
          <a:ln w="9525">
            <a:noFill/>
            <a:miter lim="800000"/>
            <a:headEnd/>
            <a:tailEnd/>
          </a:ln>
          <a:effectLst/>
        </p:spPr>
      </p:pic>
      <p:sp>
        <p:nvSpPr>
          <p:cNvPr id="5124" name="Text Box 6"/>
          <p:cNvSpPr txBox="1">
            <a:spLocks noChangeArrowheads="1"/>
          </p:cNvSpPr>
          <p:nvPr/>
        </p:nvSpPr>
        <p:spPr bwMode="auto">
          <a:xfrm>
            <a:off x="5318125" y="2220913"/>
            <a:ext cx="184150" cy="396875"/>
          </a:xfrm>
          <a:prstGeom prst="rect">
            <a:avLst/>
          </a:prstGeom>
          <a:noFill/>
          <a:ln w="9525">
            <a:noFill/>
            <a:miter lim="800000"/>
            <a:headEnd/>
            <a:tailEnd/>
          </a:ln>
          <a:effectLst/>
        </p:spPr>
        <p:txBody>
          <a:bodyPr wrap="none">
            <a:spAutoFit/>
          </a:bodyPr>
          <a:lstStyle/>
          <a:p>
            <a:endParaRPr lang="en-US" sz="2000">
              <a:latin typeface="Tekton Pro" pitchFamily="34" charset="0"/>
            </a:endParaRPr>
          </a:p>
        </p:txBody>
      </p:sp>
      <p:sp>
        <p:nvSpPr>
          <p:cNvPr id="5125" name="Text Box 7"/>
          <p:cNvSpPr txBox="1">
            <a:spLocks noChangeArrowheads="1"/>
          </p:cNvSpPr>
          <p:nvPr/>
        </p:nvSpPr>
        <p:spPr bwMode="auto">
          <a:xfrm>
            <a:off x="4876800" y="2209800"/>
            <a:ext cx="3048000" cy="2308225"/>
          </a:xfrm>
          <a:prstGeom prst="rect">
            <a:avLst/>
          </a:prstGeom>
          <a:noFill/>
          <a:ln w="9525">
            <a:noFill/>
            <a:miter lim="800000"/>
            <a:headEnd/>
            <a:tailEnd/>
          </a:ln>
          <a:effectLst/>
        </p:spPr>
        <p:txBody>
          <a:bodyPr>
            <a:spAutoFit/>
          </a:bodyPr>
          <a:lstStyle/>
          <a:p>
            <a:r>
              <a:rPr lang="en-US" sz="2400">
                <a:latin typeface="Tekton Pro" pitchFamily="34" charset="0"/>
              </a:rPr>
              <a:t>The red line is the graph of </a:t>
            </a:r>
          </a:p>
          <a:p>
            <a:r>
              <a:rPr lang="en-US" sz="2400" i="1">
                <a:solidFill>
                  <a:srgbClr val="FF0000"/>
                </a:solidFill>
                <a:latin typeface="Tekton Pro" pitchFamily="34" charset="0"/>
              </a:rPr>
              <a:t>y = </a:t>
            </a:r>
            <a:r>
              <a:rPr lang="en-US" sz="2400">
                <a:solidFill>
                  <a:srgbClr val="FF0000"/>
                </a:solidFill>
                <a:latin typeface="Tekton Pro" pitchFamily="34" charset="0"/>
              </a:rPr>
              <a:t>– 4</a:t>
            </a:r>
            <a:r>
              <a:rPr lang="en-US" sz="2400" i="1">
                <a:solidFill>
                  <a:srgbClr val="FF0000"/>
                </a:solidFill>
                <a:latin typeface="Tekton Pro" pitchFamily="34" charset="0"/>
              </a:rPr>
              <a:t>x</a:t>
            </a:r>
            <a:r>
              <a:rPr lang="en-US" sz="2400">
                <a:solidFill>
                  <a:srgbClr val="FF0000"/>
                </a:solidFill>
                <a:latin typeface="Tekton Pro" pitchFamily="34" charset="0"/>
              </a:rPr>
              <a:t> – 3</a:t>
            </a:r>
            <a:r>
              <a:rPr lang="en-US" sz="2400">
                <a:latin typeface="Tekton Pro" pitchFamily="34" charset="0"/>
              </a:rPr>
              <a:t> </a:t>
            </a:r>
          </a:p>
          <a:p>
            <a:r>
              <a:rPr lang="en-US" sz="2400">
                <a:latin typeface="Tekton Pro" pitchFamily="34" charset="0"/>
              </a:rPr>
              <a:t>and the blue line is the graph of</a:t>
            </a:r>
          </a:p>
          <a:p>
            <a:r>
              <a:rPr lang="en-US" sz="2400" i="1">
                <a:solidFill>
                  <a:srgbClr val="0000FF"/>
                </a:solidFill>
                <a:latin typeface="Tekton Pro" pitchFamily="34" charset="0"/>
              </a:rPr>
              <a:t>y = </a:t>
            </a:r>
            <a:r>
              <a:rPr lang="en-US" sz="2400">
                <a:solidFill>
                  <a:srgbClr val="0000FF"/>
                </a:solidFill>
                <a:latin typeface="Tekton Pro" pitchFamily="34" charset="0"/>
              </a:rPr>
              <a:t>– 4</a:t>
            </a:r>
            <a:r>
              <a:rPr lang="en-US" sz="2400" i="1">
                <a:solidFill>
                  <a:srgbClr val="0000FF"/>
                </a:solidFill>
                <a:latin typeface="Tekton Pro" pitchFamily="34" charset="0"/>
              </a:rPr>
              <a:t>x</a:t>
            </a:r>
            <a:r>
              <a:rPr lang="en-US" sz="2400">
                <a:solidFill>
                  <a:srgbClr val="0000FF"/>
                </a:solidFill>
                <a:latin typeface="Tekton Pro" pitchFamily="34" charset="0"/>
              </a:rPr>
              <a:t> – 7</a:t>
            </a:r>
            <a:r>
              <a:rPr lang="en-US" sz="2400">
                <a:latin typeface="Tekton Pro" pitchFamily="34" charset="0"/>
              </a:rPr>
              <a:t>   </a:t>
            </a:r>
            <a:endParaRPr lang="en-US" sz="2400" i="1">
              <a:latin typeface="Tekton Pro"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pPr fontAlgn="auto">
              <a:spcAft>
                <a:spcPts val="0"/>
              </a:spcAft>
              <a:defRPr/>
            </a:pPr>
            <a:r>
              <a:rPr lang="en-US" dirty="0">
                <a:latin typeface="Tekton Pro" pitchFamily="34" charset="0"/>
              </a:rPr>
              <a:t>Practice Testing if Lines are Parallel</a:t>
            </a:r>
          </a:p>
        </p:txBody>
      </p:sp>
      <p:sp>
        <p:nvSpPr>
          <p:cNvPr id="6147" name="Text Box 5"/>
          <p:cNvSpPr txBox="1">
            <a:spLocks noChangeArrowheads="1"/>
          </p:cNvSpPr>
          <p:nvPr/>
        </p:nvSpPr>
        <p:spPr bwMode="auto">
          <a:xfrm>
            <a:off x="0" y="1905000"/>
            <a:ext cx="1809470" cy="461665"/>
          </a:xfrm>
          <a:prstGeom prst="rect">
            <a:avLst/>
          </a:prstGeom>
          <a:noFill/>
          <a:ln w="9525">
            <a:noFill/>
            <a:miter lim="800000"/>
            <a:headEnd/>
            <a:tailEnd/>
          </a:ln>
          <a:effectLst/>
        </p:spPr>
        <p:txBody>
          <a:bodyPr wrap="none">
            <a:spAutoFit/>
          </a:bodyPr>
          <a:lstStyle/>
          <a:p>
            <a:r>
              <a:rPr lang="en-US" sz="2400">
                <a:latin typeface="Tekton Pro" pitchFamily="34" charset="0"/>
              </a:rPr>
              <a:t>Are the lines </a:t>
            </a:r>
          </a:p>
        </p:txBody>
      </p:sp>
      <p:graphicFrame>
        <p:nvGraphicFramePr>
          <p:cNvPr id="6148" name="Object 6"/>
          <p:cNvGraphicFramePr>
            <a:graphicFrameLocks noChangeAspect="1"/>
          </p:cNvGraphicFramePr>
          <p:nvPr>
            <p:extLst>
              <p:ext uri="{D42A27DB-BD31-4B8C-83A1-F6EECF244321}">
                <p14:modId xmlns:p14="http://schemas.microsoft.com/office/powerpoint/2010/main" val="2658887781"/>
              </p:ext>
            </p:extLst>
          </p:nvPr>
        </p:nvGraphicFramePr>
        <p:xfrm>
          <a:off x="2133600" y="1957388"/>
          <a:ext cx="3505200" cy="398462"/>
        </p:xfrm>
        <a:graphic>
          <a:graphicData uri="http://schemas.openxmlformats.org/presentationml/2006/ole">
            <mc:AlternateContent xmlns:mc="http://schemas.openxmlformats.org/markup-compatibility/2006">
              <mc:Choice xmlns:v="urn:schemas-microsoft-com:vml" Requires="v">
                <p:oleObj spid="_x0000_s6191" name="Equation" r:id="rId3" imgW="1790700" imgH="203200" progId="Equation.DSMT4">
                  <p:embed/>
                </p:oleObj>
              </mc:Choice>
              <mc:Fallback>
                <p:oleObj name="Equation" r:id="rId3" imgW="1790700" imgH="203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957388"/>
                        <a:ext cx="3505200"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Text Box 7"/>
          <p:cNvSpPr txBox="1">
            <a:spLocks noChangeArrowheads="1"/>
          </p:cNvSpPr>
          <p:nvPr/>
        </p:nvSpPr>
        <p:spPr bwMode="auto">
          <a:xfrm>
            <a:off x="6007100" y="1905000"/>
            <a:ext cx="1230593" cy="461665"/>
          </a:xfrm>
          <a:prstGeom prst="rect">
            <a:avLst/>
          </a:prstGeom>
          <a:noFill/>
          <a:ln w="9525">
            <a:noFill/>
            <a:miter lim="800000"/>
            <a:headEnd/>
            <a:tailEnd/>
          </a:ln>
          <a:effectLst/>
        </p:spPr>
        <p:txBody>
          <a:bodyPr wrap="none">
            <a:spAutoFit/>
          </a:bodyPr>
          <a:lstStyle/>
          <a:p>
            <a:r>
              <a:rPr lang="en-US" sz="2400">
                <a:latin typeface="Tekton Pro" pitchFamily="34" charset="0"/>
              </a:rPr>
              <a:t>parallel?</a:t>
            </a:r>
          </a:p>
        </p:txBody>
      </p:sp>
      <p:sp>
        <p:nvSpPr>
          <p:cNvPr id="17418" name="Text Box 10"/>
          <p:cNvSpPr txBox="1">
            <a:spLocks noChangeArrowheads="1"/>
          </p:cNvSpPr>
          <p:nvPr/>
        </p:nvSpPr>
        <p:spPr bwMode="auto">
          <a:xfrm>
            <a:off x="5013325" y="2403475"/>
            <a:ext cx="3292475" cy="1200329"/>
          </a:xfrm>
          <a:prstGeom prst="rect">
            <a:avLst/>
          </a:prstGeom>
          <a:noFill/>
          <a:ln w="9525">
            <a:noFill/>
            <a:miter lim="800000"/>
            <a:headEnd/>
            <a:tailEnd/>
          </a:ln>
          <a:effectLst/>
        </p:spPr>
        <p:txBody>
          <a:bodyPr>
            <a:spAutoFit/>
          </a:bodyPr>
          <a:lstStyle/>
          <a:p>
            <a:r>
              <a:rPr lang="en-US" sz="2400">
                <a:latin typeface="Tekton Pro" pitchFamily="34" charset="0"/>
              </a:rPr>
              <a:t>Since the slopes are different</a:t>
            </a:r>
          </a:p>
          <a:p>
            <a:r>
              <a:rPr lang="en-US" sz="2400">
                <a:latin typeface="Tekton Pro" pitchFamily="34" charset="0"/>
              </a:rPr>
              <a:t>the lines are not parallel. </a:t>
            </a:r>
          </a:p>
        </p:txBody>
      </p:sp>
      <p:sp>
        <p:nvSpPr>
          <p:cNvPr id="6151" name="Text Box 12"/>
          <p:cNvSpPr txBox="1">
            <a:spLocks noChangeArrowheads="1"/>
          </p:cNvSpPr>
          <p:nvPr/>
        </p:nvSpPr>
        <p:spPr bwMode="auto">
          <a:xfrm>
            <a:off x="0" y="4186238"/>
            <a:ext cx="1809470" cy="461665"/>
          </a:xfrm>
          <a:prstGeom prst="rect">
            <a:avLst/>
          </a:prstGeom>
          <a:noFill/>
          <a:ln w="9525">
            <a:noFill/>
            <a:miter lim="800000"/>
            <a:headEnd/>
            <a:tailEnd/>
          </a:ln>
          <a:effectLst/>
        </p:spPr>
        <p:txBody>
          <a:bodyPr wrap="none">
            <a:spAutoFit/>
          </a:bodyPr>
          <a:lstStyle/>
          <a:p>
            <a:r>
              <a:rPr lang="en-US" sz="2400">
                <a:latin typeface="Tekton Pro" pitchFamily="34" charset="0"/>
              </a:rPr>
              <a:t>Are the lines </a:t>
            </a:r>
          </a:p>
        </p:txBody>
      </p:sp>
      <p:graphicFrame>
        <p:nvGraphicFramePr>
          <p:cNvPr id="6152" name="Object 15"/>
          <p:cNvGraphicFramePr>
            <a:graphicFrameLocks noChangeAspect="1"/>
          </p:cNvGraphicFramePr>
          <p:nvPr>
            <p:extLst>
              <p:ext uri="{D42A27DB-BD31-4B8C-83A1-F6EECF244321}">
                <p14:modId xmlns:p14="http://schemas.microsoft.com/office/powerpoint/2010/main" val="4083888420"/>
              </p:ext>
            </p:extLst>
          </p:nvPr>
        </p:nvGraphicFramePr>
        <p:xfrm>
          <a:off x="1901825" y="4249738"/>
          <a:ext cx="3355975" cy="398462"/>
        </p:xfrm>
        <a:graphic>
          <a:graphicData uri="http://schemas.openxmlformats.org/presentationml/2006/ole">
            <mc:AlternateContent xmlns:mc="http://schemas.openxmlformats.org/markup-compatibility/2006">
              <mc:Choice xmlns:v="urn:schemas-microsoft-com:vml" Requires="v">
                <p:oleObj spid="_x0000_s6192" name="Equation" r:id="rId5" imgW="1714500" imgH="203200" progId="Equation.DSMT4">
                  <p:embed/>
                </p:oleObj>
              </mc:Choice>
              <mc:Fallback>
                <p:oleObj name="Equation" r:id="rId5" imgW="1714500" imgH="20320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1825" y="4249738"/>
                        <a:ext cx="3355975"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3" name="Text Box 16"/>
          <p:cNvSpPr txBox="1">
            <a:spLocks noChangeArrowheads="1"/>
          </p:cNvSpPr>
          <p:nvPr/>
        </p:nvSpPr>
        <p:spPr bwMode="auto">
          <a:xfrm>
            <a:off x="5257800" y="4191000"/>
            <a:ext cx="1230593" cy="461665"/>
          </a:xfrm>
          <a:prstGeom prst="rect">
            <a:avLst/>
          </a:prstGeom>
          <a:noFill/>
          <a:ln w="9525">
            <a:noFill/>
            <a:miter lim="800000"/>
            <a:headEnd/>
            <a:tailEnd/>
          </a:ln>
          <a:effectLst/>
        </p:spPr>
        <p:txBody>
          <a:bodyPr wrap="none">
            <a:spAutoFit/>
          </a:bodyPr>
          <a:lstStyle/>
          <a:p>
            <a:r>
              <a:rPr lang="en-US" sz="2400">
                <a:latin typeface="Tekton Pro" pitchFamily="34" charset="0"/>
              </a:rPr>
              <a:t>parallel?</a:t>
            </a:r>
          </a:p>
        </p:txBody>
      </p:sp>
      <p:sp>
        <p:nvSpPr>
          <p:cNvPr id="17427" name="Text Box 19"/>
          <p:cNvSpPr txBox="1">
            <a:spLocks noChangeArrowheads="1"/>
          </p:cNvSpPr>
          <p:nvPr/>
        </p:nvSpPr>
        <p:spPr bwMode="auto">
          <a:xfrm>
            <a:off x="6019800" y="4724400"/>
            <a:ext cx="2590800" cy="1570038"/>
          </a:xfrm>
          <a:prstGeom prst="rect">
            <a:avLst/>
          </a:prstGeom>
          <a:noFill/>
          <a:ln w="9525">
            <a:noFill/>
            <a:miter lim="800000"/>
            <a:headEnd/>
            <a:tailEnd/>
          </a:ln>
          <a:effectLst/>
        </p:spPr>
        <p:txBody>
          <a:bodyPr>
            <a:spAutoFit/>
          </a:bodyPr>
          <a:lstStyle/>
          <a:p>
            <a:r>
              <a:rPr lang="en-US" sz="2400">
                <a:latin typeface="Tekton Pro" pitchFamily="34" charset="0"/>
              </a:rPr>
              <a:t>Since the slopes are equal</a:t>
            </a:r>
          </a:p>
          <a:p>
            <a:r>
              <a:rPr lang="en-US" sz="2400">
                <a:latin typeface="Tekton Pro" pitchFamily="34" charset="0"/>
              </a:rPr>
              <a:t>the lines are parallel. </a:t>
            </a:r>
          </a:p>
        </p:txBody>
      </p:sp>
      <p:graphicFrame>
        <p:nvGraphicFramePr>
          <p:cNvPr id="3" name="Object 2"/>
          <p:cNvGraphicFramePr>
            <a:graphicFrameLocks noChangeAspect="1"/>
          </p:cNvGraphicFramePr>
          <p:nvPr>
            <p:extLst>
              <p:ext uri="{D42A27DB-BD31-4B8C-83A1-F6EECF244321}">
                <p14:modId xmlns:p14="http://schemas.microsoft.com/office/powerpoint/2010/main" val="114690648"/>
              </p:ext>
            </p:extLst>
          </p:nvPr>
        </p:nvGraphicFramePr>
        <p:xfrm>
          <a:off x="228600" y="2403475"/>
          <a:ext cx="1600200" cy="890588"/>
        </p:xfrm>
        <a:graphic>
          <a:graphicData uri="http://schemas.openxmlformats.org/presentationml/2006/ole">
            <mc:AlternateContent xmlns:mc="http://schemas.openxmlformats.org/markup-compatibility/2006">
              <mc:Choice xmlns:v="urn:schemas-microsoft-com:vml" Requires="v">
                <p:oleObj spid="_x0000_s6193" name="Equation" r:id="rId7" imgW="711000" imgH="431640" progId="Equation.3">
                  <p:embed/>
                </p:oleObj>
              </mc:Choice>
              <mc:Fallback>
                <p:oleObj name="Equation" r:id="rId7" imgW="711000" imgH="43164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403475"/>
                        <a:ext cx="1600200" cy="890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139264549"/>
              </p:ext>
            </p:extLst>
          </p:nvPr>
        </p:nvGraphicFramePr>
        <p:xfrm>
          <a:off x="685800" y="2819400"/>
          <a:ext cx="1828800" cy="406400"/>
        </p:xfrm>
        <a:graphic>
          <a:graphicData uri="http://schemas.openxmlformats.org/presentationml/2006/ole">
            <mc:AlternateContent xmlns:mc="http://schemas.openxmlformats.org/markup-compatibility/2006">
              <mc:Choice xmlns:v="urn:schemas-microsoft-com:vml" Requires="v">
                <p:oleObj spid="_x0000_s6194" name="Equation" r:id="rId9" imgW="914400" imgH="203040" progId="Equation.3">
                  <p:embed/>
                </p:oleObj>
              </mc:Choice>
              <mc:Fallback>
                <p:oleObj name="Equation" r:id="rId9" imgW="914400" imgH="20304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2819400"/>
                        <a:ext cx="1828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914400" y="3810000"/>
            <a:ext cx="107315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latin typeface="Tekton Pro"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873771285"/>
              </p:ext>
            </p:extLst>
          </p:nvPr>
        </p:nvGraphicFramePr>
        <p:xfrm>
          <a:off x="1066800" y="3130550"/>
          <a:ext cx="1160463" cy="679450"/>
        </p:xfrm>
        <a:graphic>
          <a:graphicData uri="http://schemas.openxmlformats.org/presentationml/2006/ole">
            <mc:AlternateContent xmlns:mc="http://schemas.openxmlformats.org/markup-compatibility/2006">
              <mc:Choice xmlns:v="urn:schemas-microsoft-com:vml" Requires="v">
                <p:oleObj spid="_x0000_s6195" name="Equation" r:id="rId11" imgW="672840" imgH="393480" progId="Equation.3">
                  <p:embed/>
                </p:oleObj>
              </mc:Choice>
              <mc:Fallback>
                <p:oleObj name="Equation" r:id="rId11" imgW="672840" imgH="393480" progId="Equation.3">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6800" y="3130550"/>
                        <a:ext cx="1160463"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52573952"/>
              </p:ext>
            </p:extLst>
          </p:nvPr>
        </p:nvGraphicFramePr>
        <p:xfrm>
          <a:off x="1066800" y="3800475"/>
          <a:ext cx="762000" cy="344488"/>
        </p:xfrm>
        <a:graphic>
          <a:graphicData uri="http://schemas.openxmlformats.org/presentationml/2006/ole">
            <mc:AlternateContent xmlns:mc="http://schemas.openxmlformats.org/markup-compatibility/2006">
              <mc:Choice xmlns:v="urn:schemas-microsoft-com:vml" Requires="v">
                <p:oleObj spid="_x0000_s6196" name="Equation" r:id="rId13" imgW="393480" imgH="177480" progId="Equation.3">
                  <p:embed/>
                </p:oleObj>
              </mc:Choice>
              <mc:Fallback>
                <p:oleObj name="Equation" r:id="rId13" imgW="393480" imgH="177480" progId="Equation.3">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3800475"/>
                        <a:ext cx="762000"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48229434"/>
              </p:ext>
            </p:extLst>
          </p:nvPr>
        </p:nvGraphicFramePr>
        <p:xfrm>
          <a:off x="3124200" y="2403475"/>
          <a:ext cx="1600200" cy="400050"/>
        </p:xfrm>
        <a:graphic>
          <a:graphicData uri="http://schemas.openxmlformats.org/presentationml/2006/ole">
            <mc:AlternateContent xmlns:mc="http://schemas.openxmlformats.org/markup-compatibility/2006">
              <mc:Choice xmlns:v="urn:schemas-microsoft-com:vml" Requires="v">
                <p:oleObj spid="_x0000_s6197" name="Equation" r:id="rId15" imgW="812520" imgH="203040" progId="Equation.3">
                  <p:embed/>
                </p:oleObj>
              </mc:Choice>
              <mc:Fallback>
                <p:oleObj name="Equation" r:id="rId15" imgW="812520" imgH="203040" progId="Equation.3">
                  <p:embed/>
                  <p:pic>
                    <p:nvPicPr>
                      <p:cNvPr id="0" name="Picture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2403475"/>
                        <a:ext cx="160020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9961079"/>
              </p:ext>
            </p:extLst>
          </p:nvPr>
        </p:nvGraphicFramePr>
        <p:xfrm>
          <a:off x="3276600" y="2819400"/>
          <a:ext cx="1473200" cy="381000"/>
        </p:xfrm>
        <a:graphic>
          <a:graphicData uri="http://schemas.openxmlformats.org/presentationml/2006/ole">
            <mc:AlternateContent xmlns:mc="http://schemas.openxmlformats.org/markup-compatibility/2006">
              <mc:Choice xmlns:v="urn:schemas-microsoft-com:vml" Requires="v">
                <p:oleObj spid="_x0000_s6198" name="Equation" r:id="rId17" imgW="736560" imgH="203040" progId="Equation.3">
                  <p:embed/>
                </p:oleObj>
              </mc:Choice>
              <mc:Fallback>
                <p:oleObj name="Equation" r:id="rId17" imgW="736560" imgH="203040" progId="Equation.3">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76600" y="2819400"/>
                        <a:ext cx="14732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5"/>
          <p:cNvSpPr/>
          <p:nvPr/>
        </p:nvSpPr>
        <p:spPr>
          <a:xfrm>
            <a:off x="3200400" y="3276600"/>
            <a:ext cx="107315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latin typeface="Tekton Pro"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926029984"/>
              </p:ext>
            </p:extLst>
          </p:nvPr>
        </p:nvGraphicFramePr>
        <p:xfrm>
          <a:off x="3276600" y="3276600"/>
          <a:ext cx="909638" cy="344488"/>
        </p:xfrm>
        <a:graphic>
          <a:graphicData uri="http://schemas.openxmlformats.org/presentationml/2006/ole">
            <mc:AlternateContent xmlns:mc="http://schemas.openxmlformats.org/markup-compatibility/2006">
              <mc:Choice xmlns:v="urn:schemas-microsoft-com:vml" Requires="v">
                <p:oleObj spid="_x0000_s6199" name="Equation" r:id="rId19" imgW="469800" imgH="177480" progId="Equation.3">
                  <p:embed/>
                </p:oleObj>
              </mc:Choice>
              <mc:Fallback>
                <p:oleObj name="Equation" r:id="rId19" imgW="469800" imgH="177480" progId="Equation.3">
                  <p:embed/>
                  <p:pic>
                    <p:nvPicPr>
                      <p:cNvPr id="0" name="Object 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76600" y="3276600"/>
                        <a:ext cx="909638"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64015609"/>
              </p:ext>
            </p:extLst>
          </p:nvPr>
        </p:nvGraphicFramePr>
        <p:xfrm>
          <a:off x="533400" y="4572000"/>
          <a:ext cx="1350963" cy="415925"/>
        </p:xfrm>
        <a:graphic>
          <a:graphicData uri="http://schemas.openxmlformats.org/presentationml/2006/ole">
            <mc:AlternateContent xmlns:mc="http://schemas.openxmlformats.org/markup-compatibility/2006">
              <mc:Choice xmlns:v="urn:schemas-microsoft-com:vml" Requires="v">
                <p:oleObj spid="_x0000_s6200" name="Equation" r:id="rId21" imgW="660240" imgH="203040" progId="Equation.3">
                  <p:embed/>
                </p:oleObj>
              </mc:Choice>
              <mc:Fallback>
                <p:oleObj name="Equation" r:id="rId21" imgW="660240" imgH="203040" progId="Equation.3">
                  <p:embed/>
                  <p:pic>
                    <p:nvPicPr>
                      <p:cNvPr id="0" name="Object 1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33400" y="4572000"/>
                        <a:ext cx="135096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495768584"/>
              </p:ext>
            </p:extLst>
          </p:nvPr>
        </p:nvGraphicFramePr>
        <p:xfrm>
          <a:off x="762000" y="5013325"/>
          <a:ext cx="1701800" cy="406400"/>
        </p:xfrm>
        <a:graphic>
          <a:graphicData uri="http://schemas.openxmlformats.org/presentationml/2006/ole">
            <mc:AlternateContent xmlns:mc="http://schemas.openxmlformats.org/markup-compatibility/2006">
              <mc:Choice xmlns:v="urn:schemas-microsoft-com:vml" Requires="v">
                <p:oleObj spid="_x0000_s6201" name="Equation" r:id="rId23" imgW="850680" imgH="203040" progId="Equation.3">
                  <p:embed/>
                </p:oleObj>
              </mc:Choice>
              <mc:Fallback>
                <p:oleObj name="Equation" r:id="rId23" imgW="850680" imgH="203040" progId="Equation.3">
                  <p:embed/>
                  <p:pic>
                    <p:nvPicPr>
                      <p:cNvPr id="0" name="Object 1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62000" y="5013325"/>
                        <a:ext cx="1701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78640470"/>
              </p:ext>
            </p:extLst>
          </p:nvPr>
        </p:nvGraphicFramePr>
        <p:xfrm>
          <a:off x="1117600" y="5308600"/>
          <a:ext cx="1397000" cy="787400"/>
        </p:xfrm>
        <a:graphic>
          <a:graphicData uri="http://schemas.openxmlformats.org/presentationml/2006/ole">
            <mc:AlternateContent xmlns:mc="http://schemas.openxmlformats.org/markup-compatibility/2006">
              <mc:Choice xmlns:v="urn:schemas-microsoft-com:vml" Requires="v">
                <p:oleObj spid="_x0000_s6202" name="Equation" r:id="rId25" imgW="698400" imgH="393480" progId="Equation.3">
                  <p:embed/>
                </p:oleObj>
              </mc:Choice>
              <mc:Fallback>
                <p:oleObj name="Equation" r:id="rId25" imgW="698400" imgH="393480" progId="Equation.3">
                  <p:embed/>
                  <p:pic>
                    <p:nvPicPr>
                      <p:cNvPr id="0" name="Object 1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117600" y="5308600"/>
                        <a:ext cx="1397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Rectangle 35"/>
          <p:cNvSpPr/>
          <p:nvPr/>
        </p:nvSpPr>
        <p:spPr>
          <a:xfrm>
            <a:off x="914400" y="6019800"/>
            <a:ext cx="1073150" cy="685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latin typeface="Tekton Pro"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813131198"/>
              </p:ext>
            </p:extLst>
          </p:nvPr>
        </p:nvGraphicFramePr>
        <p:xfrm>
          <a:off x="1066800" y="5994400"/>
          <a:ext cx="838200" cy="787400"/>
        </p:xfrm>
        <a:graphic>
          <a:graphicData uri="http://schemas.openxmlformats.org/presentationml/2006/ole">
            <mc:AlternateContent xmlns:mc="http://schemas.openxmlformats.org/markup-compatibility/2006">
              <mc:Choice xmlns:v="urn:schemas-microsoft-com:vml" Requires="v">
                <p:oleObj spid="_x0000_s6203" name="Equation" r:id="rId27" imgW="419040" imgH="393480" progId="Equation.3">
                  <p:embed/>
                </p:oleObj>
              </mc:Choice>
              <mc:Fallback>
                <p:oleObj name="Equation" r:id="rId27" imgW="419040" imgH="393480" progId="Equation.3">
                  <p:embed/>
                  <p:pic>
                    <p:nvPicPr>
                      <p:cNvPr id="0" name="Object 1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066800" y="5994400"/>
                        <a:ext cx="8382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532902411"/>
              </p:ext>
            </p:extLst>
          </p:nvPr>
        </p:nvGraphicFramePr>
        <p:xfrm>
          <a:off x="3276600" y="4597400"/>
          <a:ext cx="1574800" cy="406400"/>
        </p:xfrm>
        <a:graphic>
          <a:graphicData uri="http://schemas.openxmlformats.org/presentationml/2006/ole">
            <mc:AlternateContent xmlns:mc="http://schemas.openxmlformats.org/markup-compatibility/2006">
              <mc:Choice xmlns:v="urn:schemas-microsoft-com:vml" Requires="v">
                <p:oleObj spid="_x0000_s6204" name="Equation" r:id="rId29" imgW="787320" imgH="203040" progId="Equation.3">
                  <p:embed/>
                </p:oleObj>
              </mc:Choice>
              <mc:Fallback>
                <p:oleObj name="Equation" r:id="rId29" imgW="787320" imgH="203040" progId="Equation.3">
                  <p:embed/>
                  <p:pic>
                    <p:nvPicPr>
                      <p:cNvPr id="0" name="Object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276600" y="4597400"/>
                        <a:ext cx="1574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844420443"/>
              </p:ext>
            </p:extLst>
          </p:nvPr>
        </p:nvGraphicFramePr>
        <p:xfrm>
          <a:off x="3657600" y="5003800"/>
          <a:ext cx="1981200" cy="406400"/>
        </p:xfrm>
        <a:graphic>
          <a:graphicData uri="http://schemas.openxmlformats.org/presentationml/2006/ole">
            <mc:AlternateContent xmlns:mc="http://schemas.openxmlformats.org/markup-compatibility/2006">
              <mc:Choice xmlns:v="urn:schemas-microsoft-com:vml" Requires="v">
                <p:oleObj spid="_x0000_s6205" name="Equation" r:id="rId31" imgW="990360" imgH="203040" progId="Equation.3">
                  <p:embed/>
                </p:oleObj>
              </mc:Choice>
              <mc:Fallback>
                <p:oleObj name="Equation" r:id="rId31" imgW="990360" imgH="203040" progId="Equation.3">
                  <p:embed/>
                  <p:pic>
                    <p:nvPicPr>
                      <p:cNvPr id="0" name="Object 1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657600" y="5003800"/>
                        <a:ext cx="19812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580676066"/>
              </p:ext>
            </p:extLst>
          </p:nvPr>
        </p:nvGraphicFramePr>
        <p:xfrm>
          <a:off x="4038600" y="5257800"/>
          <a:ext cx="1371600" cy="787400"/>
        </p:xfrm>
        <a:graphic>
          <a:graphicData uri="http://schemas.openxmlformats.org/presentationml/2006/ole">
            <mc:AlternateContent xmlns:mc="http://schemas.openxmlformats.org/markup-compatibility/2006">
              <mc:Choice xmlns:v="urn:schemas-microsoft-com:vml" Requires="v">
                <p:oleObj spid="_x0000_s6206" name="Equation" r:id="rId33" imgW="685800" imgH="393480" progId="Equation.3">
                  <p:embed/>
                </p:oleObj>
              </mc:Choice>
              <mc:Fallback>
                <p:oleObj name="Equation" r:id="rId33" imgW="685800" imgH="393480" progId="Equation.3">
                  <p:embed/>
                  <p:pic>
                    <p:nvPicPr>
                      <p:cNvPr id="0" name="Object 1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038600" y="5257800"/>
                        <a:ext cx="13716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34"/>
          <p:cNvSpPr/>
          <p:nvPr/>
        </p:nvSpPr>
        <p:spPr>
          <a:xfrm>
            <a:off x="3810000" y="6019800"/>
            <a:ext cx="1073150" cy="7239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latin typeface="Tekton Pro" pitchFamily="34"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2370642051"/>
              </p:ext>
            </p:extLst>
          </p:nvPr>
        </p:nvGraphicFramePr>
        <p:xfrm>
          <a:off x="3962400" y="5943600"/>
          <a:ext cx="838200" cy="787400"/>
        </p:xfrm>
        <a:graphic>
          <a:graphicData uri="http://schemas.openxmlformats.org/presentationml/2006/ole">
            <mc:AlternateContent xmlns:mc="http://schemas.openxmlformats.org/markup-compatibility/2006">
              <mc:Choice xmlns:v="urn:schemas-microsoft-com:vml" Requires="v">
                <p:oleObj spid="_x0000_s6207" name="Equation" r:id="rId35" imgW="419040" imgH="393480" progId="Equation.3">
                  <p:embed/>
                </p:oleObj>
              </mc:Choice>
              <mc:Fallback>
                <p:oleObj name="Equation" r:id="rId35" imgW="419040" imgH="393480" progId="Equation.3">
                  <p:embed/>
                  <p:pic>
                    <p:nvPicPr>
                      <p:cNvPr id="0" name="Object 1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962400" y="5943600"/>
                        <a:ext cx="8382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418"/>
                                        </p:tgtEl>
                                        <p:attrNameLst>
                                          <p:attrName>style.visibility</p:attrName>
                                        </p:attrNameLst>
                                      </p:cBhvr>
                                      <p:to>
                                        <p:strVal val="visible"/>
                                      </p:to>
                                    </p:set>
                                    <p:animEffect transition="in" filter="fade">
                                      <p:cBhvr>
                                        <p:cTn id="47" dur="1000"/>
                                        <p:tgtEl>
                                          <p:spTgt spid="17418"/>
                                        </p:tgtEl>
                                      </p:cBhvr>
                                    </p:animEffect>
                                    <p:anim calcmode="lin" valueType="num">
                                      <p:cBhvr>
                                        <p:cTn id="48" dur="1000" fill="hold"/>
                                        <p:tgtEl>
                                          <p:spTgt spid="17418"/>
                                        </p:tgtEl>
                                        <p:attrNameLst>
                                          <p:attrName>ppt_x</p:attrName>
                                        </p:attrNameLst>
                                      </p:cBhvr>
                                      <p:tavLst>
                                        <p:tav tm="0">
                                          <p:val>
                                            <p:strVal val="#ppt_x"/>
                                          </p:val>
                                        </p:tav>
                                        <p:tav tm="100000">
                                          <p:val>
                                            <p:strVal val="#ppt_x"/>
                                          </p:val>
                                        </p:tav>
                                      </p:tavLst>
                                    </p:anim>
                                    <p:anim calcmode="lin" valueType="num">
                                      <p:cBhvr>
                                        <p:cTn id="49" dur="1000" fill="hold"/>
                                        <p:tgtEl>
                                          <p:spTgt spid="174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inVertical)">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arn(inVertic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arn(inVertical)">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barn(inVertical)">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barn(inVertical)">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barn(inVertical)">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inVertical)">
                                      <p:cBhvr>
                                        <p:cTn id="84" dur="5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barn(inVertical)">
                                      <p:cBhvr>
                                        <p:cTn id="89" dur="500"/>
                                        <p:tgtEl>
                                          <p:spTgt spid="20"/>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barn(inVertical)">
                                      <p:cBhvr>
                                        <p:cTn id="94" dur="500"/>
                                        <p:tgtEl>
                                          <p:spTgt spid="36"/>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arn(inVertical)">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17427"/>
                                        </p:tgtEl>
                                        <p:attrNameLst>
                                          <p:attrName>style.visibility</p:attrName>
                                        </p:attrNameLst>
                                      </p:cBhvr>
                                      <p:to>
                                        <p:strVal val="visible"/>
                                      </p:to>
                                    </p:set>
                                    <p:animEffect transition="in" filter="circle(in)">
                                      <p:cBhvr>
                                        <p:cTn id="102" dur="2000"/>
                                        <p:tgtEl>
                                          <p:spTgt spid="17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p:bldP spid="17427" grpId="0"/>
      <p:bldP spid="10" grpId="0" animBg="1"/>
      <p:bldP spid="26" grpId="0" animBg="1"/>
      <p:bldP spid="36" grpId="0" animBg="1"/>
      <p:bldP spid="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265113" y="274638"/>
            <a:ext cx="7620000" cy="1143000"/>
          </a:xfrm>
        </p:spPr>
        <p:txBody>
          <a:bodyPr/>
          <a:lstStyle/>
          <a:p>
            <a:pPr fontAlgn="auto">
              <a:spcAft>
                <a:spcPts val="0"/>
              </a:spcAft>
              <a:defRPr/>
            </a:pPr>
            <a:r>
              <a:rPr lang="en-US">
                <a:latin typeface="Tekton Pro" pitchFamily="34" charset="0"/>
              </a:rPr>
              <a:t>Constructing Parallel Lines</a:t>
            </a:r>
          </a:p>
        </p:txBody>
      </p:sp>
      <p:sp>
        <p:nvSpPr>
          <p:cNvPr id="7171" name="Text Box 5"/>
          <p:cNvSpPr txBox="1">
            <a:spLocks noChangeArrowheads="1"/>
          </p:cNvSpPr>
          <p:nvPr/>
        </p:nvSpPr>
        <p:spPr bwMode="auto">
          <a:xfrm>
            <a:off x="477838" y="1870075"/>
            <a:ext cx="7780656" cy="830997"/>
          </a:xfrm>
          <a:prstGeom prst="rect">
            <a:avLst/>
          </a:prstGeom>
          <a:noFill/>
          <a:ln w="9525">
            <a:noFill/>
            <a:miter lim="800000"/>
            <a:headEnd/>
            <a:tailEnd/>
          </a:ln>
          <a:effectLst/>
        </p:spPr>
        <p:txBody>
          <a:bodyPr wrap="none">
            <a:spAutoFit/>
          </a:bodyPr>
          <a:lstStyle/>
          <a:p>
            <a:r>
              <a:rPr lang="en-US" sz="2400">
                <a:latin typeface="Tekton Pro" pitchFamily="34" charset="0"/>
              </a:rPr>
              <a:t>Find the equation of a line going through the point (3, -5) and </a:t>
            </a:r>
          </a:p>
          <a:p>
            <a:r>
              <a:rPr lang="en-US" sz="2400">
                <a:latin typeface="Tekton Pro" pitchFamily="34" charset="0"/>
              </a:rPr>
              <a:t>parallel to</a:t>
            </a:r>
          </a:p>
        </p:txBody>
      </p:sp>
      <p:graphicFrame>
        <p:nvGraphicFramePr>
          <p:cNvPr id="7172" name="Object 6"/>
          <p:cNvGraphicFramePr>
            <a:graphicFrameLocks noChangeAspect="1"/>
          </p:cNvGraphicFramePr>
          <p:nvPr>
            <p:extLst>
              <p:ext uri="{D42A27DB-BD31-4B8C-83A1-F6EECF244321}">
                <p14:modId xmlns:p14="http://schemas.microsoft.com/office/powerpoint/2010/main" val="972245243"/>
              </p:ext>
            </p:extLst>
          </p:nvPr>
        </p:nvGraphicFramePr>
        <p:xfrm>
          <a:off x="1941513" y="2209800"/>
          <a:ext cx="1752600" cy="609600"/>
        </p:xfrm>
        <a:graphic>
          <a:graphicData uri="http://schemas.openxmlformats.org/presentationml/2006/ole">
            <mc:AlternateContent xmlns:mc="http://schemas.openxmlformats.org/markup-compatibility/2006">
              <mc:Choice xmlns:v="urn:schemas-microsoft-com:vml" Requires="v">
                <p:oleObj spid="_x0000_s7177" name="Equation" r:id="rId3" imgW="875920" imgH="304668" progId="Equation.DSMT4">
                  <p:embed/>
                </p:oleObj>
              </mc:Choice>
              <mc:Fallback>
                <p:oleObj name="Equation" r:id="rId3" imgW="875920" imgH="304668"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1513" y="2209800"/>
                        <a:ext cx="1752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3" name="Text Box 7"/>
          <p:cNvSpPr txBox="1">
            <a:spLocks noChangeArrowheads="1"/>
          </p:cNvSpPr>
          <p:nvPr/>
        </p:nvSpPr>
        <p:spPr bwMode="auto">
          <a:xfrm>
            <a:off x="477838" y="2990850"/>
            <a:ext cx="7535862" cy="1323975"/>
          </a:xfrm>
          <a:prstGeom prst="rect">
            <a:avLst/>
          </a:prstGeom>
          <a:noFill/>
          <a:ln w="9525">
            <a:noFill/>
            <a:miter lim="800000"/>
            <a:headEnd/>
            <a:tailEnd/>
          </a:ln>
          <a:effectLst/>
        </p:spPr>
        <p:txBody>
          <a:bodyPr>
            <a:spAutoFit/>
          </a:bodyPr>
          <a:lstStyle/>
          <a:p>
            <a:r>
              <a:rPr lang="en-US" sz="2400">
                <a:latin typeface="Tekton Pro" pitchFamily="34" charset="0"/>
              </a:rPr>
              <a:t>Using the point-slope equation where the slope </a:t>
            </a:r>
            <a:r>
              <a:rPr lang="en-US" sz="2400" i="1">
                <a:latin typeface="Tekton Pro" pitchFamily="34" charset="0"/>
              </a:rPr>
              <a:t>m</a:t>
            </a:r>
            <a:r>
              <a:rPr lang="en-US" sz="2400">
                <a:latin typeface="Tekton Pro" pitchFamily="34" charset="0"/>
              </a:rPr>
              <a:t> = -</a:t>
            </a:r>
            <a:r>
              <a:rPr lang="en-US" sz="3200" baseline="30000">
                <a:latin typeface="Tekton Pro" pitchFamily="34" charset="0"/>
              </a:rPr>
              <a:t>2</a:t>
            </a:r>
            <a:r>
              <a:rPr lang="en-US" sz="3200">
                <a:latin typeface="Tekton Pro" pitchFamily="34" charset="0"/>
              </a:rPr>
              <a:t>/</a:t>
            </a:r>
            <a:r>
              <a:rPr lang="en-US" sz="3200" baseline="-25000">
                <a:latin typeface="Tekton Pro" pitchFamily="34" charset="0"/>
              </a:rPr>
              <a:t>3</a:t>
            </a:r>
            <a:r>
              <a:rPr lang="en-US" sz="2400">
                <a:latin typeface="Tekton Pro" pitchFamily="34" charset="0"/>
              </a:rPr>
              <a:t> and</a:t>
            </a:r>
          </a:p>
          <a:p>
            <a:r>
              <a:rPr lang="en-US" sz="2400">
                <a:latin typeface="Tekton Pro" pitchFamily="34" charset="0"/>
              </a:rPr>
              <a:t>the point is (3, -5) we get </a:t>
            </a:r>
          </a:p>
        </p:txBody>
      </p:sp>
      <p:graphicFrame>
        <p:nvGraphicFramePr>
          <p:cNvPr id="7174" name="Object 8"/>
          <p:cNvGraphicFramePr>
            <a:graphicFrameLocks noChangeAspect="1"/>
          </p:cNvGraphicFramePr>
          <p:nvPr>
            <p:extLst>
              <p:ext uri="{D42A27DB-BD31-4B8C-83A1-F6EECF244321}">
                <p14:modId xmlns:p14="http://schemas.microsoft.com/office/powerpoint/2010/main" val="894503017"/>
              </p:ext>
            </p:extLst>
          </p:nvPr>
        </p:nvGraphicFramePr>
        <p:xfrm>
          <a:off x="4075113" y="3810000"/>
          <a:ext cx="2514600" cy="1646238"/>
        </p:xfrm>
        <a:graphic>
          <a:graphicData uri="http://schemas.openxmlformats.org/presentationml/2006/ole">
            <mc:AlternateContent xmlns:mc="http://schemas.openxmlformats.org/markup-compatibility/2006">
              <mc:Choice xmlns:v="urn:schemas-microsoft-com:vml" Requires="v">
                <p:oleObj spid="_x0000_s7178" name="Equation" r:id="rId5" imgW="1397000" imgH="914400" progId="Equation.DSMT4">
                  <p:embed/>
                </p:oleObj>
              </mc:Choice>
              <mc:Fallback>
                <p:oleObj name="Equation" r:id="rId5" imgW="1397000" imgH="9144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113" y="3810000"/>
                        <a:ext cx="2514600" cy="164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57200" y="274638"/>
            <a:ext cx="8153400" cy="1143000"/>
          </a:xfrm>
        </p:spPr>
        <p:txBody>
          <a:bodyPr/>
          <a:lstStyle/>
          <a:p>
            <a:pPr fontAlgn="auto">
              <a:spcAft>
                <a:spcPts val="0"/>
              </a:spcAft>
              <a:defRPr/>
            </a:pPr>
            <a:r>
              <a:rPr lang="en-US" sz="4000" dirty="0">
                <a:latin typeface="Tekton Pro" pitchFamily="34" charset="0"/>
              </a:rPr>
              <a:t>Practice Constructing Parallel Lines</a:t>
            </a:r>
          </a:p>
        </p:txBody>
      </p:sp>
      <p:sp>
        <p:nvSpPr>
          <p:cNvPr id="8195" name="Text Box 5"/>
          <p:cNvSpPr txBox="1">
            <a:spLocks noChangeArrowheads="1"/>
          </p:cNvSpPr>
          <p:nvPr/>
        </p:nvSpPr>
        <p:spPr bwMode="auto">
          <a:xfrm>
            <a:off x="228601" y="1295400"/>
            <a:ext cx="8382000" cy="830997"/>
          </a:xfrm>
          <a:prstGeom prst="rect">
            <a:avLst/>
          </a:prstGeom>
          <a:noFill/>
          <a:ln w="9525">
            <a:noFill/>
            <a:miter lim="800000"/>
            <a:headEnd/>
            <a:tailEnd/>
          </a:ln>
          <a:effectLst/>
        </p:spPr>
        <p:txBody>
          <a:bodyPr wrap="square">
            <a:spAutoFit/>
          </a:bodyPr>
          <a:lstStyle/>
          <a:p>
            <a:r>
              <a:rPr lang="en-US" sz="2400" dirty="0">
                <a:latin typeface="Tekton Pro" pitchFamily="34" charset="0"/>
              </a:rPr>
              <a:t>Find the equation of the line going through the point (4,1) and </a:t>
            </a:r>
            <a:r>
              <a:rPr lang="en-US" sz="2400" dirty="0" smtClean="0">
                <a:latin typeface="Tekton Pro" pitchFamily="34" charset="0"/>
              </a:rPr>
              <a:t>parallel to</a:t>
            </a:r>
            <a:endParaRPr lang="en-US" sz="2400" dirty="0">
              <a:latin typeface="Tekton Pro" pitchFamily="34" charset="0"/>
            </a:endParaRPr>
          </a:p>
        </p:txBody>
      </p:sp>
      <p:graphicFrame>
        <p:nvGraphicFramePr>
          <p:cNvPr id="8196" name="Object 6"/>
          <p:cNvGraphicFramePr>
            <a:graphicFrameLocks noChangeAspect="1"/>
          </p:cNvGraphicFramePr>
          <p:nvPr>
            <p:extLst>
              <p:ext uri="{D42A27DB-BD31-4B8C-83A1-F6EECF244321}">
                <p14:modId xmlns:p14="http://schemas.microsoft.com/office/powerpoint/2010/main" val="4126451045"/>
              </p:ext>
            </p:extLst>
          </p:nvPr>
        </p:nvGraphicFramePr>
        <p:xfrm>
          <a:off x="2362200" y="1676400"/>
          <a:ext cx="1600200" cy="441325"/>
        </p:xfrm>
        <a:graphic>
          <a:graphicData uri="http://schemas.openxmlformats.org/presentationml/2006/ole">
            <mc:AlternateContent xmlns:mc="http://schemas.openxmlformats.org/markup-compatibility/2006">
              <mc:Choice xmlns:v="urn:schemas-microsoft-com:vml" Requires="v">
                <p:oleObj spid="_x0000_s8219" name="Equation" r:id="rId3" imgW="736600" imgH="203200" progId="Equation.DSMT4">
                  <p:embed/>
                </p:oleObj>
              </mc:Choice>
              <mc:Fallback>
                <p:oleObj name="Equation" r:id="rId3" imgW="736600" imgH="203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676400"/>
                        <a:ext cx="1600200"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8" name="Text Box 8"/>
          <p:cNvSpPr txBox="1">
            <a:spLocks noChangeArrowheads="1"/>
          </p:cNvSpPr>
          <p:nvPr/>
        </p:nvSpPr>
        <p:spPr bwMode="auto">
          <a:xfrm>
            <a:off x="152400" y="3886200"/>
            <a:ext cx="7495322" cy="830997"/>
          </a:xfrm>
          <a:prstGeom prst="rect">
            <a:avLst/>
          </a:prstGeom>
          <a:noFill/>
          <a:ln w="9525">
            <a:noFill/>
            <a:miter lim="800000"/>
            <a:headEnd/>
            <a:tailEnd/>
          </a:ln>
          <a:effectLst/>
        </p:spPr>
        <p:txBody>
          <a:bodyPr wrap="none">
            <a:spAutoFit/>
          </a:bodyPr>
          <a:lstStyle/>
          <a:p>
            <a:r>
              <a:rPr lang="en-US" sz="2400" dirty="0">
                <a:latin typeface="Tekton Pro" pitchFamily="34" charset="0"/>
              </a:rPr>
              <a:t>Find the equation of the line going through the point (-2,7) </a:t>
            </a:r>
            <a:endParaRPr lang="en-US" sz="2400" dirty="0" smtClean="0">
              <a:latin typeface="Tekton Pro" pitchFamily="34" charset="0"/>
            </a:endParaRPr>
          </a:p>
          <a:p>
            <a:r>
              <a:rPr lang="en-US" sz="2400" dirty="0" smtClean="0">
                <a:latin typeface="Tekton Pro" pitchFamily="34" charset="0"/>
              </a:rPr>
              <a:t>and parallel to</a:t>
            </a:r>
            <a:endParaRPr lang="en-US" sz="2400" dirty="0">
              <a:latin typeface="Tekton Pro" pitchFamily="34" charset="0"/>
            </a:endParaRPr>
          </a:p>
        </p:txBody>
      </p:sp>
      <p:graphicFrame>
        <p:nvGraphicFramePr>
          <p:cNvPr id="8199" name="Object 9"/>
          <p:cNvGraphicFramePr>
            <a:graphicFrameLocks noChangeAspect="1"/>
          </p:cNvGraphicFramePr>
          <p:nvPr>
            <p:extLst>
              <p:ext uri="{D42A27DB-BD31-4B8C-83A1-F6EECF244321}">
                <p14:modId xmlns:p14="http://schemas.microsoft.com/office/powerpoint/2010/main" val="879662842"/>
              </p:ext>
            </p:extLst>
          </p:nvPr>
        </p:nvGraphicFramePr>
        <p:xfrm>
          <a:off x="2362200" y="4267200"/>
          <a:ext cx="1371600" cy="430213"/>
        </p:xfrm>
        <a:graphic>
          <a:graphicData uri="http://schemas.openxmlformats.org/presentationml/2006/ole">
            <mc:AlternateContent xmlns:mc="http://schemas.openxmlformats.org/markup-compatibility/2006">
              <mc:Choice xmlns:v="urn:schemas-microsoft-com:vml" Requires="v">
                <p:oleObj spid="_x0000_s8220" name="Equation" r:id="rId5" imgW="647419" imgH="203112" progId="Equation.DSMT4">
                  <p:embed/>
                </p:oleObj>
              </mc:Choice>
              <mc:Fallback>
                <p:oleObj name="Equation" r:id="rId5" imgW="647419" imgH="203112"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267200"/>
                        <a:ext cx="13716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018342350"/>
              </p:ext>
            </p:extLst>
          </p:nvPr>
        </p:nvGraphicFramePr>
        <p:xfrm>
          <a:off x="3448050" y="3467100"/>
          <a:ext cx="114300" cy="177800"/>
        </p:xfrm>
        <a:graphic>
          <a:graphicData uri="http://schemas.openxmlformats.org/presentationml/2006/ole">
            <mc:AlternateContent xmlns:mc="http://schemas.openxmlformats.org/markup-compatibility/2006">
              <mc:Choice xmlns:v="urn:schemas-microsoft-com:vml" Requires="v">
                <p:oleObj spid="_x0000_s8221" name="Equation" r:id="rId7" imgW="114120" imgH="177480" progId="Equation.DSMT4">
                  <p:embed/>
                </p:oleObj>
              </mc:Choice>
              <mc:Fallback>
                <p:oleObj name="Equation" r:id="rId7" imgW="114120" imgH="17748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48050" y="3467100"/>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98935133"/>
              </p:ext>
            </p:extLst>
          </p:nvPr>
        </p:nvGraphicFramePr>
        <p:xfrm>
          <a:off x="1524000" y="2057400"/>
          <a:ext cx="2286000" cy="457200"/>
        </p:xfrm>
        <a:graphic>
          <a:graphicData uri="http://schemas.openxmlformats.org/presentationml/2006/ole">
            <mc:AlternateContent xmlns:mc="http://schemas.openxmlformats.org/markup-compatibility/2006">
              <mc:Choice xmlns:v="urn:schemas-microsoft-com:vml" Requires="v">
                <p:oleObj spid="_x0000_s8222" name="Equation" r:id="rId9" imgW="1015920" imgH="203040" progId="Equation.DSMT4">
                  <p:embed/>
                </p:oleObj>
              </mc:Choice>
              <mc:Fallback>
                <p:oleObj name="Equation" r:id="rId9" imgW="1015920" imgH="203040" progId="Equation.DSMT4">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2057400"/>
                        <a:ext cx="2286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3" name="Object 11"/>
          <p:cNvGraphicFramePr>
            <a:graphicFrameLocks noChangeAspect="1"/>
          </p:cNvGraphicFramePr>
          <p:nvPr>
            <p:extLst>
              <p:ext uri="{D42A27DB-BD31-4B8C-83A1-F6EECF244321}">
                <p14:modId xmlns:p14="http://schemas.microsoft.com/office/powerpoint/2010/main" val="2542039285"/>
              </p:ext>
            </p:extLst>
          </p:nvPr>
        </p:nvGraphicFramePr>
        <p:xfrm>
          <a:off x="1524000" y="2514600"/>
          <a:ext cx="2200275" cy="457200"/>
        </p:xfrm>
        <a:graphic>
          <a:graphicData uri="http://schemas.openxmlformats.org/presentationml/2006/ole">
            <mc:AlternateContent xmlns:mc="http://schemas.openxmlformats.org/markup-compatibility/2006">
              <mc:Choice xmlns:v="urn:schemas-microsoft-com:vml" Requires="v">
                <p:oleObj spid="_x0000_s8223" name="Equation" r:id="rId11" imgW="977760" imgH="203040" progId="Equation.DSMT4">
                  <p:embed/>
                </p:oleObj>
              </mc:Choice>
              <mc:Fallback>
                <p:oleObj name="Equation" r:id="rId11" imgW="977760" imgH="203040" progId="Equation.DSMT4">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2514600"/>
                        <a:ext cx="22002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4" name="Object 12"/>
          <p:cNvGraphicFramePr>
            <a:graphicFrameLocks noChangeAspect="1"/>
          </p:cNvGraphicFramePr>
          <p:nvPr>
            <p:extLst>
              <p:ext uri="{D42A27DB-BD31-4B8C-83A1-F6EECF244321}">
                <p14:modId xmlns:p14="http://schemas.microsoft.com/office/powerpoint/2010/main" val="3804545481"/>
              </p:ext>
            </p:extLst>
          </p:nvPr>
        </p:nvGraphicFramePr>
        <p:xfrm>
          <a:off x="1962150" y="3048000"/>
          <a:ext cx="1771650" cy="457200"/>
        </p:xfrm>
        <a:graphic>
          <a:graphicData uri="http://schemas.openxmlformats.org/presentationml/2006/ole">
            <mc:AlternateContent xmlns:mc="http://schemas.openxmlformats.org/markup-compatibility/2006">
              <mc:Choice xmlns:v="urn:schemas-microsoft-com:vml" Requires="v">
                <p:oleObj spid="_x0000_s8224" name="Equation" r:id="rId13" imgW="787320" imgH="203040" progId="Equation.DSMT4">
                  <p:embed/>
                </p:oleObj>
              </mc:Choice>
              <mc:Fallback>
                <p:oleObj name="Equation" r:id="rId13" imgW="787320" imgH="203040" progId="Equation.DSMT4">
                  <p:embed/>
                  <p:pic>
                    <p:nvPicPr>
                      <p:cNvPr id="0" name="Picture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62150" y="3048000"/>
                        <a:ext cx="17716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92239471"/>
              </p:ext>
            </p:extLst>
          </p:nvPr>
        </p:nvGraphicFramePr>
        <p:xfrm>
          <a:off x="4343400" y="4495800"/>
          <a:ext cx="2309815" cy="381000"/>
        </p:xfrm>
        <a:graphic>
          <a:graphicData uri="http://schemas.openxmlformats.org/presentationml/2006/ole">
            <mc:AlternateContent xmlns:mc="http://schemas.openxmlformats.org/markup-compatibility/2006">
              <mc:Choice xmlns:v="urn:schemas-microsoft-com:vml" Requires="v">
                <p:oleObj spid="_x0000_s8225" name="Equation" r:id="rId15" imgW="1231560" imgH="203040" progId="Equation.DSMT4">
                  <p:embed/>
                </p:oleObj>
              </mc:Choice>
              <mc:Fallback>
                <p:oleObj name="Equation" r:id="rId15" imgW="1231560" imgH="203040" progId="Equation.DSMT4">
                  <p:embed/>
                  <p:pic>
                    <p:nvPicPr>
                      <p:cNvPr id="0" name="Picture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43400" y="4495800"/>
                        <a:ext cx="230981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6" name="Object 14"/>
          <p:cNvGraphicFramePr>
            <a:graphicFrameLocks noChangeAspect="1"/>
          </p:cNvGraphicFramePr>
          <p:nvPr>
            <p:extLst>
              <p:ext uri="{D42A27DB-BD31-4B8C-83A1-F6EECF244321}">
                <p14:modId xmlns:p14="http://schemas.microsoft.com/office/powerpoint/2010/main" val="1168256707"/>
              </p:ext>
            </p:extLst>
          </p:nvPr>
        </p:nvGraphicFramePr>
        <p:xfrm>
          <a:off x="4343400" y="4953000"/>
          <a:ext cx="1976437" cy="381000"/>
        </p:xfrm>
        <a:graphic>
          <a:graphicData uri="http://schemas.openxmlformats.org/presentationml/2006/ole">
            <mc:AlternateContent xmlns:mc="http://schemas.openxmlformats.org/markup-compatibility/2006">
              <mc:Choice xmlns:v="urn:schemas-microsoft-com:vml" Requires="v">
                <p:oleObj spid="_x0000_s8226" name="Equation" r:id="rId17" imgW="1054080" imgH="203040" progId="Equation.DSMT4">
                  <p:embed/>
                </p:oleObj>
              </mc:Choice>
              <mc:Fallback>
                <p:oleObj name="Equation" r:id="rId17" imgW="1054080" imgH="203040" progId="Equation.DSMT4">
                  <p:embed/>
                  <p:pic>
                    <p:nvPicPr>
                      <p:cNvPr id="0" name="Picture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43400" y="4953000"/>
                        <a:ext cx="1976437"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7" name="Object 15"/>
          <p:cNvGraphicFramePr>
            <a:graphicFrameLocks noChangeAspect="1"/>
          </p:cNvGraphicFramePr>
          <p:nvPr>
            <p:extLst>
              <p:ext uri="{D42A27DB-BD31-4B8C-83A1-F6EECF244321}">
                <p14:modId xmlns:p14="http://schemas.microsoft.com/office/powerpoint/2010/main" val="1794534187"/>
              </p:ext>
            </p:extLst>
          </p:nvPr>
        </p:nvGraphicFramePr>
        <p:xfrm>
          <a:off x="4343400" y="5486400"/>
          <a:ext cx="1785937" cy="381000"/>
        </p:xfrm>
        <a:graphic>
          <a:graphicData uri="http://schemas.openxmlformats.org/presentationml/2006/ole">
            <mc:AlternateContent xmlns:mc="http://schemas.openxmlformats.org/markup-compatibility/2006">
              <mc:Choice xmlns:v="urn:schemas-microsoft-com:vml" Requires="v">
                <p:oleObj spid="_x0000_s8227" name="Equation" r:id="rId19" imgW="952200" imgH="203040" progId="Equation.DSMT4">
                  <p:embed/>
                </p:oleObj>
              </mc:Choice>
              <mc:Fallback>
                <p:oleObj name="Equation" r:id="rId19" imgW="952200" imgH="203040" progId="Equation.DSMT4">
                  <p:embed/>
                  <p:pic>
                    <p:nvPicPr>
                      <p:cNvPr id="0"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43400" y="5486400"/>
                        <a:ext cx="1785937"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8" name="Object 16"/>
          <p:cNvGraphicFramePr>
            <a:graphicFrameLocks noChangeAspect="1"/>
          </p:cNvGraphicFramePr>
          <p:nvPr>
            <p:extLst>
              <p:ext uri="{D42A27DB-BD31-4B8C-83A1-F6EECF244321}">
                <p14:modId xmlns:p14="http://schemas.microsoft.com/office/powerpoint/2010/main" val="1059374335"/>
              </p:ext>
            </p:extLst>
          </p:nvPr>
        </p:nvGraphicFramePr>
        <p:xfrm>
          <a:off x="4730750" y="5943600"/>
          <a:ext cx="1381125" cy="381000"/>
        </p:xfrm>
        <a:graphic>
          <a:graphicData uri="http://schemas.openxmlformats.org/presentationml/2006/ole">
            <mc:AlternateContent xmlns:mc="http://schemas.openxmlformats.org/markup-compatibility/2006">
              <mc:Choice xmlns:v="urn:schemas-microsoft-com:vml" Requires="v">
                <p:oleObj spid="_x0000_s8228" name="Equation" r:id="rId21" imgW="736560" imgH="203040" progId="Equation.DSMT4">
                  <p:embed/>
                </p:oleObj>
              </mc:Choice>
              <mc:Fallback>
                <p:oleObj name="Equation" r:id="rId21" imgW="736560" imgH="203040" progId="Equation.DSMT4">
                  <p:embed/>
                  <p:pic>
                    <p:nvPicPr>
                      <p:cNvPr id="0" name="Picture 1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730750" y="5943600"/>
                        <a:ext cx="13811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203"/>
                                        </p:tgtEl>
                                        <p:attrNameLst>
                                          <p:attrName>style.visibility</p:attrName>
                                        </p:attrNameLst>
                                      </p:cBhvr>
                                      <p:to>
                                        <p:strVal val="visible"/>
                                      </p:to>
                                    </p:set>
                                    <p:animEffect transition="in" filter="checkerboard(across)">
                                      <p:cBhvr>
                                        <p:cTn id="12" dur="500"/>
                                        <p:tgtEl>
                                          <p:spTgt spid="820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204"/>
                                        </p:tgtEl>
                                        <p:attrNameLst>
                                          <p:attrName>style.visibility</p:attrName>
                                        </p:attrNameLst>
                                      </p:cBhvr>
                                      <p:to>
                                        <p:strVal val="visible"/>
                                      </p:to>
                                    </p:set>
                                    <p:animEffect transition="in" filter="checkerboard(across)">
                                      <p:cBhvr>
                                        <p:cTn id="17" dur="500"/>
                                        <p:tgtEl>
                                          <p:spTgt spid="820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206"/>
                                        </p:tgtEl>
                                        <p:attrNameLst>
                                          <p:attrName>style.visibility</p:attrName>
                                        </p:attrNameLst>
                                      </p:cBhvr>
                                      <p:to>
                                        <p:strVal val="visible"/>
                                      </p:to>
                                    </p:set>
                                    <p:animEffect transition="in" filter="blinds(horizontal)">
                                      <p:cBhvr>
                                        <p:cTn id="27" dur="500"/>
                                        <p:tgtEl>
                                          <p:spTgt spid="82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207"/>
                                        </p:tgtEl>
                                        <p:attrNameLst>
                                          <p:attrName>style.visibility</p:attrName>
                                        </p:attrNameLst>
                                      </p:cBhvr>
                                      <p:to>
                                        <p:strVal val="visible"/>
                                      </p:to>
                                    </p:set>
                                    <p:animEffect transition="in" filter="blinds(horizontal)">
                                      <p:cBhvr>
                                        <p:cTn id="32" dur="500"/>
                                        <p:tgtEl>
                                          <p:spTgt spid="820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208"/>
                                        </p:tgtEl>
                                        <p:attrNameLst>
                                          <p:attrName>style.visibility</p:attrName>
                                        </p:attrNameLst>
                                      </p:cBhvr>
                                      <p:to>
                                        <p:strVal val="visible"/>
                                      </p:to>
                                    </p:set>
                                    <p:animEffect transition="in" filter="blinds(horizontal)">
                                      <p:cBhvr>
                                        <p:cTn id="37" dur="500"/>
                                        <p:tgtEl>
                                          <p:spTgt spid="8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a:latin typeface="Tekton Pro" pitchFamily="34" charset="0"/>
              </a:rPr>
              <a:t>Perpendicular Lines</a:t>
            </a:r>
          </a:p>
        </p:txBody>
      </p:sp>
      <p:sp>
        <p:nvSpPr>
          <p:cNvPr id="9219" name="Rectangle 3"/>
          <p:cNvSpPr>
            <a:spLocks noGrp="1" noChangeArrowheads="1"/>
          </p:cNvSpPr>
          <p:nvPr>
            <p:ph idx="1"/>
          </p:nvPr>
        </p:nvSpPr>
        <p:spPr/>
        <p:txBody>
          <a:bodyPr/>
          <a:lstStyle/>
          <a:p>
            <a:r>
              <a:rPr lang="en-US" sz="2000" dirty="0" smtClean="0">
                <a:latin typeface="Tekton Pro" pitchFamily="34" charset="0"/>
              </a:rPr>
              <a:t>Perpendicular lines are lines that intersect in a right angle.</a:t>
            </a:r>
          </a:p>
          <a:p>
            <a:r>
              <a:rPr lang="en-US" sz="2000" dirty="0" smtClean="0">
                <a:latin typeface="Tekton Pro" pitchFamily="34" charset="0"/>
              </a:rPr>
              <a:t>We can decide algebraically if two lines are perpendicular by finding the slope of each line and seeing if the slopes are negative reciprocals of each other.  This is equivalent to multiplying the two slopes together and seeing if their product is –1.</a:t>
            </a:r>
          </a:p>
          <a:p>
            <a:r>
              <a:rPr lang="en-US" sz="2000" dirty="0" smtClean="0">
                <a:latin typeface="Tekton Pro" pitchFamily="34" charset="0"/>
              </a:rPr>
              <a:t>We can find the equation of a line perpendicular to a given line and going through a given point by:                                  	</a:t>
            </a:r>
          </a:p>
          <a:p>
            <a:pPr>
              <a:buFont typeface="Wingdings" pitchFamily="2" charset="2"/>
              <a:buNone/>
            </a:pPr>
            <a:r>
              <a:rPr lang="en-US" sz="2000" dirty="0" smtClean="0">
                <a:latin typeface="Tekton Pro" pitchFamily="34" charset="0"/>
              </a:rPr>
              <a:t>  		a.) first finding the slope </a:t>
            </a:r>
            <a:r>
              <a:rPr lang="en-US" sz="2000" i="1" dirty="0" smtClean="0">
                <a:latin typeface="Tekton Pro" pitchFamily="34" charset="0"/>
              </a:rPr>
              <a:t>m</a:t>
            </a:r>
            <a:r>
              <a:rPr lang="en-US" sz="2000" dirty="0" smtClean="0">
                <a:latin typeface="Tekton Pro" pitchFamily="34" charset="0"/>
              </a:rPr>
              <a:t> of the given line;           	</a:t>
            </a:r>
          </a:p>
          <a:p>
            <a:pPr>
              <a:buFont typeface="Wingdings" pitchFamily="2" charset="2"/>
              <a:buNone/>
            </a:pPr>
            <a:r>
              <a:rPr lang="en-US" sz="2000" dirty="0" smtClean="0">
                <a:latin typeface="Tekton Pro" pitchFamily="34" charset="0"/>
              </a:rPr>
              <a:t>		b.) finding the equation of the line through the given      			point with slope = </a:t>
            </a:r>
            <a:r>
              <a:rPr lang="en-US" sz="2000" baseline="30000" dirty="0" smtClean="0">
                <a:latin typeface="Tekton Pro" pitchFamily="34" charset="0"/>
              </a:rPr>
              <a:t>–</a:t>
            </a:r>
            <a:r>
              <a:rPr lang="en-US" sz="2800" baseline="30000" dirty="0" smtClean="0">
                <a:latin typeface="Tekton Pro" pitchFamily="34" charset="0"/>
              </a:rPr>
              <a:t>1</a:t>
            </a:r>
            <a:r>
              <a:rPr lang="en-US" sz="2800" dirty="0" smtClean="0">
                <a:latin typeface="Tekton Pro" pitchFamily="34" charset="0"/>
              </a:rPr>
              <a:t> </a:t>
            </a:r>
            <a:r>
              <a:rPr lang="en-US" sz="2800" i="1" dirty="0" smtClean="0">
                <a:latin typeface="Tekton Pro" pitchFamily="34" charset="0"/>
              </a:rPr>
              <a:t>/</a:t>
            </a:r>
            <a:r>
              <a:rPr lang="en-US" sz="2800" i="1" baseline="-25000" dirty="0" smtClean="0">
                <a:latin typeface="Tekton Pro" pitchFamily="34" charset="0"/>
              </a:rPr>
              <a:t>m</a:t>
            </a:r>
            <a:r>
              <a:rPr lang="en-US" sz="2000" i="1" dirty="0" smtClean="0">
                <a:latin typeface="Tekton Pro" pitchFamily="34" charset="0"/>
              </a:rPr>
              <a:t>.</a:t>
            </a:r>
            <a:endParaRPr lang="en-US" sz="2000" dirty="0" smtClean="0">
              <a:latin typeface="Tekton Pro" pitchFamily="34" charset="0"/>
            </a:endParaRPr>
          </a:p>
          <a:p>
            <a:endParaRPr lang="en-US" sz="2000" dirty="0" smtClean="0">
              <a:latin typeface="Tekton Pro"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274638"/>
            <a:ext cx="8534400" cy="1143000"/>
          </a:xfrm>
        </p:spPr>
        <p:txBody>
          <a:bodyPr/>
          <a:lstStyle/>
          <a:p>
            <a:pPr fontAlgn="auto">
              <a:spcAft>
                <a:spcPts val="0"/>
              </a:spcAft>
              <a:defRPr/>
            </a:pPr>
            <a:r>
              <a:rPr lang="en-US" dirty="0">
                <a:latin typeface="Tekton Pro" pitchFamily="34" charset="0"/>
              </a:rPr>
              <a:t>Testing if Lines Are Perpendicular</a:t>
            </a:r>
          </a:p>
        </p:txBody>
      </p:sp>
      <p:graphicFrame>
        <p:nvGraphicFramePr>
          <p:cNvPr id="10243" name="Object 5"/>
          <p:cNvGraphicFramePr>
            <a:graphicFrameLocks noChangeAspect="1"/>
          </p:cNvGraphicFramePr>
          <p:nvPr>
            <p:extLst>
              <p:ext uri="{D42A27DB-BD31-4B8C-83A1-F6EECF244321}">
                <p14:modId xmlns:p14="http://schemas.microsoft.com/office/powerpoint/2010/main" val="4278965541"/>
              </p:ext>
            </p:extLst>
          </p:nvPr>
        </p:nvGraphicFramePr>
        <p:xfrm>
          <a:off x="304800" y="1600200"/>
          <a:ext cx="6759575" cy="793750"/>
        </p:xfrm>
        <a:graphic>
          <a:graphicData uri="http://schemas.openxmlformats.org/presentationml/2006/ole">
            <mc:AlternateContent xmlns:mc="http://schemas.openxmlformats.org/markup-compatibility/2006">
              <mc:Choice xmlns:v="urn:schemas-microsoft-com:vml" Requires="v">
                <p:oleObj spid="_x0000_s10254" name="Equation" r:id="rId3" imgW="3352680" imgH="393480" progId="Equation.DSMT4">
                  <p:embed/>
                </p:oleObj>
              </mc:Choice>
              <mc:Fallback>
                <p:oleObj name="Equation" r:id="rId3" imgW="335268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600200"/>
                        <a:ext cx="6759575"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4" name="Object 6"/>
          <p:cNvGraphicFramePr>
            <a:graphicFrameLocks noChangeAspect="1"/>
          </p:cNvGraphicFramePr>
          <p:nvPr>
            <p:extLst>
              <p:ext uri="{D42A27DB-BD31-4B8C-83A1-F6EECF244321}">
                <p14:modId xmlns:p14="http://schemas.microsoft.com/office/powerpoint/2010/main" val="3529395017"/>
              </p:ext>
            </p:extLst>
          </p:nvPr>
        </p:nvGraphicFramePr>
        <p:xfrm>
          <a:off x="609600" y="2590800"/>
          <a:ext cx="5410200" cy="871538"/>
        </p:xfrm>
        <a:graphic>
          <a:graphicData uri="http://schemas.openxmlformats.org/presentationml/2006/ole">
            <mc:AlternateContent xmlns:mc="http://schemas.openxmlformats.org/markup-compatibility/2006">
              <mc:Choice xmlns:v="urn:schemas-microsoft-com:vml" Requires="v">
                <p:oleObj spid="_x0000_s10255" name="Equation" r:id="rId5" imgW="2679700" imgH="431800" progId="Equation.DSMT4">
                  <p:embed/>
                </p:oleObj>
              </mc:Choice>
              <mc:Fallback>
                <p:oleObj name="Equation" r:id="rId5" imgW="2679700" imgH="4318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590800"/>
                        <a:ext cx="5410200" cy="871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5" name="Object 7"/>
          <p:cNvGraphicFramePr>
            <a:graphicFrameLocks noChangeAspect="1"/>
          </p:cNvGraphicFramePr>
          <p:nvPr>
            <p:extLst>
              <p:ext uri="{D42A27DB-BD31-4B8C-83A1-F6EECF244321}">
                <p14:modId xmlns:p14="http://schemas.microsoft.com/office/powerpoint/2010/main" val="2486734647"/>
              </p:ext>
            </p:extLst>
          </p:nvPr>
        </p:nvGraphicFramePr>
        <p:xfrm>
          <a:off x="1828800" y="1460500"/>
          <a:ext cx="914400" cy="198438"/>
        </p:xfrm>
        <a:graphic>
          <a:graphicData uri="http://schemas.openxmlformats.org/presentationml/2006/ole">
            <mc:AlternateContent xmlns:mc="http://schemas.openxmlformats.org/markup-compatibility/2006">
              <mc:Choice xmlns:v="urn:schemas-microsoft-com:vml" Requires="v">
                <p:oleObj spid="_x0000_s10256" name="Equation" r:id="rId7" imgW="435285" imgH="677109" progId="Equation.DSMT4">
                  <p:embed/>
                </p:oleObj>
              </mc:Choice>
              <mc:Fallback>
                <p:oleObj name="Equation" r:id="rId7" imgW="435285" imgH="677109"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14605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6" name="Object 8"/>
          <p:cNvGraphicFramePr>
            <a:graphicFrameLocks noChangeAspect="1"/>
          </p:cNvGraphicFramePr>
          <p:nvPr>
            <p:extLst>
              <p:ext uri="{D42A27DB-BD31-4B8C-83A1-F6EECF244321}">
                <p14:modId xmlns:p14="http://schemas.microsoft.com/office/powerpoint/2010/main" val="3672044886"/>
              </p:ext>
            </p:extLst>
          </p:nvPr>
        </p:nvGraphicFramePr>
        <p:xfrm>
          <a:off x="569913" y="3810000"/>
          <a:ext cx="5373687" cy="846138"/>
        </p:xfrm>
        <a:graphic>
          <a:graphicData uri="http://schemas.openxmlformats.org/presentationml/2006/ole">
            <mc:AlternateContent xmlns:mc="http://schemas.openxmlformats.org/markup-compatibility/2006">
              <mc:Choice xmlns:v="urn:schemas-microsoft-com:vml" Requires="v">
                <p:oleObj spid="_x0000_s10257" name="Equation" r:id="rId9" imgW="2501900" imgH="393700" progId="Equation.DSMT4">
                  <p:embed/>
                </p:oleObj>
              </mc:Choice>
              <mc:Fallback>
                <p:oleObj name="Equation" r:id="rId9" imgW="2501900" imgH="3937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9913" y="3810000"/>
                        <a:ext cx="5373687" cy="84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Text Box 9"/>
          <p:cNvSpPr txBox="1">
            <a:spLocks noChangeArrowheads="1"/>
          </p:cNvSpPr>
          <p:nvPr/>
        </p:nvSpPr>
        <p:spPr bwMode="auto">
          <a:xfrm>
            <a:off x="304800" y="4876800"/>
            <a:ext cx="7162800" cy="830997"/>
          </a:xfrm>
          <a:prstGeom prst="rect">
            <a:avLst/>
          </a:prstGeom>
          <a:noFill/>
          <a:ln w="9525">
            <a:noFill/>
            <a:miter lim="800000"/>
            <a:headEnd/>
            <a:tailEnd/>
          </a:ln>
          <a:effectLst/>
        </p:spPr>
        <p:txBody>
          <a:bodyPr wrap="square">
            <a:spAutoFit/>
          </a:bodyPr>
          <a:lstStyle/>
          <a:p>
            <a:r>
              <a:rPr lang="en-US" sz="2400" dirty="0">
                <a:latin typeface="Tekton Pro" pitchFamily="34" charset="0"/>
              </a:rPr>
              <a:t>Since the slopes are negative reciprocals of each other the lines </a:t>
            </a:r>
            <a:r>
              <a:rPr lang="en-US" sz="2400" dirty="0" smtClean="0">
                <a:latin typeface="Tekton Pro" pitchFamily="34" charset="0"/>
              </a:rPr>
              <a:t>are</a:t>
            </a:r>
            <a:r>
              <a:rPr lang="en-US" sz="2000" dirty="0" smtClean="0">
                <a:latin typeface="Tekton Pro" pitchFamily="34" charset="0"/>
              </a:rPr>
              <a:t> </a:t>
            </a:r>
            <a:r>
              <a:rPr lang="en-US" sz="2400" dirty="0">
                <a:latin typeface="Tekton Pro" pitchFamily="34" charset="0"/>
              </a:rPr>
              <a:t>perpendicular</a:t>
            </a:r>
            <a:r>
              <a:rPr lang="en-US" sz="2000" dirty="0">
                <a:latin typeface="Tekton Pro" pitchFamily="34" charset="0"/>
              </a:rPr>
              <a:t>.</a:t>
            </a:r>
          </a:p>
        </p:txBody>
      </p:sp>
      <p:graphicFrame>
        <p:nvGraphicFramePr>
          <p:cNvPr id="10248" name="Object 10"/>
          <p:cNvGraphicFramePr>
            <a:graphicFrameLocks noChangeAspect="1"/>
          </p:cNvGraphicFramePr>
          <p:nvPr>
            <p:extLst>
              <p:ext uri="{D42A27DB-BD31-4B8C-83A1-F6EECF244321}">
                <p14:modId xmlns:p14="http://schemas.microsoft.com/office/powerpoint/2010/main" val="3976399365"/>
              </p:ext>
            </p:extLst>
          </p:nvPr>
        </p:nvGraphicFramePr>
        <p:xfrm>
          <a:off x="2895600" y="5715000"/>
          <a:ext cx="1524000" cy="849313"/>
        </p:xfrm>
        <a:graphic>
          <a:graphicData uri="http://schemas.openxmlformats.org/presentationml/2006/ole">
            <mc:AlternateContent xmlns:mc="http://schemas.openxmlformats.org/markup-compatibility/2006">
              <mc:Choice xmlns:v="urn:schemas-microsoft-com:vml" Requires="v">
                <p:oleObj spid="_x0000_s10258" name="Equation" r:id="rId11" imgW="774364" imgH="431613" progId="Equation.DSMT4">
                  <p:embed/>
                </p:oleObj>
              </mc:Choice>
              <mc:Fallback>
                <p:oleObj name="Equation" r:id="rId11" imgW="774364" imgH="431613"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95600" y="5715000"/>
                        <a:ext cx="1524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296</TotalTime>
  <Words>537</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Adjacency</vt:lpstr>
      <vt:lpstr>Equation</vt:lpstr>
      <vt:lpstr>Parallel and Perpendicular Lines</vt:lpstr>
      <vt:lpstr>Parallel Lines</vt:lpstr>
      <vt:lpstr>Testing if Lines are Parallel</vt:lpstr>
      <vt:lpstr>Graphs of Parallel Lines</vt:lpstr>
      <vt:lpstr>Practice Testing if Lines are Parallel</vt:lpstr>
      <vt:lpstr>Constructing Parallel Lines</vt:lpstr>
      <vt:lpstr>Practice Constructing Parallel Lines</vt:lpstr>
      <vt:lpstr>Perpendicular Lines</vt:lpstr>
      <vt:lpstr>Testing if Lines Are Perpendicular</vt:lpstr>
      <vt:lpstr>Graphs of Perpendicular Lines</vt:lpstr>
      <vt:lpstr>Practice Testing if Lines Are Perpendicular</vt:lpstr>
      <vt:lpstr>Constructing Perpendicular Lines</vt:lpstr>
      <vt:lpstr>Practice Constructing Perpendicular  Lines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and Perpendicular Lines</dc:title>
  <dc:creator>NVCC</dc:creator>
  <cp:lastModifiedBy>Jane Atkinson</cp:lastModifiedBy>
  <cp:revision>18</cp:revision>
  <dcterms:created xsi:type="dcterms:W3CDTF">2005-09-12T18:25:22Z</dcterms:created>
  <dcterms:modified xsi:type="dcterms:W3CDTF">2014-05-12T02:38:10Z</dcterms:modified>
</cp:coreProperties>
</file>