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3890-E9CD-4612-9B4F-455EBFAD0A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0BECB-24B7-4B23-866D-C75D4C254C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54C59C-0636-4D4A-95E7-BDBCF2BAE9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9C513B-F40D-458A-B36F-9F1378BF0E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3AD9F-2D1A-443D-BAC3-14841AAE37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B5BE56-29AE-416C-8644-E32C21338C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827BAD-13B4-46C8-96C3-9A6249A76C9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682D3E-24AF-4195-B54E-B04578DFA7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1DA3BB-5875-4845-A612-5ABFC81980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4C59C-0636-4D4A-95E7-BDBCF2BAE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6C62CA-46E5-4CCC-8E55-C1A6C2BC89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AC3890-E9CD-4612-9B4F-455EBFAD0A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60BECB-24B7-4B23-866D-C75D4C254C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C513B-F40D-458A-B36F-9F1378BF0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AD9F-2D1A-443D-BAC3-14841AAE37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BE56-29AE-416C-8644-E32C2133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7BAD-13B4-46C8-96C3-9A6249A76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D3E-24AF-4195-B54E-B04578DFA7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A3BB-5875-4845-A612-5ABFC81980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C62CA-46E5-4CCC-8E55-C1A6C2BC8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6D8A2C7-FF8F-4396-BEF3-218986C13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4/7/2014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D8A2C7-FF8F-4396-BEF3-218986C13D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87900" y="2286000"/>
            <a:ext cx="36703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een" pitchFamily="2" charset="0"/>
              </a:rPr>
              <a:t>Probability &amp; Tree Diagrams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>
              <a:latin typeface="Te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latin typeface="Teen" pitchFamily="2" charset="0"/>
              </a:rPr>
              <a:t>A way of showing the possibilities of two or more events</a:t>
            </a:r>
          </a:p>
          <a:p>
            <a:r>
              <a:rPr lang="en-GB" smtClean="0">
                <a:latin typeface="Teen" pitchFamily="2" charset="0"/>
              </a:rPr>
              <a:t>Simple diagram we use to calculate the probabilities of two or more events 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Teen" pitchFamily="2" charset="0"/>
              </a:rPr>
              <a:t>What are Tree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Teen" pitchFamily="2" charset="0"/>
              </a:rPr>
              <a:t>For example – a fair coin is spun twice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87450" y="2997200"/>
            <a:ext cx="1368425" cy="1368425"/>
            <a:chOff x="748" y="1888"/>
            <a:chExt cx="862" cy="862"/>
          </a:xfrm>
        </p:grpSpPr>
        <p:sp>
          <p:nvSpPr>
            <p:cNvPr id="5148" name="Line 4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9" name="Line 5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59113" y="1989138"/>
            <a:ext cx="1368425" cy="1368425"/>
            <a:chOff x="748" y="1888"/>
            <a:chExt cx="862" cy="862"/>
          </a:xfrm>
        </p:grpSpPr>
        <p:sp>
          <p:nvSpPr>
            <p:cNvPr id="5146" name="Line 8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7" name="Line 9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4005263"/>
            <a:ext cx="1368425" cy="1368425"/>
            <a:chOff x="748" y="1888"/>
            <a:chExt cx="862" cy="862"/>
          </a:xfrm>
        </p:grpSpPr>
        <p:sp>
          <p:nvSpPr>
            <p:cNvPr id="5144" name="Line 11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5" name="Line 12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82863" y="2727325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00563" y="17002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500563" y="378936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555875" y="42211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500563" y="31877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489450" y="52038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508625" y="1700213"/>
            <a:ext cx="5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HH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508625" y="3187700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HT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459413" y="3813175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TH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459413" y="5300663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TT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76600" y="1484313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2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nd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 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516063" y="1484313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1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st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11863" y="2205038"/>
            <a:ext cx="2808287" cy="3311525"/>
            <a:chOff x="3787" y="1389"/>
            <a:chExt cx="1769" cy="2086"/>
          </a:xfrm>
        </p:grpSpPr>
        <p:sp>
          <p:nvSpPr>
            <p:cNvPr id="5139" name="Text Box 26"/>
            <p:cNvSpPr txBox="1">
              <a:spLocks noChangeArrowheads="1"/>
            </p:cNvSpPr>
            <p:nvPr/>
          </p:nvSpPr>
          <p:spPr bwMode="auto">
            <a:xfrm>
              <a:off x="4422" y="2024"/>
              <a:ext cx="113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400" b="1">
                  <a:solidFill>
                    <a:srgbClr val="FF0000"/>
                  </a:solidFill>
                  <a:latin typeface="Teen" pitchFamily="2" charset="0"/>
                </a:rPr>
                <a:t>Possible Outcomes</a:t>
              </a:r>
            </a:p>
          </p:txBody>
        </p:sp>
        <p:sp>
          <p:nvSpPr>
            <p:cNvPr id="5140" name="Line 27"/>
            <p:cNvSpPr>
              <a:spLocks noChangeShapeType="1"/>
            </p:cNvSpPr>
            <p:nvPr/>
          </p:nvSpPr>
          <p:spPr bwMode="auto">
            <a:xfrm flipH="1" flipV="1">
              <a:off x="3833" y="1389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1" name="Line 28"/>
            <p:cNvSpPr>
              <a:spLocks noChangeShapeType="1"/>
            </p:cNvSpPr>
            <p:nvPr/>
          </p:nvSpPr>
          <p:spPr bwMode="auto">
            <a:xfrm flipH="1" flipV="1">
              <a:off x="3833" y="2160"/>
              <a:ext cx="63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2" name="Line 29"/>
            <p:cNvSpPr>
              <a:spLocks noChangeShapeType="1"/>
            </p:cNvSpPr>
            <p:nvPr/>
          </p:nvSpPr>
          <p:spPr bwMode="auto">
            <a:xfrm flipH="1">
              <a:off x="3878" y="2478"/>
              <a:ext cx="63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5143" name="Line 30"/>
            <p:cNvSpPr>
              <a:spLocks noChangeShapeType="1"/>
            </p:cNvSpPr>
            <p:nvPr/>
          </p:nvSpPr>
          <p:spPr bwMode="auto">
            <a:xfrm flipH="1">
              <a:off x="3787" y="2568"/>
              <a:ext cx="907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>
                <a:solidFill>
                  <a:schemeClr val="tx2"/>
                </a:solidFill>
                <a:latin typeface="Teen" pitchFamily="2" charset="0"/>
              </a:rPr>
              <a:t>Attach probabilities</a:t>
            </a:r>
          </a:p>
        </p:txBody>
      </p: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1187450" y="2997200"/>
            <a:ext cx="1368425" cy="1368425"/>
            <a:chOff x="748" y="1888"/>
            <a:chExt cx="862" cy="862"/>
          </a:xfrm>
        </p:grpSpPr>
        <p:sp>
          <p:nvSpPr>
            <p:cNvPr id="6177" name="Line 6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6178" name="Line 7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3059113" y="1989138"/>
            <a:ext cx="1368425" cy="1368425"/>
            <a:chOff x="748" y="1888"/>
            <a:chExt cx="862" cy="862"/>
          </a:xfrm>
        </p:grpSpPr>
        <p:sp>
          <p:nvSpPr>
            <p:cNvPr id="6175" name="Line 9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6176" name="Line 10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6149" name="Group 11"/>
          <p:cNvGrpSpPr>
            <a:grpSpLocks/>
          </p:cNvGrpSpPr>
          <p:nvPr/>
        </p:nvGrpSpPr>
        <p:grpSpPr bwMode="auto">
          <a:xfrm>
            <a:off x="2987675" y="4005263"/>
            <a:ext cx="1368425" cy="1368425"/>
            <a:chOff x="748" y="1888"/>
            <a:chExt cx="862" cy="862"/>
          </a:xfrm>
        </p:grpSpPr>
        <p:sp>
          <p:nvSpPr>
            <p:cNvPr id="6173" name="Line 12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6174" name="Line 13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582863" y="2727325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500563" y="17002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4500563" y="378936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2555875" y="42211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4500563" y="31877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4489450" y="52038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5508625" y="1700213"/>
            <a:ext cx="5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HH</a:t>
            </a:r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5508625" y="3187700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HT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5459413" y="3813175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TH</a:t>
            </a:r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5459413" y="5300663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TT</a:t>
            </a:r>
          </a:p>
        </p:txBody>
      </p:sp>
      <p:sp>
        <p:nvSpPr>
          <p:cNvPr id="6160" name="Text Box 24"/>
          <p:cNvSpPr txBox="1">
            <a:spLocks noChangeArrowheads="1"/>
          </p:cNvSpPr>
          <p:nvPr/>
        </p:nvSpPr>
        <p:spPr bwMode="auto">
          <a:xfrm>
            <a:off x="3276600" y="1484313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2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nd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 </a:t>
            </a:r>
          </a:p>
        </p:txBody>
      </p:sp>
      <p:sp>
        <p:nvSpPr>
          <p:cNvPr id="6161" name="Text Box 25"/>
          <p:cNvSpPr txBox="1">
            <a:spLocks noChangeArrowheads="1"/>
          </p:cNvSpPr>
          <p:nvPr/>
        </p:nvSpPr>
        <p:spPr bwMode="auto">
          <a:xfrm>
            <a:off x="1516063" y="1484313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1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st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63713" y="2781300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757363" y="4124325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557588" y="1844675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486150" y="2997200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413125" y="5059363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486150" y="3835400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443663" y="1700213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P(H,H)=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443663" y="3213100"/>
            <a:ext cx="2116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P(H,T)=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443663" y="3860800"/>
            <a:ext cx="2116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P(T,H)=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372225" y="5373688"/>
            <a:ext cx="2092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P(T,T)=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160587" y="5877272"/>
            <a:ext cx="698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333CC"/>
                </a:solidFill>
                <a:latin typeface="Teen" pitchFamily="2" charset="0"/>
              </a:rPr>
              <a:t>INDEPENDENT EVENTS – 1</a:t>
            </a:r>
            <a:r>
              <a:rPr lang="en-GB" b="1" baseline="30000" dirty="0">
                <a:solidFill>
                  <a:srgbClr val="3333CC"/>
                </a:solidFill>
                <a:latin typeface="Teen" pitchFamily="2" charset="0"/>
              </a:rPr>
              <a:t>st</a:t>
            </a:r>
            <a:r>
              <a:rPr lang="en-GB" b="1" dirty="0">
                <a:solidFill>
                  <a:srgbClr val="3333CC"/>
                </a:solidFill>
                <a:latin typeface="Teen" pitchFamily="2" charset="0"/>
              </a:rPr>
              <a:t> spin has no effect on the 2</a:t>
            </a:r>
            <a:r>
              <a:rPr lang="en-GB" b="1" baseline="30000" dirty="0">
                <a:solidFill>
                  <a:srgbClr val="3333CC"/>
                </a:solidFill>
                <a:latin typeface="Teen" pitchFamily="2" charset="0"/>
              </a:rPr>
              <a:t>nd</a:t>
            </a:r>
            <a:r>
              <a:rPr lang="en-GB" b="1" dirty="0">
                <a:solidFill>
                  <a:srgbClr val="3333CC"/>
                </a:solidFill>
                <a:latin typeface="Teen" pitchFamily="2" charset="0"/>
              </a:rPr>
              <a:t> 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  <p:bldP spid="5153" grpId="0"/>
      <p:bldP spid="5154" grpId="0"/>
      <p:bldP spid="5155" grpId="0"/>
      <p:bldP spid="5156" grpId="0"/>
      <p:bldP spid="5157" grpId="0"/>
      <p:bldP spid="5158" grpId="0"/>
      <p:bldP spid="5159" grpId="0"/>
      <p:bldP spid="5160" grpId="0"/>
      <p:bldP spid="5161" grpId="0"/>
      <p:bldP spid="5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>
                <a:solidFill>
                  <a:schemeClr val="tx2"/>
                </a:solidFill>
                <a:latin typeface="Teen" pitchFamily="2" charset="0"/>
              </a:rPr>
              <a:t>Calculate probabilities</a:t>
            </a:r>
          </a:p>
        </p:txBody>
      </p:sp>
      <p:grpSp>
        <p:nvGrpSpPr>
          <p:cNvPr id="7171" name="Group 7"/>
          <p:cNvGrpSpPr>
            <a:grpSpLocks/>
          </p:cNvGrpSpPr>
          <p:nvPr/>
        </p:nvGrpSpPr>
        <p:grpSpPr bwMode="auto">
          <a:xfrm>
            <a:off x="944563" y="2709863"/>
            <a:ext cx="1368425" cy="1368425"/>
            <a:chOff x="748" y="1888"/>
            <a:chExt cx="862" cy="862"/>
          </a:xfrm>
        </p:grpSpPr>
        <p:sp>
          <p:nvSpPr>
            <p:cNvPr id="7204" name="Line 8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7205" name="Line 9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7172" name="Group 10"/>
          <p:cNvGrpSpPr>
            <a:grpSpLocks/>
          </p:cNvGrpSpPr>
          <p:nvPr/>
        </p:nvGrpSpPr>
        <p:grpSpPr bwMode="auto">
          <a:xfrm>
            <a:off x="2816225" y="1701800"/>
            <a:ext cx="1368425" cy="1368425"/>
            <a:chOff x="748" y="1888"/>
            <a:chExt cx="862" cy="862"/>
          </a:xfrm>
        </p:grpSpPr>
        <p:sp>
          <p:nvSpPr>
            <p:cNvPr id="7202" name="Line 11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7203" name="Line 12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2744788" y="3717925"/>
            <a:ext cx="1368425" cy="1368425"/>
            <a:chOff x="748" y="1888"/>
            <a:chExt cx="862" cy="862"/>
          </a:xfrm>
        </p:grpSpPr>
        <p:sp>
          <p:nvSpPr>
            <p:cNvPr id="7200" name="Line 14"/>
            <p:cNvSpPr>
              <a:spLocks noChangeShapeType="1"/>
            </p:cNvSpPr>
            <p:nvPr/>
          </p:nvSpPr>
          <p:spPr bwMode="auto">
            <a:xfrm flipV="1">
              <a:off x="748" y="1888"/>
              <a:ext cx="86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7201" name="Line 15"/>
            <p:cNvSpPr>
              <a:spLocks noChangeShapeType="1"/>
            </p:cNvSpPr>
            <p:nvPr/>
          </p:nvSpPr>
          <p:spPr bwMode="auto">
            <a:xfrm>
              <a:off x="748" y="2296"/>
              <a:ext cx="817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sp>
        <p:nvSpPr>
          <p:cNvPr id="7174" name="Text Box 16"/>
          <p:cNvSpPr txBox="1">
            <a:spLocks noChangeArrowheads="1"/>
          </p:cNvSpPr>
          <p:nvPr/>
        </p:nvSpPr>
        <p:spPr bwMode="auto">
          <a:xfrm>
            <a:off x="2339975" y="2439988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4257675" y="1412875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4257675" y="3502025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</a:t>
            </a:r>
          </a:p>
        </p:txBody>
      </p:sp>
      <p:sp>
        <p:nvSpPr>
          <p:cNvPr id="7177" name="Text Box 19"/>
          <p:cNvSpPr txBox="1">
            <a:spLocks noChangeArrowheads="1"/>
          </p:cNvSpPr>
          <p:nvPr/>
        </p:nvSpPr>
        <p:spPr bwMode="auto">
          <a:xfrm>
            <a:off x="2312988" y="39338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7178" name="Text Box 20"/>
          <p:cNvSpPr txBox="1">
            <a:spLocks noChangeArrowheads="1"/>
          </p:cNvSpPr>
          <p:nvPr/>
        </p:nvSpPr>
        <p:spPr bwMode="auto">
          <a:xfrm>
            <a:off x="4257675" y="29003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7179" name="Text Box 21"/>
          <p:cNvSpPr txBox="1">
            <a:spLocks noChangeArrowheads="1"/>
          </p:cNvSpPr>
          <p:nvPr/>
        </p:nvSpPr>
        <p:spPr bwMode="auto">
          <a:xfrm>
            <a:off x="4246563" y="49164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</a:t>
            </a:r>
          </a:p>
        </p:txBody>
      </p:sp>
      <p:sp>
        <p:nvSpPr>
          <p:cNvPr id="7180" name="Text Box 22"/>
          <p:cNvSpPr txBox="1">
            <a:spLocks noChangeArrowheads="1"/>
          </p:cNvSpPr>
          <p:nvPr/>
        </p:nvSpPr>
        <p:spPr bwMode="auto">
          <a:xfrm>
            <a:off x="5265738" y="1412875"/>
            <a:ext cx="5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HH</a:t>
            </a:r>
          </a:p>
        </p:txBody>
      </p:sp>
      <p:sp>
        <p:nvSpPr>
          <p:cNvPr id="7181" name="Text Box 23"/>
          <p:cNvSpPr txBox="1">
            <a:spLocks noChangeArrowheads="1"/>
          </p:cNvSpPr>
          <p:nvPr/>
        </p:nvSpPr>
        <p:spPr bwMode="auto">
          <a:xfrm>
            <a:off x="5265738" y="2900363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HT</a:t>
            </a:r>
          </a:p>
        </p:txBody>
      </p:sp>
      <p:sp>
        <p:nvSpPr>
          <p:cNvPr id="7182" name="Text Box 24"/>
          <p:cNvSpPr txBox="1">
            <a:spLocks noChangeArrowheads="1"/>
          </p:cNvSpPr>
          <p:nvPr/>
        </p:nvSpPr>
        <p:spPr bwMode="auto">
          <a:xfrm>
            <a:off x="5216525" y="3525838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TH</a:t>
            </a:r>
          </a:p>
        </p:txBody>
      </p:sp>
      <p:sp>
        <p:nvSpPr>
          <p:cNvPr id="7183" name="Text Box 25"/>
          <p:cNvSpPr txBox="1">
            <a:spLocks noChangeArrowheads="1"/>
          </p:cNvSpPr>
          <p:nvPr/>
        </p:nvSpPr>
        <p:spPr bwMode="auto">
          <a:xfrm>
            <a:off x="5216525" y="5013325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TT</a:t>
            </a:r>
          </a:p>
        </p:txBody>
      </p:sp>
      <p:sp>
        <p:nvSpPr>
          <p:cNvPr id="7184" name="Text Box 26"/>
          <p:cNvSpPr txBox="1">
            <a:spLocks noChangeArrowheads="1"/>
          </p:cNvSpPr>
          <p:nvPr/>
        </p:nvSpPr>
        <p:spPr bwMode="auto">
          <a:xfrm>
            <a:off x="3033713" y="1196975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2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nd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 </a:t>
            </a:r>
          </a:p>
        </p:txBody>
      </p:sp>
      <p:sp>
        <p:nvSpPr>
          <p:cNvPr id="7185" name="Text Box 27"/>
          <p:cNvSpPr txBox="1">
            <a:spLocks noChangeArrowheads="1"/>
          </p:cNvSpPr>
          <p:nvPr/>
        </p:nvSpPr>
        <p:spPr bwMode="auto">
          <a:xfrm>
            <a:off x="1273175" y="1196975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1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st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sp>
        <p:nvSpPr>
          <p:cNvPr id="7186" name="Text Box 28"/>
          <p:cNvSpPr txBox="1">
            <a:spLocks noChangeArrowheads="1"/>
          </p:cNvSpPr>
          <p:nvPr/>
        </p:nvSpPr>
        <p:spPr bwMode="auto">
          <a:xfrm>
            <a:off x="1520825" y="2493963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87" name="Text Box 29"/>
          <p:cNvSpPr txBox="1">
            <a:spLocks noChangeArrowheads="1"/>
          </p:cNvSpPr>
          <p:nvPr/>
        </p:nvSpPr>
        <p:spPr bwMode="auto">
          <a:xfrm>
            <a:off x="1514475" y="3836988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88" name="Text Box 30"/>
          <p:cNvSpPr txBox="1">
            <a:spLocks noChangeArrowheads="1"/>
          </p:cNvSpPr>
          <p:nvPr/>
        </p:nvSpPr>
        <p:spPr bwMode="auto">
          <a:xfrm>
            <a:off x="3314700" y="1557338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89" name="Text Box 31"/>
          <p:cNvSpPr txBox="1">
            <a:spLocks noChangeArrowheads="1"/>
          </p:cNvSpPr>
          <p:nvPr/>
        </p:nvSpPr>
        <p:spPr bwMode="auto">
          <a:xfrm>
            <a:off x="3243263" y="2709863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90" name="Text Box 32"/>
          <p:cNvSpPr txBox="1">
            <a:spLocks noChangeArrowheads="1"/>
          </p:cNvSpPr>
          <p:nvPr/>
        </p:nvSpPr>
        <p:spPr bwMode="auto">
          <a:xfrm>
            <a:off x="3170238" y="4772025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91" name="Text Box 33"/>
          <p:cNvSpPr txBox="1">
            <a:spLocks noChangeArrowheads="1"/>
          </p:cNvSpPr>
          <p:nvPr/>
        </p:nvSpPr>
        <p:spPr bwMode="auto">
          <a:xfrm>
            <a:off x="3243263" y="3548063"/>
            <a:ext cx="405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</a:t>
            </a:r>
          </a:p>
        </p:txBody>
      </p:sp>
      <p:sp>
        <p:nvSpPr>
          <p:cNvPr id="7192" name="Text Box 34"/>
          <p:cNvSpPr txBox="1">
            <a:spLocks noChangeArrowheads="1"/>
          </p:cNvSpPr>
          <p:nvPr/>
        </p:nvSpPr>
        <p:spPr bwMode="auto">
          <a:xfrm>
            <a:off x="6200775" y="1412875"/>
            <a:ext cx="2140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P(H,H)=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7193" name="Text Box 35"/>
          <p:cNvSpPr txBox="1">
            <a:spLocks noChangeArrowheads="1"/>
          </p:cNvSpPr>
          <p:nvPr/>
        </p:nvSpPr>
        <p:spPr bwMode="auto">
          <a:xfrm>
            <a:off x="6200775" y="2925763"/>
            <a:ext cx="2116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P(H,T)=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7194" name="Text Box 36"/>
          <p:cNvSpPr txBox="1">
            <a:spLocks noChangeArrowheads="1"/>
          </p:cNvSpPr>
          <p:nvPr/>
        </p:nvSpPr>
        <p:spPr bwMode="auto">
          <a:xfrm>
            <a:off x="6200775" y="3573463"/>
            <a:ext cx="2116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P(T,H)=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7195" name="Text Box 37"/>
          <p:cNvSpPr txBox="1">
            <a:spLocks noChangeArrowheads="1"/>
          </p:cNvSpPr>
          <p:nvPr/>
        </p:nvSpPr>
        <p:spPr bwMode="auto">
          <a:xfrm>
            <a:off x="6129338" y="5086350"/>
            <a:ext cx="2092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Teen" pitchFamily="2" charset="0"/>
              </a:rPr>
              <a:t>P(T,T)=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½x½=¼</a:t>
            </a:r>
          </a:p>
        </p:txBody>
      </p:sp>
      <p:sp>
        <p:nvSpPr>
          <p:cNvPr id="7196" name="Text Box 39"/>
          <p:cNvSpPr txBox="1">
            <a:spLocks noChangeArrowheads="1"/>
          </p:cNvSpPr>
          <p:nvPr/>
        </p:nvSpPr>
        <p:spPr bwMode="auto">
          <a:xfrm>
            <a:off x="808038" y="568166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3333CC"/>
                </a:solidFill>
                <a:latin typeface="Teen" pitchFamily="2" charset="0"/>
              </a:rPr>
              <a:t>Probability of </a:t>
            </a:r>
            <a:r>
              <a:rPr lang="en-GB" b="1" i="1">
                <a:solidFill>
                  <a:srgbClr val="3333CC"/>
                </a:solidFill>
                <a:latin typeface="Teen" pitchFamily="2" charset="0"/>
              </a:rPr>
              <a:t>at least</a:t>
            </a:r>
            <a:r>
              <a:rPr lang="en-GB" b="1">
                <a:solidFill>
                  <a:srgbClr val="3333CC"/>
                </a:solidFill>
                <a:latin typeface="Teen" pitchFamily="2" charset="0"/>
              </a:rPr>
              <a:t> one Head?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316416" y="1268760"/>
            <a:ext cx="437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3333CC"/>
                </a:solidFill>
                <a:latin typeface="Teen" pitchFamily="2" charset="0"/>
              </a:rPr>
              <a:t>*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8244408" y="2780928"/>
            <a:ext cx="437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3333CC"/>
                </a:solidFill>
                <a:latin typeface="Teen" pitchFamily="2" charset="0"/>
              </a:rPr>
              <a:t>*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8244408" y="3429000"/>
            <a:ext cx="437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3333CC"/>
                </a:solidFill>
                <a:latin typeface="Teen" pitchFamily="2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/>
      <p:bldP spid="6185" grpId="0"/>
      <p:bldP spid="61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Teen" pitchFamily="2" charset="0"/>
              </a:rPr>
              <a:t>For example – 10 coloured beads in a bag – 3 Red, 2 Blue, 5 </a:t>
            </a:r>
            <a:r>
              <a:rPr lang="en-GB" sz="2400" dirty="0" smtClean="0">
                <a:solidFill>
                  <a:schemeClr val="tx2"/>
                </a:solidFill>
                <a:latin typeface="Teen" pitchFamily="2" charset="0"/>
              </a:rPr>
              <a:t>Gold. </a:t>
            </a:r>
            <a:r>
              <a:rPr lang="en-GB" sz="2400" dirty="0">
                <a:solidFill>
                  <a:schemeClr val="tx2"/>
                </a:solidFill>
                <a:latin typeface="Teen" pitchFamily="2" charset="0"/>
              </a:rPr>
              <a:t>One taken, colour noted, returned to bag, then a second taken.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11413" y="4149725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716463" y="1989138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RR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276600" y="1484313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2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nd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 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516063" y="1484313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1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st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258888" y="3141663"/>
            <a:ext cx="1079500" cy="2447925"/>
            <a:chOff x="3243" y="1253"/>
            <a:chExt cx="680" cy="635"/>
          </a:xfrm>
        </p:grpSpPr>
        <p:sp>
          <p:nvSpPr>
            <p:cNvPr id="8234" name="Line 33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35" name="Line 34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36" name="Line 35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916238" y="5157788"/>
            <a:ext cx="1079500" cy="1223962"/>
            <a:chOff x="3243" y="1253"/>
            <a:chExt cx="680" cy="635"/>
          </a:xfrm>
        </p:grpSpPr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32" name="Line 43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33" name="Line 44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916238" y="3716338"/>
            <a:ext cx="1079500" cy="1223962"/>
            <a:chOff x="3243" y="1253"/>
            <a:chExt cx="680" cy="635"/>
          </a:xfrm>
        </p:grpSpPr>
        <p:sp>
          <p:nvSpPr>
            <p:cNvPr id="8228" name="Line 46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29" name="Line 47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30" name="Line 48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2916238" y="2205038"/>
            <a:ext cx="1079500" cy="1223962"/>
            <a:chOff x="3243" y="1253"/>
            <a:chExt cx="680" cy="635"/>
          </a:xfrm>
        </p:grpSpPr>
        <p:sp>
          <p:nvSpPr>
            <p:cNvPr id="8225" name="Line 50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26" name="Line 51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8227" name="Line 52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22725" y="4149725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067175" y="5564188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995738" y="2611438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2411413" y="292417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995738" y="1989138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4067175" y="347662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067175" y="498792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2411413" y="544512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4067175" y="609282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4067175" y="4724400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3995738" y="3141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4716463" y="2611438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4716463" y="3187700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4716463" y="3476625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4716463" y="4124325"/>
            <a:ext cx="556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BB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4643438" y="4724400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4667250" y="4987925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4643438" y="5492750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4643438" y="6092825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GG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5940425" y="3429000"/>
            <a:ext cx="2456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3333CC"/>
                </a:solidFill>
                <a:latin typeface="Teen" pitchFamily="2" charset="0"/>
              </a:rPr>
              <a:t>INDEPENDENT EVENTS</a:t>
            </a:r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 flipH="1" flipV="1">
            <a:off x="6300788" y="1125538"/>
            <a:ext cx="576262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Teen" pitchFamily="2" charset="0"/>
            </a:endParaRPr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5076056" y="1052513"/>
            <a:ext cx="2087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Te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36" grpId="0"/>
      <p:bldP spid="9240" grpId="0"/>
      <p:bldP spid="9241" grpId="0"/>
      <p:bldP spid="9269" grpId="0"/>
      <p:bldP spid="9270" grpId="0"/>
      <p:bldP spid="9271" grpId="0"/>
      <p:bldP spid="9272" grpId="0"/>
      <p:bldP spid="9273" grpId="0"/>
      <p:bldP spid="9274" grpId="0"/>
      <p:bldP spid="9275" grpId="0"/>
      <p:bldP spid="9276" grpId="0"/>
      <p:bldP spid="9278" grpId="0"/>
      <p:bldP spid="9279" grpId="0"/>
      <p:bldP spid="9280" grpId="0"/>
      <p:bldP spid="9281" grpId="0"/>
      <p:bldP spid="9282" grpId="0"/>
      <p:bldP spid="9283" grpId="0"/>
      <p:bldP spid="9284" grpId="0"/>
      <p:bldP spid="9285" grpId="0"/>
      <p:bldP spid="9286" grpId="0"/>
      <p:bldP spid="9287" grpId="0"/>
      <p:bldP spid="9288" grpId="0"/>
      <p:bldP spid="9289" grpId="0"/>
      <p:bldP spid="9290" grpId="0" animBg="1"/>
      <p:bldP spid="92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" name="AutoShape 71"/>
          <p:cNvSpPr>
            <a:spLocks noChangeArrowheads="1"/>
          </p:cNvSpPr>
          <p:nvPr/>
        </p:nvSpPr>
        <p:spPr bwMode="auto">
          <a:xfrm>
            <a:off x="6732240" y="1268413"/>
            <a:ext cx="647700" cy="47529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>
              <a:latin typeface="Teen" pitchFamily="2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411413" y="3573463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716463" y="1412875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RR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76600" y="908050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2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nd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 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516063" y="908050"/>
            <a:ext cx="497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1</a:t>
            </a:r>
            <a:r>
              <a:rPr lang="en-GB" sz="2400" b="1" baseline="30000">
                <a:solidFill>
                  <a:srgbClr val="FF0000"/>
                </a:solidFill>
                <a:latin typeface="Teen" pitchFamily="2" charset="0"/>
              </a:rPr>
              <a:t>st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1258888" y="2565400"/>
            <a:ext cx="1079500" cy="2447925"/>
            <a:chOff x="3243" y="1253"/>
            <a:chExt cx="680" cy="635"/>
          </a:xfrm>
        </p:grpSpPr>
        <p:sp>
          <p:nvSpPr>
            <p:cNvPr id="9280" name="Line 10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81" name="Line 11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82" name="Line 12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9224" name="Group 13"/>
          <p:cNvGrpSpPr>
            <a:grpSpLocks/>
          </p:cNvGrpSpPr>
          <p:nvPr/>
        </p:nvGrpSpPr>
        <p:grpSpPr bwMode="auto">
          <a:xfrm>
            <a:off x="2916238" y="4581525"/>
            <a:ext cx="1079500" cy="1223963"/>
            <a:chOff x="3243" y="1253"/>
            <a:chExt cx="680" cy="635"/>
          </a:xfrm>
        </p:grpSpPr>
        <p:sp>
          <p:nvSpPr>
            <p:cNvPr id="9277" name="Line 14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8" name="Line 15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9" name="Line 16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9225" name="Group 17"/>
          <p:cNvGrpSpPr>
            <a:grpSpLocks/>
          </p:cNvGrpSpPr>
          <p:nvPr/>
        </p:nvGrpSpPr>
        <p:grpSpPr bwMode="auto">
          <a:xfrm>
            <a:off x="2916238" y="3140075"/>
            <a:ext cx="1079500" cy="1223963"/>
            <a:chOff x="3243" y="1253"/>
            <a:chExt cx="680" cy="635"/>
          </a:xfrm>
        </p:grpSpPr>
        <p:sp>
          <p:nvSpPr>
            <p:cNvPr id="9274" name="Line 18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5" name="Line 19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6" name="Line 20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grpSp>
        <p:nvGrpSpPr>
          <p:cNvPr id="9226" name="Group 21"/>
          <p:cNvGrpSpPr>
            <a:grpSpLocks/>
          </p:cNvGrpSpPr>
          <p:nvPr/>
        </p:nvGrpSpPr>
        <p:grpSpPr bwMode="auto">
          <a:xfrm>
            <a:off x="2916238" y="1628775"/>
            <a:ext cx="1079500" cy="1223963"/>
            <a:chOff x="3243" y="1253"/>
            <a:chExt cx="680" cy="635"/>
          </a:xfrm>
        </p:grpSpPr>
        <p:sp>
          <p:nvSpPr>
            <p:cNvPr id="9271" name="Line 22"/>
            <p:cNvSpPr>
              <a:spLocks noChangeShapeType="1"/>
            </p:cNvSpPr>
            <p:nvPr/>
          </p:nvSpPr>
          <p:spPr bwMode="auto">
            <a:xfrm flipV="1">
              <a:off x="3243" y="1253"/>
              <a:ext cx="68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2" name="Line 23"/>
            <p:cNvSpPr>
              <a:spLocks noChangeShapeType="1"/>
            </p:cNvSpPr>
            <p:nvPr/>
          </p:nvSpPr>
          <p:spPr bwMode="auto">
            <a:xfrm flipV="1">
              <a:off x="3243" y="157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  <p:sp>
          <p:nvSpPr>
            <p:cNvPr id="9273" name="Line 24"/>
            <p:cNvSpPr>
              <a:spLocks noChangeShapeType="1"/>
            </p:cNvSpPr>
            <p:nvPr/>
          </p:nvSpPr>
          <p:spPr bwMode="auto">
            <a:xfrm>
              <a:off x="3243" y="1570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4022725" y="3573463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4067175" y="4987925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29" name="Text Box 27"/>
          <p:cNvSpPr txBox="1">
            <a:spLocks noChangeArrowheads="1"/>
          </p:cNvSpPr>
          <p:nvPr/>
        </p:nvSpPr>
        <p:spPr bwMode="auto">
          <a:xfrm>
            <a:off x="3995738" y="2035175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30" name="Text Box 28"/>
          <p:cNvSpPr txBox="1">
            <a:spLocks noChangeArrowheads="1"/>
          </p:cNvSpPr>
          <p:nvPr/>
        </p:nvSpPr>
        <p:spPr bwMode="auto">
          <a:xfrm>
            <a:off x="2411413" y="234791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3995738" y="141287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32" name="Text Box 30"/>
          <p:cNvSpPr txBox="1">
            <a:spLocks noChangeArrowheads="1"/>
          </p:cNvSpPr>
          <p:nvPr/>
        </p:nvSpPr>
        <p:spPr bwMode="auto">
          <a:xfrm>
            <a:off x="4067175" y="29003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33" name="Text Box 31"/>
          <p:cNvSpPr txBox="1">
            <a:spLocks noChangeArrowheads="1"/>
          </p:cNvSpPr>
          <p:nvPr/>
        </p:nvSpPr>
        <p:spPr bwMode="auto">
          <a:xfrm>
            <a:off x="4067175" y="4411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34" name="Text Box 32"/>
          <p:cNvSpPr txBox="1">
            <a:spLocks noChangeArrowheads="1"/>
          </p:cNvSpPr>
          <p:nvPr/>
        </p:nvSpPr>
        <p:spPr bwMode="auto">
          <a:xfrm>
            <a:off x="2411413" y="48688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35" name="Text Box 33"/>
          <p:cNvSpPr txBox="1">
            <a:spLocks noChangeArrowheads="1"/>
          </p:cNvSpPr>
          <p:nvPr/>
        </p:nvSpPr>
        <p:spPr bwMode="auto">
          <a:xfrm>
            <a:off x="4067175" y="55165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36" name="Text Box 34"/>
          <p:cNvSpPr txBox="1">
            <a:spLocks noChangeArrowheads="1"/>
          </p:cNvSpPr>
          <p:nvPr/>
        </p:nvSpPr>
        <p:spPr bwMode="auto">
          <a:xfrm>
            <a:off x="4067175" y="4148138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37" name="Text Box 35"/>
          <p:cNvSpPr txBox="1">
            <a:spLocks noChangeArrowheads="1"/>
          </p:cNvSpPr>
          <p:nvPr/>
        </p:nvSpPr>
        <p:spPr bwMode="auto">
          <a:xfrm>
            <a:off x="3995738" y="2565400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38" name="Text Box 36"/>
          <p:cNvSpPr txBox="1">
            <a:spLocks noChangeArrowheads="1"/>
          </p:cNvSpPr>
          <p:nvPr/>
        </p:nvSpPr>
        <p:spPr bwMode="auto">
          <a:xfrm>
            <a:off x="4716463" y="2035175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39" name="Text Box 37"/>
          <p:cNvSpPr txBox="1">
            <a:spLocks noChangeArrowheads="1"/>
          </p:cNvSpPr>
          <p:nvPr/>
        </p:nvSpPr>
        <p:spPr bwMode="auto">
          <a:xfrm>
            <a:off x="4716463" y="2611438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40" name="Text Box 38"/>
          <p:cNvSpPr txBox="1">
            <a:spLocks noChangeArrowheads="1"/>
          </p:cNvSpPr>
          <p:nvPr/>
        </p:nvSpPr>
        <p:spPr bwMode="auto">
          <a:xfrm>
            <a:off x="4716463" y="290036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41" name="Text Box 39"/>
          <p:cNvSpPr txBox="1">
            <a:spLocks noChangeArrowheads="1"/>
          </p:cNvSpPr>
          <p:nvPr/>
        </p:nvSpPr>
        <p:spPr bwMode="auto">
          <a:xfrm>
            <a:off x="4716463" y="3548063"/>
            <a:ext cx="556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BB</a:t>
            </a:r>
          </a:p>
        </p:txBody>
      </p:sp>
      <p:sp>
        <p:nvSpPr>
          <p:cNvPr id="9242" name="Text Box 40"/>
          <p:cNvSpPr txBox="1">
            <a:spLocks noChangeArrowheads="1"/>
          </p:cNvSpPr>
          <p:nvPr/>
        </p:nvSpPr>
        <p:spPr bwMode="auto">
          <a:xfrm>
            <a:off x="4643438" y="4148138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</a:p>
        </p:txBody>
      </p:sp>
      <p:sp>
        <p:nvSpPr>
          <p:cNvPr id="9243" name="Text Box 41"/>
          <p:cNvSpPr txBox="1">
            <a:spLocks noChangeArrowheads="1"/>
          </p:cNvSpPr>
          <p:nvPr/>
        </p:nvSpPr>
        <p:spPr bwMode="auto">
          <a:xfrm>
            <a:off x="4667250" y="4411663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  <a:r>
              <a:rPr lang="en-GB" sz="2400" b="1">
                <a:solidFill>
                  <a:srgbClr val="FF0000"/>
                </a:solidFill>
                <a:latin typeface="Teen" pitchFamily="2" charset="0"/>
              </a:rPr>
              <a:t>R</a:t>
            </a:r>
          </a:p>
        </p:txBody>
      </p:sp>
      <p:sp>
        <p:nvSpPr>
          <p:cNvPr id="9244" name="Text Box 42"/>
          <p:cNvSpPr txBox="1">
            <a:spLocks noChangeArrowheads="1"/>
          </p:cNvSpPr>
          <p:nvPr/>
        </p:nvSpPr>
        <p:spPr bwMode="auto">
          <a:xfrm>
            <a:off x="4643438" y="4916488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</a:t>
            </a:r>
            <a:r>
              <a:rPr lang="en-GB" sz="2400" b="1">
                <a:solidFill>
                  <a:srgbClr val="3333CC"/>
                </a:solidFill>
                <a:latin typeface="Teen" pitchFamily="2" charset="0"/>
              </a:rPr>
              <a:t>B</a:t>
            </a:r>
          </a:p>
        </p:txBody>
      </p:sp>
      <p:sp>
        <p:nvSpPr>
          <p:cNvPr id="9245" name="Text Box 43"/>
          <p:cNvSpPr txBox="1">
            <a:spLocks noChangeArrowheads="1"/>
          </p:cNvSpPr>
          <p:nvPr/>
        </p:nvSpPr>
        <p:spPr bwMode="auto">
          <a:xfrm>
            <a:off x="4643438" y="5516563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chemeClr val="hlink"/>
                </a:solidFill>
                <a:latin typeface="Teen" pitchFamily="2" charset="0"/>
              </a:rPr>
              <a:t>GG</a:t>
            </a:r>
            <a:endParaRPr lang="en-GB" sz="2400" b="1">
              <a:solidFill>
                <a:srgbClr val="FF0000"/>
              </a:solidFill>
              <a:latin typeface="Teen" pitchFamily="2" charset="0"/>
            </a:endParaRPr>
          </a:p>
        </p:txBody>
      </p:sp>
      <p:sp>
        <p:nvSpPr>
          <p:cNvPr id="9246" name="Text Box 47"/>
          <p:cNvSpPr txBox="1">
            <a:spLocks noChangeArrowheads="1"/>
          </p:cNvSpPr>
          <p:nvPr/>
        </p:nvSpPr>
        <p:spPr bwMode="auto">
          <a:xfrm>
            <a:off x="1587500" y="2565400"/>
            <a:ext cx="554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0.3</a:t>
            </a:r>
          </a:p>
        </p:txBody>
      </p:sp>
      <p:sp>
        <p:nvSpPr>
          <p:cNvPr id="9247" name="Text Box 48"/>
          <p:cNvSpPr txBox="1">
            <a:spLocks noChangeArrowheads="1"/>
          </p:cNvSpPr>
          <p:nvPr/>
        </p:nvSpPr>
        <p:spPr bwMode="auto">
          <a:xfrm>
            <a:off x="1587500" y="3429000"/>
            <a:ext cx="575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0.2</a:t>
            </a:r>
          </a:p>
        </p:txBody>
      </p:sp>
      <p:sp>
        <p:nvSpPr>
          <p:cNvPr id="9248" name="Text Box 49"/>
          <p:cNvSpPr txBox="1">
            <a:spLocks noChangeArrowheads="1"/>
          </p:cNvSpPr>
          <p:nvPr/>
        </p:nvSpPr>
        <p:spPr bwMode="auto">
          <a:xfrm>
            <a:off x="1587500" y="4687888"/>
            <a:ext cx="559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0.5</a:t>
            </a:r>
          </a:p>
        </p:txBody>
      </p:sp>
      <p:sp>
        <p:nvSpPr>
          <p:cNvPr id="9249" name="Text Box 50"/>
          <p:cNvSpPr txBox="1">
            <a:spLocks noChangeArrowheads="1"/>
          </p:cNvSpPr>
          <p:nvPr/>
        </p:nvSpPr>
        <p:spPr bwMode="auto">
          <a:xfrm>
            <a:off x="3059113" y="5589588"/>
            <a:ext cx="559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0.5</a:t>
            </a:r>
          </a:p>
        </p:txBody>
      </p:sp>
      <p:sp>
        <p:nvSpPr>
          <p:cNvPr id="9250" name="Text Box 53"/>
          <p:cNvSpPr txBox="1">
            <a:spLocks noChangeArrowheads="1"/>
          </p:cNvSpPr>
          <p:nvPr/>
        </p:nvSpPr>
        <p:spPr bwMode="auto">
          <a:xfrm>
            <a:off x="3492500" y="4868863"/>
            <a:ext cx="575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0.2</a:t>
            </a:r>
          </a:p>
        </p:txBody>
      </p:sp>
      <p:sp>
        <p:nvSpPr>
          <p:cNvPr id="9251" name="Text Box 54"/>
          <p:cNvSpPr txBox="1">
            <a:spLocks noChangeArrowheads="1"/>
          </p:cNvSpPr>
          <p:nvPr/>
        </p:nvSpPr>
        <p:spPr bwMode="auto">
          <a:xfrm>
            <a:off x="3059113" y="4545013"/>
            <a:ext cx="554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0.3</a:t>
            </a:r>
          </a:p>
        </p:txBody>
      </p:sp>
      <p:sp>
        <p:nvSpPr>
          <p:cNvPr id="9252" name="Text Box 55"/>
          <p:cNvSpPr txBox="1">
            <a:spLocks noChangeArrowheads="1"/>
          </p:cNvSpPr>
          <p:nvPr/>
        </p:nvSpPr>
        <p:spPr bwMode="auto">
          <a:xfrm>
            <a:off x="3059113" y="4113213"/>
            <a:ext cx="559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0.5</a:t>
            </a:r>
          </a:p>
        </p:txBody>
      </p:sp>
      <p:sp>
        <p:nvSpPr>
          <p:cNvPr id="9253" name="Text Box 56"/>
          <p:cNvSpPr txBox="1">
            <a:spLocks noChangeArrowheads="1"/>
          </p:cNvSpPr>
          <p:nvPr/>
        </p:nvSpPr>
        <p:spPr bwMode="auto">
          <a:xfrm>
            <a:off x="3492500" y="3392488"/>
            <a:ext cx="575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0.2</a:t>
            </a:r>
          </a:p>
        </p:txBody>
      </p:sp>
      <p:sp>
        <p:nvSpPr>
          <p:cNvPr id="9254" name="Text Box 57"/>
          <p:cNvSpPr txBox="1">
            <a:spLocks noChangeArrowheads="1"/>
          </p:cNvSpPr>
          <p:nvPr/>
        </p:nvSpPr>
        <p:spPr bwMode="auto">
          <a:xfrm>
            <a:off x="3059113" y="3068638"/>
            <a:ext cx="554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0.3</a:t>
            </a:r>
          </a:p>
        </p:txBody>
      </p:sp>
      <p:sp>
        <p:nvSpPr>
          <p:cNvPr id="9255" name="Text Box 58"/>
          <p:cNvSpPr txBox="1">
            <a:spLocks noChangeArrowheads="1"/>
          </p:cNvSpPr>
          <p:nvPr/>
        </p:nvSpPr>
        <p:spPr bwMode="auto">
          <a:xfrm>
            <a:off x="3059113" y="2601913"/>
            <a:ext cx="559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0.5</a:t>
            </a:r>
          </a:p>
        </p:txBody>
      </p:sp>
      <p:sp>
        <p:nvSpPr>
          <p:cNvPr id="9256" name="Text Box 59"/>
          <p:cNvSpPr txBox="1">
            <a:spLocks noChangeArrowheads="1"/>
          </p:cNvSpPr>
          <p:nvPr/>
        </p:nvSpPr>
        <p:spPr bwMode="auto">
          <a:xfrm>
            <a:off x="3492500" y="1881188"/>
            <a:ext cx="575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0.2</a:t>
            </a:r>
          </a:p>
        </p:txBody>
      </p:sp>
      <p:sp>
        <p:nvSpPr>
          <p:cNvPr id="9257" name="Text Box 60"/>
          <p:cNvSpPr txBox="1">
            <a:spLocks noChangeArrowheads="1"/>
          </p:cNvSpPr>
          <p:nvPr/>
        </p:nvSpPr>
        <p:spPr bwMode="auto">
          <a:xfrm>
            <a:off x="3059113" y="1557338"/>
            <a:ext cx="554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latin typeface="Teen" pitchFamily="2" charset="0"/>
              </a:rPr>
              <a:t>0.3</a:t>
            </a:r>
          </a:p>
        </p:txBody>
      </p:sp>
      <p:sp>
        <p:nvSpPr>
          <p:cNvPr id="9258" name="Text Box 61"/>
          <p:cNvSpPr txBox="1">
            <a:spLocks noChangeArrowheads="1"/>
          </p:cNvSpPr>
          <p:nvPr/>
        </p:nvSpPr>
        <p:spPr bwMode="auto">
          <a:xfrm>
            <a:off x="3276600" y="333375"/>
            <a:ext cx="24785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>
                <a:latin typeface="Teen" pitchFamily="2" charset="0"/>
              </a:rPr>
              <a:t>Probabilities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5580112" y="1431925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P(RR) = 0.3x0.3 = 0.09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5554042" y="2060575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P(RB) = 0.3x0.2 = 0.06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5575596" y="2636838"/>
            <a:ext cx="23807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P(RG) = 0.3x0.5 = 0.15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554042" y="2990279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P(BR) = 0.2x0.3 = 0.06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5554042" y="3567113"/>
            <a:ext cx="254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P(BB) = 0.2x0.2 = 0.04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5543536" y="4214813"/>
            <a:ext cx="2412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P(BG) = 0.2x0.5 = 0.10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5575596" y="4502150"/>
            <a:ext cx="23807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P(GR) = 0.5x0.3 = 0.15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5543536" y="4941888"/>
            <a:ext cx="2412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P(GB) = 0.5x0.2 = 0.10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5565850" y="5583238"/>
            <a:ext cx="2462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Teen" pitchFamily="2" charset="0"/>
              </a:rPr>
              <a:t>P(GG) = 0.5x0.5 = 0.25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5076056" y="5949950"/>
            <a:ext cx="1892300" cy="533400"/>
            <a:chOff x="3593" y="3748"/>
            <a:chExt cx="1192" cy="336"/>
          </a:xfrm>
        </p:grpSpPr>
        <p:sp>
          <p:nvSpPr>
            <p:cNvPr id="9269" name="Text Box 72"/>
            <p:cNvSpPr txBox="1">
              <a:spLocks noChangeArrowheads="1"/>
            </p:cNvSpPr>
            <p:nvPr/>
          </p:nvSpPr>
          <p:spPr bwMode="auto">
            <a:xfrm>
              <a:off x="3593" y="3851"/>
              <a:ext cx="1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 dirty="0">
                  <a:latin typeface="Teen" pitchFamily="2" charset="0"/>
                </a:rPr>
                <a:t>All ADD UP to 1.0</a:t>
              </a:r>
            </a:p>
          </p:txBody>
        </p:sp>
        <p:sp>
          <p:nvSpPr>
            <p:cNvPr id="9270" name="Line 73"/>
            <p:cNvSpPr>
              <a:spLocks noChangeShapeType="1"/>
            </p:cNvSpPr>
            <p:nvPr/>
          </p:nvSpPr>
          <p:spPr bwMode="auto">
            <a:xfrm flipV="1">
              <a:off x="4604" y="3748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>
                <a:latin typeface="Tee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" grpId="0" animBg="1"/>
      <p:bldP spid="10302" grpId="0"/>
      <p:bldP spid="10303" grpId="0"/>
      <p:bldP spid="10304" grpId="0"/>
      <p:bldP spid="10305" grpId="0"/>
      <p:bldP spid="10306" grpId="0"/>
      <p:bldP spid="10307" grpId="0"/>
      <p:bldP spid="10308" grpId="0"/>
      <p:bldP spid="10309" grpId="0"/>
      <p:bldP spid="1031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1">
  <a:themeElements>
    <a:clrScheme name="">
      <a:dk1>
        <a:srgbClr val="0000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387</TotalTime>
  <Words>303</Words>
  <Application>Microsoft Office PowerPoint</Application>
  <PresentationFormat>On-screen Show (4:3)</PresentationFormat>
  <Paragraphs>140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Theme1</vt:lpstr>
      <vt:lpstr>Concourse</vt:lpstr>
      <vt:lpstr>Probability &amp; Tree Diagrams</vt:lpstr>
      <vt:lpstr>What are Tree Diagrams</vt:lpstr>
      <vt:lpstr>For example – a fair coin is spun twice</vt:lpstr>
      <vt:lpstr>PowerPoint Presentation</vt:lpstr>
      <vt:lpstr>PowerPoint Presentation</vt:lpstr>
      <vt:lpstr>PowerPoint Presentation</vt:lpstr>
      <vt:lpstr>PowerPoint Presentation</vt:lpstr>
    </vt:vector>
  </TitlesOfParts>
  <Company>St Margaret Ward RC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&amp; Tree Diagrams</dc:title>
  <dc:creator>desktop</dc:creator>
  <cp:lastModifiedBy>Jane Atkinson</cp:lastModifiedBy>
  <cp:revision>11</cp:revision>
  <dcterms:created xsi:type="dcterms:W3CDTF">2005-01-28T08:21:22Z</dcterms:created>
  <dcterms:modified xsi:type="dcterms:W3CDTF">2014-04-07T09:07:35Z</dcterms:modified>
</cp:coreProperties>
</file>