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99FF66"/>
    <a:srgbClr val="FF6600"/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5" autoAdjust="0"/>
    <p:restoredTop sz="94660"/>
  </p:normalViewPr>
  <p:slideViewPr>
    <p:cSldViewPr>
      <p:cViewPr varScale="1">
        <p:scale>
          <a:sx n="110" d="100"/>
          <a:sy n="110" d="100"/>
        </p:scale>
        <p:origin x="20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A14964-73E9-46B9-AC39-7B87A56FD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33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1A068-368D-44EA-9E29-C8E96134800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545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A14CE-3E24-4D0C-9D14-465A35F7199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745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0BAE9-12AD-435B-97BA-8C647AF0314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2278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4B725-7182-4DFE-BEE5-9C18870B71D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5068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59D78-C5F3-4A27-927A-C467C4AF4C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878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BA926-0111-4041-B4B9-36E74164E02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551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02468-63F5-4A0F-BDDA-6734C5C5179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9056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B4431-F639-4DFF-B515-D508CAC3AB9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3271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35276-98D0-4F22-A902-93047A0CB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B3D1-13C5-4606-9F19-24BBCB792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06E54-7973-48AA-AAE2-2F80C05E2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F3F8D-12CE-4848-AA46-6F6C2215E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9F76-11DC-4BA8-9025-40A8FCE43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CB2E7-8A79-4BA8-BC6E-F21E4749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DC8C8-C579-407A-B59C-36A913C2A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50DA-F988-475F-9867-B1B434113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4BAA4-126F-4547-A251-3DF4079FF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CCEC6-5E38-4BF0-ADC5-097702925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0A4CB-B5DB-48DD-91AA-575100D06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258DC2-6465-4471-9EFD-DF4C5F449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1.wmf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5.wmf"/><Relationship Id="rId18" Type="http://schemas.openxmlformats.org/officeDocument/2006/relationships/image" Target="../media/image3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2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53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1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29" Type="http://schemas.openxmlformats.org/officeDocument/2006/relationships/image" Target="../media/image57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8.wmf"/><Relationship Id="rId24" Type="http://schemas.openxmlformats.org/officeDocument/2006/relationships/oleObject" Target="../embeddings/oleObject51.bin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23" Type="http://schemas.openxmlformats.org/officeDocument/2006/relationships/image" Target="../media/image54.wmf"/><Relationship Id="rId28" Type="http://schemas.openxmlformats.org/officeDocument/2006/relationships/oleObject" Target="../embeddings/oleObject53.bin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Relationship Id="rId27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57313" y="2928938"/>
            <a:ext cx="6400800" cy="17526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Algebra</a:t>
            </a:r>
          </a:p>
          <a:p>
            <a:pPr eaLnBrk="1" hangingPunct="1"/>
            <a:endParaRPr lang="en-GB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/>
            <a:r>
              <a:rPr lang="en-GB" sz="3600" dirty="0" smtClean="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Rules of Algebra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117475"/>
            <a:ext cx="4464050" cy="431800"/>
          </a:xfrm>
          <a:noFill/>
          <a:ln w="25400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GB" sz="2000" b="1" u="sng" smtClean="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 The Rules of Algebra</a:t>
            </a:r>
            <a:endParaRPr lang="en-US" sz="2000" b="1" u="sng" smtClean="0">
              <a:solidFill>
                <a:srgbClr val="CC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243" name="Text Box 17"/>
          <p:cNvSpPr txBox="1">
            <a:spLocks noChangeArrowheads="1"/>
          </p:cNvSpPr>
          <p:nvPr/>
        </p:nvSpPr>
        <p:spPr bwMode="auto">
          <a:xfrm>
            <a:off x="250825" y="620713"/>
            <a:ext cx="84978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GB" sz="1700" b="1" u="sng" dirty="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Let’s just get one thing clear before we start…</a:t>
            </a:r>
            <a:endParaRPr lang="en-GB" sz="1700" dirty="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spcBef>
                <a:spcPct val="15000"/>
              </a:spcBef>
            </a:pPr>
            <a:r>
              <a:rPr lang="en-GB" sz="1500" dirty="0">
                <a:latin typeface="Andalus" panose="02020603050405020304" pitchFamily="18" charset="-78"/>
                <a:cs typeface="Andalus" panose="02020603050405020304" pitchFamily="18" charset="-78"/>
              </a:rPr>
              <a:t>Algebra really </a:t>
            </a:r>
            <a:r>
              <a:rPr lang="en-GB" sz="1500" u="sng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isn’t anything to be afraid </a:t>
            </a:r>
            <a:r>
              <a:rPr lang="en-GB" sz="1500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</a:t>
            </a:r>
            <a:endParaRPr lang="en-GB" sz="15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spcBef>
                <a:spcPct val="15000"/>
              </a:spcBef>
            </a:pPr>
            <a:r>
              <a:rPr lang="en-GB" sz="1500" dirty="0">
                <a:latin typeface="Andalus" panose="02020603050405020304" pitchFamily="18" charset="-78"/>
                <a:cs typeface="Andalus" panose="02020603050405020304" pitchFamily="18" charset="-78"/>
              </a:rPr>
              <a:t>If anything, </a:t>
            </a:r>
            <a:r>
              <a:rPr lang="en-GB" sz="1500" u="sng" dirty="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dealing with letters is a lot easier</a:t>
            </a:r>
            <a:r>
              <a:rPr lang="en-GB" sz="1500" dirty="0">
                <a:latin typeface="Andalus" panose="02020603050405020304" pitchFamily="18" charset="-78"/>
                <a:cs typeface="Andalus" panose="02020603050405020304" pitchFamily="18" charset="-78"/>
              </a:rPr>
              <a:t> than just dealing with numbers.</a:t>
            </a:r>
          </a:p>
          <a:p>
            <a:pPr>
              <a:spcBef>
                <a:spcPct val="15000"/>
              </a:spcBef>
            </a:pPr>
            <a:r>
              <a:rPr lang="en-GB" sz="15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Why?...</a:t>
            </a:r>
            <a:r>
              <a:rPr lang="en-GB" sz="1500" dirty="0">
                <a:latin typeface="Andalus" panose="02020603050405020304" pitchFamily="18" charset="-78"/>
                <a:cs typeface="Andalus" panose="02020603050405020304" pitchFamily="18" charset="-78"/>
              </a:rPr>
              <a:t> because, as you will see, letters are always </a:t>
            </a:r>
            <a:r>
              <a:rPr lang="en-GB" sz="1500" dirty="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cancelling each other out</a:t>
            </a:r>
            <a:r>
              <a:rPr lang="en-GB" sz="1500" dirty="0">
                <a:latin typeface="Andalus" panose="02020603050405020304" pitchFamily="18" charset="-78"/>
                <a:cs typeface="Andalus" panose="02020603050405020304" pitchFamily="18" charset="-78"/>
              </a:rPr>
              <a:t>, meaning the questions get easier and easier the more you get into them,</a:t>
            </a:r>
          </a:p>
          <a:p>
            <a:pPr>
              <a:spcBef>
                <a:spcPct val="15000"/>
              </a:spcBef>
            </a:pPr>
            <a:r>
              <a:rPr lang="en-GB" sz="15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And…</a:t>
            </a:r>
            <a:r>
              <a:rPr lang="en-GB" sz="1500" dirty="0">
                <a:latin typeface="Andalus" panose="02020603050405020304" pitchFamily="18" charset="-78"/>
                <a:cs typeface="Andalus" panose="02020603050405020304" pitchFamily="18" charset="-78"/>
              </a:rPr>
              <a:t> quite often you can </a:t>
            </a:r>
            <a:r>
              <a:rPr lang="en-GB" sz="1500" dirty="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know for sure if your answer is correct, or not</a:t>
            </a:r>
            <a:r>
              <a:rPr lang="en-GB" sz="1500" dirty="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</a:p>
          <a:p>
            <a:pPr>
              <a:spcBef>
                <a:spcPct val="15000"/>
              </a:spcBef>
            </a:pPr>
            <a:endParaRPr lang="en-GB" sz="1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spcBef>
                <a:spcPct val="15000"/>
              </a:spcBef>
            </a:pPr>
            <a:r>
              <a:rPr lang="en-GB" sz="1500" dirty="0">
                <a:latin typeface="Andalus" panose="02020603050405020304" pitchFamily="18" charset="-78"/>
                <a:cs typeface="Andalus" panose="02020603050405020304" pitchFamily="18" charset="-78"/>
              </a:rPr>
              <a:t>So, take a deep breath, think positive thoughts, and let’s give this Algebra thing a go… </a:t>
            </a:r>
          </a:p>
        </p:txBody>
      </p:sp>
      <p:sp>
        <p:nvSpPr>
          <p:cNvPr id="10244" name="Text Box 80"/>
          <p:cNvSpPr txBox="1">
            <a:spLocks noChangeArrowheads="1"/>
          </p:cNvSpPr>
          <p:nvPr/>
        </p:nvSpPr>
        <p:spPr bwMode="auto">
          <a:xfrm>
            <a:off x="323850" y="2636838"/>
            <a:ext cx="8640763" cy="416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GB" sz="1700" b="1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What is Algebra and Why do we need it?</a:t>
            </a: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 On a simple level, Algebra is just </a:t>
            </a:r>
            <a:r>
              <a:rPr lang="en-GB" sz="15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maths with letters</a:t>
            </a: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… but it is a lot more than that!</a:t>
            </a:r>
          </a:p>
          <a:p>
            <a:pPr>
              <a:spcBef>
                <a:spcPct val="15000"/>
              </a:spcBef>
              <a:buClr>
                <a:srgbClr val="CC0099"/>
              </a:buClr>
            </a:pPr>
            <a:endParaRPr lang="en-GB" sz="150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 By bringing in letters as well as numbers we can </a:t>
            </a:r>
            <a:r>
              <a:rPr lang="en-GB" sz="15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work out things that numbers alone </a:t>
            </a:r>
            <a:r>
              <a:rPr lang="en-GB" sz="15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would not</a:t>
            </a:r>
            <a:r>
              <a:rPr lang="en-GB" sz="15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allow us to.</a:t>
            </a: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endParaRPr lang="en-GB" sz="15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 In Algebra, letters are called “</a:t>
            </a:r>
            <a:r>
              <a:rPr lang="en-GB" sz="15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Unknowns</a:t>
            </a: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”. Basically, we stick a letter in to stand for something when </a:t>
            </a:r>
            <a:r>
              <a:rPr lang="en-GB" sz="15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we don’t know it’s true value</a:t>
            </a: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endParaRPr lang="en-GB" sz="150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 Now, this could be anything from the </a:t>
            </a:r>
            <a:r>
              <a:rPr lang="en-GB" sz="15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price of Nintendo Wii</a:t>
            </a: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GB" sz="15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number of hours you spend watching TV in a week</a:t>
            </a: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, or </a:t>
            </a:r>
            <a:r>
              <a:rPr lang="en-GB" sz="1500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speed you walk to school in the morning</a:t>
            </a: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.  </a:t>
            </a:r>
          </a:p>
          <a:p>
            <a:pPr>
              <a:spcBef>
                <a:spcPct val="15000"/>
              </a:spcBef>
              <a:buClr>
                <a:srgbClr val="CC0099"/>
              </a:buClr>
            </a:pP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5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If we don’t know what it is, </a:t>
            </a:r>
            <a:r>
              <a:rPr lang="en-GB" sz="15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call it a letter</a:t>
            </a: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 – any letter you like – and let’s let algebra figure everything out for us.</a:t>
            </a:r>
          </a:p>
          <a:p>
            <a:pPr>
              <a:spcBef>
                <a:spcPct val="15000"/>
              </a:spcBef>
            </a:pPr>
            <a:endParaRPr lang="en-GB" sz="150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spcBef>
                <a:spcPct val="15000"/>
              </a:spcBef>
            </a:pP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And the whole of Algebra – right up to A Level and beyond – is built around </a:t>
            </a:r>
            <a:r>
              <a:rPr lang="en-GB" sz="15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 rules</a:t>
            </a:r>
            <a:r>
              <a:rPr lang="en-GB" sz="1500">
                <a:latin typeface="Andalus" panose="02020603050405020304" pitchFamily="18" charset="-78"/>
                <a:cs typeface="Andalus" panose="02020603050405020304" pitchFamily="18" charset="-78"/>
              </a:rPr>
              <a:t>…</a:t>
            </a:r>
          </a:p>
        </p:txBody>
      </p:sp>
      <p:pic>
        <p:nvPicPr>
          <p:cNvPr id="10245" name="Picture 104" descr="BULLT0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1299368" y="5557"/>
            <a:ext cx="569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5" descr="FACE_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188913"/>
            <a:ext cx="12954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4"/>
          <p:cNvSpPr txBox="1">
            <a:spLocks noChangeArrowheads="1"/>
          </p:cNvSpPr>
          <p:nvPr/>
        </p:nvSpPr>
        <p:spPr bwMode="auto">
          <a:xfrm>
            <a:off x="395288" y="115888"/>
            <a:ext cx="8353425" cy="2427287"/>
          </a:xfrm>
          <a:prstGeom prst="rect">
            <a:avLst/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Lingo You Need:</a:t>
            </a:r>
          </a:p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Term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– this is basically any part of an expression or equation that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involves a letter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GB" sz="16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e.g.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4m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 </a:t>
            </a:r>
            <a:r>
              <a:rPr lang="en-GB" sz="16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-2r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and   </a:t>
            </a:r>
            <a:r>
              <a:rPr lang="en-GB" sz="1600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are all terms</a:t>
            </a:r>
          </a:p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Expression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– this is kind of like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 collection of terms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, maybe with a few numbers chucked in       </a:t>
            </a:r>
            <a:r>
              <a:rPr lang="en-GB" sz="16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e.g.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4m + 2r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 and    </a:t>
            </a:r>
            <a:r>
              <a:rPr lang="en-GB" sz="16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8z – 5p + 6q</a:t>
            </a:r>
            <a:r>
              <a:rPr lang="en-GB" sz="1600" baseline="300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GB" sz="16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– 7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are all expressions</a:t>
            </a:r>
          </a:p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Equation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– this is just the same as an expression,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but with an equals sign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GB" sz="16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e.g.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4m + 2r = 7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 and    </a:t>
            </a:r>
            <a:r>
              <a:rPr lang="en-GB" sz="16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8z – 5p + 6q2 – 7 = a</a:t>
            </a:r>
            <a:endParaRPr lang="en-US" sz="1600">
              <a:solidFill>
                <a:srgbClr val="0099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35" name="Text Box 5"/>
          <p:cNvSpPr txBox="1">
            <a:spLocks noChangeArrowheads="1"/>
          </p:cNvSpPr>
          <p:nvPr/>
        </p:nvSpPr>
        <p:spPr bwMode="auto">
          <a:xfrm>
            <a:off x="395288" y="2873375"/>
            <a:ext cx="8353425" cy="338554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indent="-723900">
              <a:spcBef>
                <a:spcPct val="50000"/>
              </a:spcBef>
            </a:pPr>
            <a:r>
              <a:rPr lang="en-GB" sz="16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Rule 1: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You can </a:t>
            </a:r>
            <a:r>
              <a:rPr lang="en-GB" sz="1600" u="sng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add or subtract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LIKE TERMS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but you </a:t>
            </a:r>
            <a:r>
              <a:rPr lang="en-GB" sz="1600" u="sng">
                <a:latin typeface="Andalus" panose="02020603050405020304" pitchFamily="18" charset="-78"/>
                <a:cs typeface="Andalus" panose="02020603050405020304" pitchFamily="18" charset="-78"/>
              </a:rPr>
              <a:t>cannot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add or subtract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DIFFERENT TERMS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GB" sz="1600" u="sng">
              <a:solidFill>
                <a:srgbClr val="CC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36" name="Text Box 6"/>
          <p:cNvSpPr txBox="1">
            <a:spLocks noChangeArrowheads="1"/>
          </p:cNvSpPr>
          <p:nvPr/>
        </p:nvSpPr>
        <p:spPr bwMode="auto">
          <a:xfrm>
            <a:off x="395288" y="3606800"/>
            <a:ext cx="8064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Okay, so by a LIKE TERM I mean a term that contains the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exact same letter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(or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letters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) as another term</a:t>
            </a:r>
            <a:endParaRPr lang="en-US" sz="140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37" name="Text Box 7"/>
          <p:cNvSpPr txBox="1">
            <a:spLocks noChangeArrowheads="1"/>
          </p:cNvSpPr>
          <p:nvPr/>
        </p:nvSpPr>
        <p:spPr bwMode="auto">
          <a:xfrm>
            <a:off x="250825" y="413226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e.g.</a:t>
            </a:r>
            <a:endParaRPr lang="en-US" sz="1400" b="1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899184"/>
              </p:ext>
            </p:extLst>
          </p:nvPr>
        </p:nvGraphicFramePr>
        <p:xfrm>
          <a:off x="900113" y="4100513"/>
          <a:ext cx="15128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799920" imgH="177480" progId="Equation.DSMT4">
                  <p:embed/>
                </p:oleObj>
              </mc:Choice>
              <mc:Fallback>
                <p:oleObj name="Equation" r:id="rId4" imgW="79992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100513"/>
                        <a:ext cx="1512887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593449"/>
              </p:ext>
            </p:extLst>
          </p:nvPr>
        </p:nvGraphicFramePr>
        <p:xfrm>
          <a:off x="2771775" y="4076700"/>
          <a:ext cx="16097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850680" imgH="203040" progId="Equation.DSMT4">
                  <p:embed/>
                </p:oleObj>
              </mc:Choice>
              <mc:Fallback>
                <p:oleObj name="Equation" r:id="rId6" imgW="85068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076700"/>
                        <a:ext cx="16097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724710"/>
              </p:ext>
            </p:extLst>
          </p:nvPr>
        </p:nvGraphicFramePr>
        <p:xfrm>
          <a:off x="4548188" y="4033838"/>
          <a:ext cx="19716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8" imgW="1041120" imgH="203040" progId="Equation.DSMT4">
                  <p:embed/>
                </p:oleObj>
              </mc:Choice>
              <mc:Fallback>
                <p:oleObj name="Equation" r:id="rId8" imgW="104112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4033838"/>
                        <a:ext cx="19716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953695"/>
              </p:ext>
            </p:extLst>
          </p:nvPr>
        </p:nvGraphicFramePr>
        <p:xfrm>
          <a:off x="6732588" y="4076700"/>
          <a:ext cx="21161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0" imgW="1117440" imgH="203040" progId="Equation.DSMT4">
                  <p:embed/>
                </p:oleObj>
              </mc:Choice>
              <mc:Fallback>
                <p:oleObj name="Equation" r:id="rId10" imgW="111744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076700"/>
                        <a:ext cx="21161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250825" y="5429250"/>
            <a:ext cx="865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BUT…</a:t>
            </a:r>
            <a:endParaRPr lang="en-US" sz="1400" b="1">
              <a:solidFill>
                <a:srgbClr val="CC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1476375" y="4643438"/>
            <a:ext cx="2449513" cy="7397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 lots of something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plus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 lots of something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gives you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 lots of something</a:t>
            </a:r>
            <a:endParaRPr lang="en-US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40" name="Line 14"/>
          <p:cNvSpPr>
            <a:spLocks noChangeShapeType="1"/>
          </p:cNvSpPr>
          <p:nvPr/>
        </p:nvSpPr>
        <p:spPr bwMode="auto">
          <a:xfrm flipV="1">
            <a:off x="3203575" y="4437063"/>
            <a:ext cx="73025" cy="2159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41" name="Text Box 15"/>
          <p:cNvSpPr txBox="1">
            <a:spLocks noChangeArrowheads="1"/>
          </p:cNvSpPr>
          <p:nvPr/>
        </p:nvSpPr>
        <p:spPr bwMode="auto">
          <a:xfrm>
            <a:off x="5578475" y="4652963"/>
            <a:ext cx="2449513" cy="7397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16 lots of something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minus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 lots of something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gives you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12 lots of something</a:t>
            </a:r>
            <a:endParaRPr lang="en-US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42" name="Line 16"/>
          <p:cNvSpPr>
            <a:spLocks noChangeShapeType="1"/>
          </p:cNvSpPr>
          <p:nvPr/>
        </p:nvSpPr>
        <p:spPr bwMode="auto">
          <a:xfrm flipH="1" flipV="1">
            <a:off x="5508625" y="4508500"/>
            <a:ext cx="287338" cy="1444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3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325234"/>
              </p:ext>
            </p:extLst>
          </p:nvPr>
        </p:nvGraphicFramePr>
        <p:xfrm>
          <a:off x="1187450" y="5589588"/>
          <a:ext cx="7683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2" imgW="406080" imgH="190440" progId="Equation.DSMT4">
                  <p:embed/>
                </p:oleObj>
              </mc:Choice>
              <mc:Fallback>
                <p:oleObj name="Equation" r:id="rId12" imgW="406080" imgH="1904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589588"/>
                        <a:ext cx="76835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2051050" y="5589588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Does Not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= </a:t>
            </a:r>
            <a:endParaRPr lang="en-US" sz="14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3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405617"/>
              </p:ext>
            </p:extLst>
          </p:nvPr>
        </p:nvGraphicFramePr>
        <p:xfrm>
          <a:off x="3203575" y="5638800"/>
          <a:ext cx="4556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4" imgW="241200" imgH="164880" progId="Equation.DSMT4">
                  <p:embed/>
                </p:oleObj>
              </mc:Choice>
              <mc:Fallback>
                <p:oleObj name="Equation" r:id="rId14" imgW="241200" imgH="1648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638800"/>
                        <a:ext cx="455613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739829"/>
              </p:ext>
            </p:extLst>
          </p:nvPr>
        </p:nvGraphicFramePr>
        <p:xfrm>
          <a:off x="4427538" y="5600700"/>
          <a:ext cx="9128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6" imgW="482400" imgH="177480" progId="Equation.DSMT4">
                  <p:embed/>
                </p:oleObj>
              </mc:Choice>
              <mc:Fallback>
                <p:oleObj name="Equation" r:id="rId16" imgW="48240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600700"/>
                        <a:ext cx="912812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Text Box 21"/>
          <p:cNvSpPr txBox="1">
            <a:spLocks noChangeArrowheads="1"/>
          </p:cNvSpPr>
          <p:nvPr/>
        </p:nvSpPr>
        <p:spPr bwMode="auto">
          <a:xfrm>
            <a:off x="5435600" y="5589588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Does Not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= </a:t>
            </a:r>
            <a:endParaRPr lang="en-US" sz="14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3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63537"/>
              </p:ext>
            </p:extLst>
          </p:nvPr>
        </p:nvGraphicFramePr>
        <p:xfrm>
          <a:off x="6600825" y="5627688"/>
          <a:ext cx="4302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8" imgW="228600" imgH="177480" progId="Equation.DSMT4">
                  <p:embed/>
                </p:oleObj>
              </mc:Choice>
              <mc:Fallback>
                <p:oleObj name="Equation" r:id="rId18" imgW="22860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825" y="5627688"/>
                        <a:ext cx="43021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611188" y="6148388"/>
            <a:ext cx="806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Because the terms are </a:t>
            </a:r>
            <a:r>
              <a:rPr lang="en-GB" sz="14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different!</a:t>
            </a:r>
            <a:endParaRPr lang="en-US" sz="14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46" name="Picture 24" descr="ANIML140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flipH="1">
            <a:off x="7524750" y="5516563"/>
            <a:ext cx="1152525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947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Simplifying Expressions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Now, once you have got to grips with </a:t>
            </a:r>
            <a:r>
              <a:rPr lang="en-GB" sz="16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Rule 1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, it allows you to simplify nasty looking expressions into nice simple ones… which is called, believe it or not… </a:t>
            </a:r>
            <a:r>
              <a:rPr lang="en-GB" sz="16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simplifying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160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62" name="Text Box 3"/>
          <p:cNvSpPr txBox="1">
            <a:spLocks noChangeArrowheads="1"/>
          </p:cNvSpPr>
          <p:nvPr/>
        </p:nvSpPr>
        <p:spPr bwMode="auto">
          <a:xfrm>
            <a:off x="395288" y="1196975"/>
            <a:ext cx="8353425" cy="59372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 Simplify and Expression: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Draw boxes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around all the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LIKE TERMS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and deal with each set of like terms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 their own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GB" sz="1600" u="sng">
              <a:solidFill>
                <a:srgbClr val="CC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63" name="Text Box 4"/>
          <p:cNvSpPr txBox="1">
            <a:spLocks noChangeArrowheads="1"/>
          </p:cNvSpPr>
          <p:nvPr/>
        </p:nvSpPr>
        <p:spPr bwMode="auto">
          <a:xfrm>
            <a:off x="104775" y="2708275"/>
            <a:ext cx="446563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Okay, let’s draw </a:t>
            </a:r>
            <a:r>
              <a:rPr lang="en-GB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circles</a:t>
            </a:r>
            <a:r>
              <a:rPr lang="en-GB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around all the </a:t>
            </a:r>
            <a:r>
              <a:rPr lang="en-GB" sz="1400" dirty="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LIKE TERMS</a:t>
            </a:r>
          </a:p>
          <a:p>
            <a:pPr marL="185738" indent="-185738">
              <a:spcBef>
                <a:spcPct val="50000"/>
              </a:spcBef>
            </a:pPr>
            <a:r>
              <a:rPr lang="en-GB" sz="1400" u="sng" dirty="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Remember: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 Draw around the sign in front on the term as well!</a:t>
            </a:r>
            <a:endParaRPr lang="en-US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64" name="Text Box 21"/>
          <p:cNvSpPr txBox="1">
            <a:spLocks noChangeArrowheads="1"/>
          </p:cNvSpPr>
          <p:nvPr/>
        </p:nvSpPr>
        <p:spPr bwMode="auto">
          <a:xfrm>
            <a:off x="250825" y="2276475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Simplify:</a:t>
            </a:r>
            <a:endParaRPr lang="en-US" sz="1400" u="sng">
              <a:solidFill>
                <a:srgbClr val="0099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65" name="Text Box 22"/>
          <p:cNvSpPr txBox="1">
            <a:spLocks noChangeArrowheads="1"/>
          </p:cNvSpPr>
          <p:nvPr/>
        </p:nvSpPr>
        <p:spPr bwMode="auto">
          <a:xfrm>
            <a:off x="1474788" y="1916113"/>
            <a:ext cx="1439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 1</a:t>
            </a:r>
          </a:p>
        </p:txBody>
      </p:sp>
      <p:graphicFrame>
        <p:nvGraphicFramePr>
          <p:cNvPr id="205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225470"/>
              </p:ext>
            </p:extLst>
          </p:nvPr>
        </p:nvGraphicFramePr>
        <p:xfrm>
          <a:off x="1089025" y="3692525"/>
          <a:ext cx="26177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1384200" imgH="203040" progId="Equation.DSMT4">
                  <p:embed/>
                </p:oleObj>
              </mc:Choice>
              <mc:Fallback>
                <p:oleObj name="Equation" r:id="rId4" imgW="1384200" imgH="2030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3692525"/>
                        <a:ext cx="26177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354249"/>
              </p:ext>
            </p:extLst>
          </p:nvPr>
        </p:nvGraphicFramePr>
        <p:xfrm>
          <a:off x="1231900" y="2276475"/>
          <a:ext cx="26177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1384200" imgH="203040" progId="Equation.DSMT4">
                  <p:embed/>
                </p:oleObj>
              </mc:Choice>
              <mc:Fallback>
                <p:oleObj name="Equation" r:id="rId6" imgW="1384200" imgH="203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2276475"/>
                        <a:ext cx="26177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106363" y="4173538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So, let’s see what we’ve got:</a:t>
            </a:r>
            <a:endParaRPr lang="en-US" sz="140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67" name="Rectangle 27"/>
          <p:cNvSpPr>
            <a:spLocks noChangeArrowheads="1"/>
          </p:cNvSpPr>
          <p:nvPr/>
        </p:nvSpPr>
        <p:spPr bwMode="auto">
          <a:xfrm>
            <a:off x="1042988" y="3716338"/>
            <a:ext cx="503237" cy="288925"/>
          </a:xfrm>
          <a:prstGeom prst="ellips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68" name="Rectangle 28"/>
          <p:cNvSpPr>
            <a:spLocks noChangeArrowheads="1"/>
          </p:cNvSpPr>
          <p:nvPr/>
        </p:nvSpPr>
        <p:spPr bwMode="auto">
          <a:xfrm>
            <a:off x="2338388" y="3716338"/>
            <a:ext cx="576262" cy="288925"/>
          </a:xfrm>
          <a:prstGeom prst="ellips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69" name="Rectangle 29"/>
          <p:cNvSpPr>
            <a:spLocks noChangeArrowheads="1"/>
          </p:cNvSpPr>
          <p:nvPr/>
        </p:nvSpPr>
        <p:spPr bwMode="auto">
          <a:xfrm>
            <a:off x="1619250" y="3716338"/>
            <a:ext cx="647700" cy="288925"/>
          </a:xfrm>
          <a:prstGeom prst="ellipse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70" name="Rectangle 30"/>
          <p:cNvSpPr>
            <a:spLocks noChangeArrowheads="1"/>
          </p:cNvSpPr>
          <p:nvPr/>
        </p:nvSpPr>
        <p:spPr bwMode="auto">
          <a:xfrm>
            <a:off x="2986088" y="3716338"/>
            <a:ext cx="720725" cy="288925"/>
          </a:xfrm>
          <a:prstGeom prst="ellipse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71" name="Rectangle 31"/>
          <p:cNvSpPr>
            <a:spLocks noChangeArrowheads="1"/>
          </p:cNvSpPr>
          <p:nvPr/>
        </p:nvSpPr>
        <p:spPr bwMode="auto">
          <a:xfrm>
            <a:off x="177800" y="4579938"/>
            <a:ext cx="503238" cy="288925"/>
          </a:xfrm>
          <a:prstGeom prst="ellips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205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819655"/>
              </p:ext>
            </p:extLst>
          </p:nvPr>
        </p:nvGraphicFramePr>
        <p:xfrm>
          <a:off x="1114425" y="4508500"/>
          <a:ext cx="18970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7" imgW="1002960" imgH="177480" progId="Equation.DSMT4">
                  <p:embed/>
                </p:oleObj>
              </mc:Choice>
              <mc:Fallback>
                <p:oleObj name="Equation" r:id="rId7" imgW="1002960" imgH="177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508500"/>
                        <a:ext cx="1897063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Rectangle 33"/>
          <p:cNvSpPr>
            <a:spLocks noChangeArrowheads="1"/>
          </p:cNvSpPr>
          <p:nvPr/>
        </p:nvSpPr>
        <p:spPr bwMode="auto">
          <a:xfrm>
            <a:off x="177800" y="5084763"/>
            <a:ext cx="503238" cy="288925"/>
          </a:xfrm>
          <a:prstGeom prst="ellipse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2053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891131"/>
              </p:ext>
            </p:extLst>
          </p:nvPr>
        </p:nvGraphicFramePr>
        <p:xfrm>
          <a:off x="1162050" y="4989513"/>
          <a:ext cx="18018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4989513"/>
                        <a:ext cx="180181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Text Box 35"/>
          <p:cNvSpPr txBox="1">
            <a:spLocks noChangeArrowheads="1"/>
          </p:cNvSpPr>
          <p:nvPr/>
        </p:nvSpPr>
        <p:spPr bwMode="auto">
          <a:xfrm>
            <a:off x="106363" y="5572125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Which gives us our answer of:</a:t>
            </a:r>
            <a:endParaRPr lang="en-US" sz="140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205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983801"/>
              </p:ext>
            </p:extLst>
          </p:nvPr>
        </p:nvGraphicFramePr>
        <p:xfrm>
          <a:off x="2770188" y="5565775"/>
          <a:ext cx="10334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1" imgW="545760" imgH="203040" progId="Equation.DSMT4">
                  <p:embed/>
                </p:oleObj>
              </mc:Choice>
              <mc:Fallback>
                <p:oleObj name="Equation" r:id="rId11" imgW="545760" imgH="2030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5565775"/>
                        <a:ext cx="10334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4" name="Text Box 37"/>
          <p:cNvSpPr txBox="1">
            <a:spLocks noChangeArrowheads="1"/>
          </p:cNvSpPr>
          <p:nvPr/>
        </p:nvSpPr>
        <p:spPr bwMode="auto">
          <a:xfrm>
            <a:off x="106363" y="6003925"/>
            <a:ext cx="4465637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Note: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if you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cannot see a sign in front of a term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then just assume it is a </a:t>
            </a:r>
            <a:r>
              <a:rPr lang="en-GB" sz="14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PLUS</a:t>
            </a:r>
            <a:endParaRPr lang="en-US" sz="1400" u="sng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75" name="Line 38"/>
          <p:cNvSpPr>
            <a:spLocks noChangeShapeType="1"/>
          </p:cNvSpPr>
          <p:nvPr/>
        </p:nvSpPr>
        <p:spPr bwMode="auto">
          <a:xfrm flipV="1">
            <a:off x="4643438" y="2060575"/>
            <a:ext cx="0" cy="46815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NZ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76" name="Text Box 39"/>
          <p:cNvSpPr txBox="1">
            <a:spLocks noChangeArrowheads="1"/>
          </p:cNvSpPr>
          <p:nvPr/>
        </p:nvSpPr>
        <p:spPr bwMode="auto">
          <a:xfrm>
            <a:off x="4713288" y="2708275"/>
            <a:ext cx="4465637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Okay, let’s draw </a:t>
            </a:r>
            <a:r>
              <a:rPr lang="en-GB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circles</a:t>
            </a:r>
            <a:r>
              <a:rPr lang="en-GB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around all the </a:t>
            </a:r>
            <a:r>
              <a:rPr lang="en-GB" sz="1400" dirty="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LIKE TERMS</a:t>
            </a:r>
          </a:p>
          <a:p>
            <a:pPr marL="185738" indent="-185738">
              <a:spcBef>
                <a:spcPct val="50000"/>
              </a:spcBef>
            </a:pPr>
            <a:r>
              <a:rPr lang="en-GB" sz="1400" u="sng" dirty="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Remember: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4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GB" sz="1400" dirty="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GB" sz="1400" baseline="30000" dirty="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 are DIFFERENT!</a:t>
            </a:r>
            <a:endParaRPr lang="en-US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77" name="Text Box 40"/>
          <p:cNvSpPr txBox="1">
            <a:spLocks noChangeArrowheads="1"/>
          </p:cNvSpPr>
          <p:nvPr/>
        </p:nvSpPr>
        <p:spPr bwMode="auto">
          <a:xfrm>
            <a:off x="4859338" y="2276475"/>
            <a:ext cx="122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Simplify:</a:t>
            </a:r>
            <a:endParaRPr lang="en-US" sz="1400" u="sng">
              <a:solidFill>
                <a:srgbClr val="0099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78" name="Text Box 41"/>
          <p:cNvSpPr txBox="1">
            <a:spLocks noChangeArrowheads="1"/>
          </p:cNvSpPr>
          <p:nvPr/>
        </p:nvSpPr>
        <p:spPr bwMode="auto">
          <a:xfrm>
            <a:off x="5580063" y="1916113"/>
            <a:ext cx="2520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 2 – Tricky!</a:t>
            </a:r>
          </a:p>
        </p:txBody>
      </p:sp>
      <p:graphicFrame>
        <p:nvGraphicFramePr>
          <p:cNvPr id="205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415702"/>
              </p:ext>
            </p:extLst>
          </p:nvPr>
        </p:nvGraphicFramePr>
        <p:xfrm>
          <a:off x="5938838" y="2205038"/>
          <a:ext cx="25209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3" imgW="1333440" imgH="203040" progId="Equation.DSMT4">
                  <p:embed/>
                </p:oleObj>
              </mc:Choice>
              <mc:Fallback>
                <p:oleObj name="Equation" r:id="rId13" imgW="1333440" imgH="2030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2205038"/>
                        <a:ext cx="25209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Text Box 44"/>
          <p:cNvSpPr txBox="1">
            <a:spLocks noChangeArrowheads="1"/>
          </p:cNvSpPr>
          <p:nvPr/>
        </p:nvSpPr>
        <p:spPr bwMode="auto">
          <a:xfrm>
            <a:off x="4714875" y="4173538"/>
            <a:ext cx="4465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So, let’s see what we’ve got:</a:t>
            </a:r>
            <a:endParaRPr lang="en-US" sz="140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80" name="Rectangle 49"/>
          <p:cNvSpPr>
            <a:spLocks noChangeArrowheads="1"/>
          </p:cNvSpPr>
          <p:nvPr/>
        </p:nvSpPr>
        <p:spPr bwMode="auto">
          <a:xfrm>
            <a:off x="4786313" y="4579938"/>
            <a:ext cx="503237" cy="288925"/>
          </a:xfrm>
          <a:prstGeom prst="ellips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2056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04425"/>
              </p:ext>
            </p:extLst>
          </p:nvPr>
        </p:nvGraphicFramePr>
        <p:xfrm>
          <a:off x="5722938" y="4484688"/>
          <a:ext cx="18970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5" imgW="1002960" imgH="203040" progId="Equation.DSMT4">
                  <p:embed/>
                </p:oleObj>
              </mc:Choice>
              <mc:Fallback>
                <p:oleObj name="Equation" r:id="rId15" imgW="1002960" imgH="20304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4484688"/>
                        <a:ext cx="18970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Rectangle 51"/>
          <p:cNvSpPr>
            <a:spLocks noChangeArrowheads="1"/>
          </p:cNvSpPr>
          <p:nvPr/>
        </p:nvSpPr>
        <p:spPr bwMode="auto">
          <a:xfrm>
            <a:off x="4786313" y="5084763"/>
            <a:ext cx="503237" cy="288925"/>
          </a:xfrm>
          <a:prstGeom prst="ellipse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2057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90288"/>
              </p:ext>
            </p:extLst>
          </p:nvPr>
        </p:nvGraphicFramePr>
        <p:xfrm>
          <a:off x="5614988" y="5013325"/>
          <a:ext cx="21145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7" imgW="1117440" imgH="177480" progId="Equation.DSMT4">
                  <p:embed/>
                </p:oleObj>
              </mc:Choice>
              <mc:Fallback>
                <p:oleObj name="Equation" r:id="rId17" imgW="1117440" imgH="177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5013325"/>
                        <a:ext cx="21145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2" name="Text Box 53"/>
          <p:cNvSpPr txBox="1">
            <a:spLocks noChangeArrowheads="1"/>
          </p:cNvSpPr>
          <p:nvPr/>
        </p:nvSpPr>
        <p:spPr bwMode="auto">
          <a:xfrm>
            <a:off x="4714875" y="6292850"/>
            <a:ext cx="4465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Which gives us our answer of:</a:t>
            </a:r>
            <a:endParaRPr lang="en-US" sz="140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2058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862658"/>
              </p:ext>
            </p:extLst>
          </p:nvPr>
        </p:nvGraphicFramePr>
        <p:xfrm>
          <a:off x="7715250" y="6237288"/>
          <a:ext cx="9604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9" imgW="507960" imgH="203040" progId="Equation.DSMT4">
                  <p:embed/>
                </p:oleObj>
              </mc:Choice>
              <mc:Fallback>
                <p:oleObj name="Equation" r:id="rId19" imgW="507960" imgH="20304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0" y="6237288"/>
                        <a:ext cx="9604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17982"/>
              </p:ext>
            </p:extLst>
          </p:nvPr>
        </p:nvGraphicFramePr>
        <p:xfrm>
          <a:off x="5676900" y="3476625"/>
          <a:ext cx="26177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21" imgW="1384200" imgH="203040" progId="Equation.DSMT4">
                  <p:embed/>
                </p:oleObj>
              </mc:Choice>
              <mc:Fallback>
                <p:oleObj name="Equation" r:id="rId21" imgW="1384200" imgH="2030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3476625"/>
                        <a:ext cx="26177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3" name="Rectangle 57"/>
          <p:cNvSpPr>
            <a:spLocks noChangeArrowheads="1"/>
          </p:cNvSpPr>
          <p:nvPr/>
        </p:nvSpPr>
        <p:spPr bwMode="auto">
          <a:xfrm>
            <a:off x="5580063" y="3500438"/>
            <a:ext cx="503237" cy="361950"/>
          </a:xfrm>
          <a:prstGeom prst="ellips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84" name="Rectangle 58"/>
          <p:cNvSpPr>
            <a:spLocks noChangeArrowheads="1"/>
          </p:cNvSpPr>
          <p:nvPr/>
        </p:nvSpPr>
        <p:spPr bwMode="auto">
          <a:xfrm>
            <a:off x="7567613" y="3500438"/>
            <a:ext cx="749300" cy="361950"/>
          </a:xfrm>
          <a:prstGeom prst="ellips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85" name="Rectangle 59"/>
          <p:cNvSpPr>
            <a:spLocks noChangeArrowheads="1"/>
          </p:cNvSpPr>
          <p:nvPr/>
        </p:nvSpPr>
        <p:spPr bwMode="auto">
          <a:xfrm>
            <a:off x="6156325" y="3573463"/>
            <a:ext cx="719138" cy="288925"/>
          </a:xfrm>
          <a:prstGeom prst="ellipse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86" name="Rectangle 60"/>
          <p:cNvSpPr>
            <a:spLocks noChangeArrowheads="1"/>
          </p:cNvSpPr>
          <p:nvPr/>
        </p:nvSpPr>
        <p:spPr bwMode="auto">
          <a:xfrm>
            <a:off x="6877050" y="3573463"/>
            <a:ext cx="647700" cy="288925"/>
          </a:xfrm>
          <a:prstGeom prst="ellipse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87" name="Text Box 61"/>
          <p:cNvSpPr txBox="1">
            <a:spLocks noChangeArrowheads="1"/>
          </p:cNvSpPr>
          <p:nvPr/>
        </p:nvSpPr>
        <p:spPr bwMode="auto">
          <a:xfrm>
            <a:off x="7775575" y="4149080"/>
            <a:ext cx="1260475" cy="8640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Note: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write this instead of</a:t>
            </a:r>
            <a:endParaRPr lang="en-US" sz="1400" u="sng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2060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783728"/>
              </p:ext>
            </p:extLst>
          </p:nvPr>
        </p:nvGraphicFramePr>
        <p:xfrm>
          <a:off x="8128000" y="4581525"/>
          <a:ext cx="4254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23" imgW="241200" imgH="203040" progId="Equation.DSMT4">
                  <p:embed/>
                </p:oleObj>
              </mc:Choice>
              <mc:Fallback>
                <p:oleObj name="Equation" r:id="rId23" imgW="241200" imgH="20304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0" y="4581525"/>
                        <a:ext cx="4254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8" name="Text Box 63"/>
          <p:cNvSpPr txBox="1">
            <a:spLocks noChangeArrowheads="1"/>
          </p:cNvSpPr>
          <p:nvPr/>
        </p:nvSpPr>
        <p:spPr bwMode="auto">
          <a:xfrm>
            <a:off x="4786313" y="5638800"/>
            <a:ext cx="4249737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Note: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see how important it is you remember how to work with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NEGATIVE NUMBERS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en-US" sz="1400" u="sng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353425" cy="18161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indent="-723900">
              <a:spcBef>
                <a:spcPct val="50000"/>
              </a:spcBef>
            </a:pPr>
            <a:r>
              <a:rPr lang="en-GB" sz="16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Rule 2: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When </a:t>
            </a:r>
            <a:r>
              <a:rPr lang="en-GB" sz="16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Multiplying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with Algebra, we need to remember the following things: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GB" sz="16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We </a:t>
            </a:r>
            <a:r>
              <a:rPr lang="en-GB" sz="1600" u="sng">
                <a:latin typeface="Andalus" panose="02020603050405020304" pitchFamily="18" charset="-78"/>
                <a:cs typeface="Andalus" panose="02020603050405020304" pitchFamily="18" charset="-78"/>
              </a:rPr>
              <a:t>CAN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multiply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different terms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like terms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together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GB" sz="16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2.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Always </a:t>
            </a:r>
            <a:r>
              <a:rPr lang="en-GB" sz="16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multiply the numbers together first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GB" sz="16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3.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Put the letters in </a:t>
            </a:r>
            <a:r>
              <a:rPr lang="en-GB" sz="1600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alphabetical order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GB" sz="16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4.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Leave out the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Multiplication Sign</a:t>
            </a:r>
            <a:endParaRPr lang="en-GB" sz="16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83" name="Text Box 22"/>
          <p:cNvSpPr txBox="1">
            <a:spLocks noChangeArrowheads="1"/>
          </p:cNvSpPr>
          <p:nvPr/>
        </p:nvSpPr>
        <p:spPr bwMode="auto">
          <a:xfrm>
            <a:off x="249238" y="2852738"/>
            <a:ext cx="4106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Okay, each of the three terms is different, but we are multiplying, so it’s not a problem!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84" name="Text Box 23"/>
          <p:cNvSpPr txBox="1">
            <a:spLocks noChangeArrowheads="1"/>
          </p:cNvSpPr>
          <p:nvPr/>
        </p:nvSpPr>
        <p:spPr bwMode="auto">
          <a:xfrm>
            <a:off x="539750" y="2420938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Simplify:</a:t>
            </a:r>
            <a:endParaRPr lang="en-US" sz="1400" u="sng">
              <a:solidFill>
                <a:srgbClr val="0099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85" name="Text Box 24"/>
          <p:cNvSpPr txBox="1">
            <a:spLocks noChangeArrowheads="1"/>
          </p:cNvSpPr>
          <p:nvPr/>
        </p:nvSpPr>
        <p:spPr bwMode="auto">
          <a:xfrm>
            <a:off x="1619250" y="2058988"/>
            <a:ext cx="1439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 1</a:t>
            </a:r>
          </a:p>
        </p:txBody>
      </p:sp>
      <p:graphicFrame>
        <p:nvGraphicFramePr>
          <p:cNvPr id="307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999394"/>
              </p:ext>
            </p:extLst>
          </p:nvPr>
        </p:nvGraphicFramePr>
        <p:xfrm>
          <a:off x="1819275" y="2420938"/>
          <a:ext cx="1728788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914400" imgH="177480" progId="Equation.DSMT4">
                  <p:embed/>
                </p:oleObj>
              </mc:Choice>
              <mc:Fallback>
                <p:oleObj name="Equation" r:id="rId4" imgW="91440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2420938"/>
                        <a:ext cx="1728788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Line 39"/>
          <p:cNvSpPr>
            <a:spLocks noChangeShapeType="1"/>
          </p:cNvSpPr>
          <p:nvPr/>
        </p:nvSpPr>
        <p:spPr bwMode="auto">
          <a:xfrm flipV="1">
            <a:off x="4427538" y="2203450"/>
            <a:ext cx="0" cy="46815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NZ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87" name="Text Box 40"/>
          <p:cNvSpPr txBox="1">
            <a:spLocks noChangeArrowheads="1"/>
          </p:cNvSpPr>
          <p:nvPr/>
        </p:nvSpPr>
        <p:spPr bwMode="auto">
          <a:xfrm>
            <a:off x="250825" y="3417888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Let’s multiply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numbers together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first: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07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033610"/>
              </p:ext>
            </p:extLst>
          </p:nvPr>
        </p:nvGraphicFramePr>
        <p:xfrm>
          <a:off x="1044575" y="3789363"/>
          <a:ext cx="18970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1002960" imgH="177480" progId="Equation.DSMT4">
                  <p:embed/>
                </p:oleObj>
              </mc:Choice>
              <mc:Fallback>
                <p:oleObj name="Equation" r:id="rId6" imgW="1002960" imgH="177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3789363"/>
                        <a:ext cx="189706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Text Box 42"/>
          <p:cNvSpPr txBox="1">
            <a:spLocks noChangeArrowheads="1"/>
          </p:cNvSpPr>
          <p:nvPr/>
        </p:nvSpPr>
        <p:spPr bwMode="auto">
          <a:xfrm>
            <a:off x="250825" y="4276725"/>
            <a:ext cx="41068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Now let’s deal with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letters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remembering to write them in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alphabetical order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and leave out the multiplication sign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07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14481"/>
              </p:ext>
            </p:extLst>
          </p:nvPr>
        </p:nvGraphicFramePr>
        <p:xfrm>
          <a:off x="419100" y="5038725"/>
          <a:ext cx="30734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1625400" imgH="177480" progId="Equation.DSMT4">
                  <p:embed/>
                </p:oleObj>
              </mc:Choice>
              <mc:Fallback>
                <p:oleObj name="Equation" r:id="rId8" imgW="1625400" imgH="177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5038725"/>
                        <a:ext cx="3073400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44"/>
          <p:cNvSpPr txBox="1">
            <a:spLocks noChangeArrowheads="1"/>
          </p:cNvSpPr>
          <p:nvPr/>
        </p:nvSpPr>
        <p:spPr bwMode="auto">
          <a:xfrm>
            <a:off x="250825" y="5507038"/>
            <a:ext cx="4106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Putting them together, and again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leaving out the multiplication sign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gives us our answer: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07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125202"/>
              </p:ext>
            </p:extLst>
          </p:nvPr>
        </p:nvGraphicFramePr>
        <p:xfrm>
          <a:off x="1725613" y="6118225"/>
          <a:ext cx="7937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0" imgW="419040" imgH="177480" progId="Equation.DSMT4">
                  <p:embed/>
                </p:oleObj>
              </mc:Choice>
              <mc:Fallback>
                <p:oleObj name="Equation" r:id="rId10" imgW="419040" imgH="1774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6118225"/>
                        <a:ext cx="793750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Text Box 46"/>
          <p:cNvSpPr txBox="1">
            <a:spLocks noChangeArrowheads="1"/>
          </p:cNvSpPr>
          <p:nvPr/>
        </p:nvSpPr>
        <p:spPr bwMode="auto">
          <a:xfrm>
            <a:off x="4572000" y="2924175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Again, no problem with the different terms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91" name="Text Box 47"/>
          <p:cNvSpPr txBox="1">
            <a:spLocks noChangeArrowheads="1"/>
          </p:cNvSpPr>
          <p:nvPr/>
        </p:nvSpPr>
        <p:spPr bwMode="auto">
          <a:xfrm>
            <a:off x="4862513" y="2492375"/>
            <a:ext cx="122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Simplify:</a:t>
            </a:r>
            <a:endParaRPr lang="en-US" sz="1400" u="sng">
              <a:solidFill>
                <a:srgbClr val="0099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92" name="Text Box 48"/>
          <p:cNvSpPr txBox="1">
            <a:spLocks noChangeArrowheads="1"/>
          </p:cNvSpPr>
          <p:nvPr/>
        </p:nvSpPr>
        <p:spPr bwMode="auto">
          <a:xfrm>
            <a:off x="5942013" y="2130425"/>
            <a:ext cx="1439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 2</a:t>
            </a:r>
          </a:p>
        </p:txBody>
      </p:sp>
      <p:graphicFrame>
        <p:nvGraphicFramePr>
          <p:cNvPr id="3078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965918"/>
              </p:ext>
            </p:extLst>
          </p:nvPr>
        </p:nvGraphicFramePr>
        <p:xfrm>
          <a:off x="5822950" y="2492375"/>
          <a:ext cx="25685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2" imgW="1358640" imgH="203040" progId="Equation.DSMT4">
                  <p:embed/>
                </p:oleObj>
              </mc:Choice>
              <mc:Fallback>
                <p:oleObj name="Equation" r:id="rId12" imgW="1358640" imgH="20304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2492375"/>
                        <a:ext cx="25685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 Box 50"/>
          <p:cNvSpPr txBox="1">
            <a:spLocks noChangeArrowheads="1"/>
          </p:cNvSpPr>
          <p:nvPr/>
        </p:nvSpPr>
        <p:spPr bwMode="auto">
          <a:xfrm>
            <a:off x="4573588" y="3284538"/>
            <a:ext cx="4106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Let’s multiply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numbers together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first, being very careful with our </a:t>
            </a:r>
            <a:r>
              <a:rPr lang="en-GB" sz="14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negatives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!: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079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819062"/>
              </p:ext>
            </p:extLst>
          </p:nvPr>
        </p:nvGraphicFramePr>
        <p:xfrm>
          <a:off x="5097463" y="3886200"/>
          <a:ext cx="29305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4" imgW="1549080" imgH="177480" progId="Equation.DSMT4">
                  <p:embed/>
                </p:oleObj>
              </mc:Choice>
              <mc:Fallback>
                <p:oleObj name="Equation" r:id="rId14" imgW="1549080" imgH="177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3886200"/>
                        <a:ext cx="293052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Text Box 52"/>
          <p:cNvSpPr txBox="1">
            <a:spLocks noChangeArrowheads="1"/>
          </p:cNvSpPr>
          <p:nvPr/>
        </p:nvSpPr>
        <p:spPr bwMode="auto">
          <a:xfrm>
            <a:off x="4573588" y="4924425"/>
            <a:ext cx="410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Now let’s deal with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letters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080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202971"/>
              </p:ext>
            </p:extLst>
          </p:nvPr>
        </p:nvGraphicFramePr>
        <p:xfrm>
          <a:off x="4786313" y="5229225"/>
          <a:ext cx="38179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6" imgW="2019240" imgH="228600" progId="Equation.DSMT4">
                  <p:embed/>
                </p:oleObj>
              </mc:Choice>
              <mc:Fallback>
                <p:oleObj name="Equation" r:id="rId16" imgW="2019240" imgH="2286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5229225"/>
                        <a:ext cx="38179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 Box 54"/>
          <p:cNvSpPr txBox="1">
            <a:spLocks noChangeArrowheads="1"/>
          </p:cNvSpPr>
          <p:nvPr/>
        </p:nvSpPr>
        <p:spPr bwMode="auto">
          <a:xfrm>
            <a:off x="4573588" y="6292850"/>
            <a:ext cx="410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Which together gives us: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08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102273"/>
              </p:ext>
            </p:extLst>
          </p:nvPr>
        </p:nvGraphicFramePr>
        <p:xfrm>
          <a:off x="7104063" y="6215063"/>
          <a:ext cx="10588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8" imgW="558720" imgH="228600" progId="Equation.DSMT4">
                  <p:embed/>
                </p:oleObj>
              </mc:Choice>
              <mc:Fallback>
                <p:oleObj name="Equation" r:id="rId18" imgW="558720" imgH="2286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6215063"/>
                        <a:ext cx="1058862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6" name="Text Box 56"/>
          <p:cNvSpPr txBox="1">
            <a:spLocks noChangeArrowheads="1"/>
          </p:cNvSpPr>
          <p:nvPr/>
        </p:nvSpPr>
        <p:spPr bwMode="auto">
          <a:xfrm>
            <a:off x="4500563" y="4292600"/>
            <a:ext cx="4465637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Note: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there was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 number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in front of the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q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which means it is just a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1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en-US" sz="1400" u="sng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97" name="Text Box 57"/>
          <p:cNvSpPr txBox="1">
            <a:spLocks noChangeArrowheads="1"/>
          </p:cNvSpPr>
          <p:nvPr/>
        </p:nvSpPr>
        <p:spPr bwMode="auto">
          <a:xfrm>
            <a:off x="4500563" y="5638800"/>
            <a:ext cx="4465637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982663" indent="-982663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Remember: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if you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multiply something by itself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it just means you are </a:t>
            </a:r>
            <a:r>
              <a:rPr lang="en-GB" sz="14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squaring it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en-US" sz="1400" u="sng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098" name="Picture 58" descr="ANIML117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877050" y="765175"/>
            <a:ext cx="1368425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97887" cy="960437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indent="-723900">
              <a:spcBef>
                <a:spcPct val="50000"/>
              </a:spcBef>
            </a:pPr>
            <a:r>
              <a:rPr lang="en-GB" sz="16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Rule 3: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When </a:t>
            </a:r>
            <a:r>
              <a:rPr lang="en-GB" sz="16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Dividing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with Algebra, the rules are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just the same as when multiplying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, but instead of a division sign like this  </a:t>
            </a:r>
            <a:r>
              <a:rPr lang="en-GB" sz="1600" b="1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÷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we tend to write divisions as </a:t>
            </a:r>
            <a:r>
              <a:rPr lang="en-GB" sz="16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fractions!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Crucial: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When dividing, watch for things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cancelling out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disappearing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</a:p>
        </p:txBody>
      </p:sp>
      <p:sp>
        <p:nvSpPr>
          <p:cNvPr id="4106" name="Text Box 3"/>
          <p:cNvSpPr txBox="1">
            <a:spLocks noChangeArrowheads="1"/>
          </p:cNvSpPr>
          <p:nvPr/>
        </p:nvSpPr>
        <p:spPr bwMode="auto">
          <a:xfrm>
            <a:off x="249238" y="2420938"/>
            <a:ext cx="4106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Okay, just like when multiplying, different terms are no problem!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107" name="Text Box 4"/>
          <p:cNvSpPr txBox="1">
            <a:spLocks noChangeArrowheads="1"/>
          </p:cNvSpPr>
          <p:nvPr/>
        </p:nvSpPr>
        <p:spPr bwMode="auto">
          <a:xfrm>
            <a:off x="5483225" y="1773238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Simplify:</a:t>
            </a:r>
            <a:endParaRPr lang="en-US" sz="1400" u="sng">
              <a:solidFill>
                <a:srgbClr val="0099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108" name="Text Box 5"/>
          <p:cNvSpPr txBox="1">
            <a:spLocks noChangeArrowheads="1"/>
          </p:cNvSpPr>
          <p:nvPr/>
        </p:nvSpPr>
        <p:spPr bwMode="auto">
          <a:xfrm>
            <a:off x="1331913" y="1268413"/>
            <a:ext cx="1439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 1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322472"/>
              </p:ext>
            </p:extLst>
          </p:nvPr>
        </p:nvGraphicFramePr>
        <p:xfrm>
          <a:off x="6780213" y="1582738"/>
          <a:ext cx="8159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4" imgW="431640" imgH="419040" progId="Equation.DSMT4">
                  <p:embed/>
                </p:oleObj>
              </mc:Choice>
              <mc:Fallback>
                <p:oleObj name="Equation" r:id="rId4" imgW="43164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1582738"/>
                        <a:ext cx="8159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Line 7"/>
          <p:cNvSpPr>
            <a:spLocks noChangeShapeType="1"/>
          </p:cNvSpPr>
          <p:nvPr/>
        </p:nvSpPr>
        <p:spPr bwMode="auto">
          <a:xfrm flipH="1" flipV="1">
            <a:off x="4643438" y="1341438"/>
            <a:ext cx="73025" cy="55435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NZ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110" name="Text Box 8"/>
          <p:cNvSpPr txBox="1">
            <a:spLocks noChangeArrowheads="1"/>
          </p:cNvSpPr>
          <p:nvPr/>
        </p:nvSpPr>
        <p:spPr bwMode="auto">
          <a:xfrm>
            <a:off x="250825" y="3068638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Let’s divide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numbers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first: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295073"/>
              </p:ext>
            </p:extLst>
          </p:nvPr>
        </p:nvGraphicFramePr>
        <p:xfrm>
          <a:off x="1152525" y="3429000"/>
          <a:ext cx="15351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6" imgW="812520" imgH="177480" progId="Equation.DSMT4">
                  <p:embed/>
                </p:oleObj>
              </mc:Choice>
              <mc:Fallback>
                <p:oleObj name="Equation" r:id="rId6" imgW="8125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3429000"/>
                        <a:ext cx="153511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Text Box 10"/>
          <p:cNvSpPr txBox="1">
            <a:spLocks noChangeArrowheads="1"/>
          </p:cNvSpPr>
          <p:nvPr/>
        </p:nvSpPr>
        <p:spPr bwMode="auto">
          <a:xfrm>
            <a:off x="250825" y="3860800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Now let’s deal with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letters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10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549610"/>
              </p:ext>
            </p:extLst>
          </p:nvPr>
        </p:nvGraphicFramePr>
        <p:xfrm>
          <a:off x="1092200" y="4270375"/>
          <a:ext cx="18256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8" imgW="965160" imgH="164880" progId="Equation.DSMT4">
                  <p:embed/>
                </p:oleObj>
              </mc:Choice>
              <mc:Fallback>
                <p:oleObj name="Equation" r:id="rId8" imgW="96516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4270375"/>
                        <a:ext cx="18256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2"/>
          <p:cNvSpPr txBox="1">
            <a:spLocks noChangeArrowheads="1"/>
          </p:cNvSpPr>
          <p:nvPr/>
        </p:nvSpPr>
        <p:spPr bwMode="auto">
          <a:xfrm>
            <a:off x="393700" y="6308725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So, our answer is: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1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665010"/>
              </p:ext>
            </p:extLst>
          </p:nvPr>
        </p:nvGraphicFramePr>
        <p:xfrm>
          <a:off x="2266950" y="6284913"/>
          <a:ext cx="5064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0" imgW="266400" imgH="203040" progId="Equation.DSMT4">
                  <p:embed/>
                </p:oleObj>
              </mc:Choice>
              <mc:Fallback>
                <p:oleObj name="Equation" r:id="rId10" imgW="26640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6284913"/>
                        <a:ext cx="506413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26"/>
          <p:cNvSpPr txBox="1">
            <a:spLocks noChangeArrowheads="1"/>
          </p:cNvSpPr>
          <p:nvPr/>
        </p:nvSpPr>
        <p:spPr bwMode="auto">
          <a:xfrm>
            <a:off x="252413" y="4724400"/>
            <a:ext cx="4319587" cy="1169551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What happened there?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 well, when you divide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z on the top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by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z on the bottom you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are left with</a:t>
            </a: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1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(just like if you </a:t>
            </a: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divide anything by itself you get 1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). But multiplying or dividing by 1 does not make a difference to our answer, so we can say that the </a:t>
            </a:r>
            <a:r>
              <a:rPr lang="en-GB" sz="14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z cancelled out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en-US" sz="1400" u="sng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114" name="Text Box 27"/>
          <p:cNvSpPr txBox="1">
            <a:spLocks noChangeArrowheads="1"/>
          </p:cNvSpPr>
          <p:nvPr/>
        </p:nvSpPr>
        <p:spPr bwMode="auto">
          <a:xfrm>
            <a:off x="5867400" y="1268413"/>
            <a:ext cx="25923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 2 – Nightmare!</a:t>
            </a:r>
          </a:p>
        </p:txBody>
      </p:sp>
      <p:sp>
        <p:nvSpPr>
          <p:cNvPr id="4115" name="Text Box 28"/>
          <p:cNvSpPr txBox="1">
            <a:spLocks noChangeArrowheads="1"/>
          </p:cNvSpPr>
          <p:nvPr/>
        </p:nvSpPr>
        <p:spPr bwMode="auto">
          <a:xfrm>
            <a:off x="514350" y="1747838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Simplify:</a:t>
            </a:r>
            <a:endParaRPr lang="en-US" sz="1400" u="sng">
              <a:solidFill>
                <a:srgbClr val="0099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10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077613"/>
              </p:ext>
            </p:extLst>
          </p:nvPr>
        </p:nvGraphicFramePr>
        <p:xfrm>
          <a:off x="1811338" y="1581150"/>
          <a:ext cx="81597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2" imgW="431640" imgH="393480" progId="Equation.DSMT4">
                  <p:embed/>
                </p:oleObj>
              </mc:Choice>
              <mc:Fallback>
                <p:oleObj name="Equation" r:id="rId12" imgW="43164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1581150"/>
                        <a:ext cx="81597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30"/>
          <p:cNvSpPr txBox="1">
            <a:spLocks noChangeArrowheads="1"/>
          </p:cNvSpPr>
          <p:nvPr/>
        </p:nvSpPr>
        <p:spPr bwMode="auto">
          <a:xfrm>
            <a:off x="4857750" y="2420938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Different terms, no problem.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117" name="Text Box 31"/>
          <p:cNvSpPr txBox="1">
            <a:spLocks noChangeArrowheads="1"/>
          </p:cNvSpPr>
          <p:nvPr/>
        </p:nvSpPr>
        <p:spPr bwMode="auto">
          <a:xfrm>
            <a:off x="4857750" y="2763838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Dividing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numbers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first: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10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10489"/>
              </p:ext>
            </p:extLst>
          </p:nvPr>
        </p:nvGraphicFramePr>
        <p:xfrm>
          <a:off x="5340350" y="2997200"/>
          <a:ext cx="24717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4" imgW="1307880" imgH="393480" progId="Equation.DSMT4">
                  <p:embed/>
                </p:oleObj>
              </mc:Choice>
              <mc:Fallback>
                <p:oleObj name="Equation" r:id="rId14" imgW="130788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2997200"/>
                        <a:ext cx="2471738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Text Box 33"/>
          <p:cNvSpPr txBox="1">
            <a:spLocks noChangeArrowheads="1"/>
          </p:cNvSpPr>
          <p:nvPr/>
        </p:nvSpPr>
        <p:spPr bwMode="auto">
          <a:xfrm>
            <a:off x="4714875" y="3789363"/>
            <a:ext cx="4249738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Note: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when you don’t get a nice answer like in </a:t>
            </a:r>
            <a:r>
              <a:rPr lang="en-GB" sz="1400">
                <a:solidFill>
                  <a:srgbClr val="FF66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 1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you need to use </a:t>
            </a:r>
            <a:r>
              <a:rPr lang="en-GB" sz="14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Fractions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en-US" sz="1400" u="sng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119" name="Text Box 34"/>
          <p:cNvSpPr txBox="1">
            <a:spLocks noChangeArrowheads="1"/>
          </p:cNvSpPr>
          <p:nvPr/>
        </p:nvSpPr>
        <p:spPr bwMode="auto">
          <a:xfrm>
            <a:off x="4716463" y="4437063"/>
            <a:ext cx="4319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Now let’s deal with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letters 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(this requires a bit of knowledge about </a:t>
            </a:r>
            <a:r>
              <a:rPr lang="en-GB" sz="14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INDICES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):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120" name="Text Box 35"/>
          <p:cNvSpPr txBox="1">
            <a:spLocks noChangeArrowheads="1"/>
          </p:cNvSpPr>
          <p:nvPr/>
        </p:nvSpPr>
        <p:spPr bwMode="auto">
          <a:xfrm>
            <a:off x="4859338" y="5116513"/>
            <a:ext cx="4284662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the </a:t>
            </a:r>
            <a:r>
              <a:rPr lang="en-GB" sz="14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on the bottom wipes out </a:t>
            </a:r>
            <a:r>
              <a:rPr lang="en-GB" sz="14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one a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on top, but still leaves an </a:t>
            </a:r>
            <a:r>
              <a:rPr lang="en-GB" sz="14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behind </a:t>
            </a: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 the top</a:t>
            </a:r>
          </a:p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</a:t>
            </a:r>
            <a:r>
              <a:rPr lang="en-GB" sz="1400" baseline="300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on the bottom wipes out the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on the top, and still leaves a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</a:t>
            </a:r>
            <a:r>
              <a:rPr lang="en-GB" sz="1400" baseline="300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behind </a:t>
            </a: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 the bottom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  <p:sp>
        <p:nvSpPr>
          <p:cNvPr id="4121" name="Text Box 36"/>
          <p:cNvSpPr txBox="1">
            <a:spLocks noChangeArrowheads="1"/>
          </p:cNvSpPr>
          <p:nvPr/>
        </p:nvSpPr>
        <p:spPr bwMode="auto">
          <a:xfrm>
            <a:off x="4859338" y="6308725"/>
            <a:ext cx="410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4.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So, our answer is: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104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634215"/>
              </p:ext>
            </p:extLst>
          </p:nvPr>
        </p:nvGraphicFramePr>
        <p:xfrm>
          <a:off x="7127875" y="6046788"/>
          <a:ext cx="5524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6" imgW="291960" imgH="393480" progId="Equation.DSMT4">
                  <p:embed/>
                </p:oleObj>
              </mc:Choice>
              <mc:Fallback>
                <p:oleObj name="Equation" r:id="rId16" imgW="291960" imgH="393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75" y="6046788"/>
                        <a:ext cx="5524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668344" y="1700808"/>
                <a:ext cx="1305407" cy="6209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28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N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𝑎𝑎𝑏</m:t>
                        </m:r>
                      </m:num>
                      <m:den>
                        <m:r>
                          <a:rPr lang="en-N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  <m:r>
                          <a:rPr lang="en-N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𝑎𝑏𝑏𝑏</m:t>
                        </m:r>
                      </m:den>
                    </m:f>
                  </m:oMath>
                </a14:m>
                <a:endParaRPr lang="en-NZ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1700808"/>
                <a:ext cx="1305407" cy="620939"/>
              </a:xfrm>
              <a:prstGeom prst="rect">
                <a:avLst/>
              </a:prstGeom>
              <a:blipFill rotWithShape="0">
                <a:blip r:embed="rId18"/>
                <a:stretch>
                  <a:fillRect l="-16822" t="-2941" b="-1862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947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Forming your own Expressions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Now, once you have got to grips with </a:t>
            </a:r>
            <a:r>
              <a:rPr lang="en-GB" sz="16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Rules 1 - 3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, you should be able to have a go at forming your very own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algebraic expressions.</a:t>
            </a:r>
            <a:endParaRPr lang="en-US" sz="1600">
              <a:solidFill>
                <a:srgbClr val="CC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128" name="Text Box 41"/>
          <p:cNvSpPr txBox="1">
            <a:spLocks noChangeArrowheads="1"/>
          </p:cNvSpPr>
          <p:nvPr/>
        </p:nvSpPr>
        <p:spPr bwMode="auto">
          <a:xfrm>
            <a:off x="395288" y="1125538"/>
            <a:ext cx="8353425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Have a look at the following diagram and see if you can figure out where I have got the expressions below from. I am sure you could make up some much better ones.</a:t>
            </a:r>
            <a:endParaRPr lang="en-US" sz="160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pSp>
        <p:nvGrpSpPr>
          <p:cNvPr id="5129" name="Group 42"/>
          <p:cNvGrpSpPr>
            <a:grpSpLocks/>
          </p:cNvGrpSpPr>
          <p:nvPr/>
        </p:nvGrpSpPr>
        <p:grpSpPr bwMode="auto">
          <a:xfrm>
            <a:off x="827088" y="1844675"/>
            <a:ext cx="7273925" cy="3240088"/>
            <a:chOff x="930" y="1797"/>
            <a:chExt cx="2721" cy="908"/>
          </a:xfrm>
        </p:grpSpPr>
        <p:sp>
          <p:nvSpPr>
            <p:cNvPr id="5130" name="Text Box 43"/>
            <p:cNvSpPr txBox="1">
              <a:spLocks noChangeArrowheads="1"/>
            </p:cNvSpPr>
            <p:nvPr/>
          </p:nvSpPr>
          <p:spPr bwMode="auto">
            <a:xfrm>
              <a:off x="1837" y="1797"/>
              <a:ext cx="907" cy="22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b</a:t>
              </a:r>
            </a:p>
          </p:txBody>
        </p:sp>
        <p:sp>
          <p:nvSpPr>
            <p:cNvPr id="5131" name="Text Box 44"/>
            <p:cNvSpPr txBox="1">
              <a:spLocks noChangeArrowheads="1"/>
            </p:cNvSpPr>
            <p:nvPr/>
          </p:nvSpPr>
          <p:spPr bwMode="auto">
            <a:xfrm>
              <a:off x="930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32" name="Text Box 45"/>
            <p:cNvSpPr txBox="1">
              <a:spLocks noChangeArrowheads="1"/>
            </p:cNvSpPr>
            <p:nvPr/>
          </p:nvSpPr>
          <p:spPr bwMode="auto">
            <a:xfrm>
              <a:off x="1156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33" name="Text Box 46"/>
            <p:cNvSpPr txBox="1">
              <a:spLocks noChangeArrowheads="1"/>
            </p:cNvSpPr>
            <p:nvPr/>
          </p:nvSpPr>
          <p:spPr bwMode="auto">
            <a:xfrm>
              <a:off x="930" y="2024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r</a:t>
              </a:r>
            </a:p>
          </p:txBody>
        </p:sp>
        <p:sp>
          <p:nvSpPr>
            <p:cNvPr id="5134" name="Text Box 47"/>
            <p:cNvSpPr txBox="1">
              <a:spLocks noChangeArrowheads="1"/>
            </p:cNvSpPr>
            <p:nvPr/>
          </p:nvSpPr>
          <p:spPr bwMode="auto">
            <a:xfrm>
              <a:off x="1383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r</a:t>
              </a:r>
            </a:p>
          </p:txBody>
        </p:sp>
        <p:sp>
          <p:nvSpPr>
            <p:cNvPr id="5135" name="Text Box 48"/>
            <p:cNvSpPr txBox="1">
              <a:spLocks noChangeArrowheads="1"/>
            </p:cNvSpPr>
            <p:nvPr/>
          </p:nvSpPr>
          <p:spPr bwMode="auto">
            <a:xfrm>
              <a:off x="930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r</a:t>
              </a:r>
            </a:p>
          </p:txBody>
        </p:sp>
        <p:sp>
          <p:nvSpPr>
            <p:cNvPr id="5136" name="Text Box 49"/>
            <p:cNvSpPr txBox="1">
              <a:spLocks noChangeArrowheads="1"/>
            </p:cNvSpPr>
            <p:nvPr/>
          </p:nvSpPr>
          <p:spPr bwMode="auto">
            <a:xfrm>
              <a:off x="2744" y="1797"/>
              <a:ext cx="907" cy="22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b</a:t>
              </a:r>
            </a:p>
          </p:txBody>
        </p:sp>
        <p:sp>
          <p:nvSpPr>
            <p:cNvPr id="5137" name="Text Box 50"/>
            <p:cNvSpPr txBox="1">
              <a:spLocks noChangeArrowheads="1"/>
            </p:cNvSpPr>
            <p:nvPr/>
          </p:nvSpPr>
          <p:spPr bwMode="auto">
            <a:xfrm>
              <a:off x="930" y="1797"/>
              <a:ext cx="907" cy="22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b</a:t>
              </a:r>
            </a:p>
          </p:txBody>
        </p:sp>
        <p:sp>
          <p:nvSpPr>
            <p:cNvPr id="5138" name="Text Box 51"/>
            <p:cNvSpPr txBox="1">
              <a:spLocks noChangeArrowheads="1"/>
            </p:cNvSpPr>
            <p:nvPr/>
          </p:nvSpPr>
          <p:spPr bwMode="auto">
            <a:xfrm>
              <a:off x="1383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39" name="Text Box 52"/>
            <p:cNvSpPr txBox="1">
              <a:spLocks noChangeArrowheads="1"/>
            </p:cNvSpPr>
            <p:nvPr/>
          </p:nvSpPr>
          <p:spPr bwMode="auto">
            <a:xfrm>
              <a:off x="2971" y="2024"/>
              <a:ext cx="680" cy="22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g</a:t>
              </a:r>
            </a:p>
          </p:txBody>
        </p:sp>
        <p:sp>
          <p:nvSpPr>
            <p:cNvPr id="5140" name="Text Box 53"/>
            <p:cNvSpPr txBox="1">
              <a:spLocks noChangeArrowheads="1"/>
            </p:cNvSpPr>
            <p:nvPr/>
          </p:nvSpPr>
          <p:spPr bwMode="auto">
            <a:xfrm>
              <a:off x="1383" y="2024"/>
              <a:ext cx="907" cy="22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b</a:t>
              </a:r>
            </a:p>
          </p:txBody>
        </p:sp>
        <p:sp>
          <p:nvSpPr>
            <p:cNvPr id="5141" name="Text Box 54"/>
            <p:cNvSpPr txBox="1">
              <a:spLocks noChangeArrowheads="1"/>
            </p:cNvSpPr>
            <p:nvPr/>
          </p:nvSpPr>
          <p:spPr bwMode="auto">
            <a:xfrm>
              <a:off x="2290" y="2024"/>
              <a:ext cx="680" cy="22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g</a:t>
              </a:r>
            </a:p>
          </p:txBody>
        </p:sp>
        <p:sp>
          <p:nvSpPr>
            <p:cNvPr id="5142" name="Text Box 55"/>
            <p:cNvSpPr txBox="1">
              <a:spLocks noChangeArrowheads="1"/>
            </p:cNvSpPr>
            <p:nvPr/>
          </p:nvSpPr>
          <p:spPr bwMode="auto">
            <a:xfrm>
              <a:off x="1610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43" name="Text Box 56"/>
            <p:cNvSpPr txBox="1">
              <a:spLocks noChangeArrowheads="1"/>
            </p:cNvSpPr>
            <p:nvPr/>
          </p:nvSpPr>
          <p:spPr bwMode="auto">
            <a:xfrm>
              <a:off x="1837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44" name="Text Box 57"/>
            <p:cNvSpPr txBox="1">
              <a:spLocks noChangeArrowheads="1"/>
            </p:cNvSpPr>
            <p:nvPr/>
          </p:nvSpPr>
          <p:spPr bwMode="auto">
            <a:xfrm>
              <a:off x="2064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45" name="Text Box 58"/>
            <p:cNvSpPr txBox="1">
              <a:spLocks noChangeArrowheads="1"/>
            </p:cNvSpPr>
            <p:nvPr/>
          </p:nvSpPr>
          <p:spPr bwMode="auto">
            <a:xfrm>
              <a:off x="2290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46" name="Text Box 59"/>
            <p:cNvSpPr txBox="1">
              <a:spLocks noChangeArrowheads="1"/>
            </p:cNvSpPr>
            <p:nvPr/>
          </p:nvSpPr>
          <p:spPr bwMode="auto">
            <a:xfrm>
              <a:off x="2517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47" name="Text Box 60"/>
            <p:cNvSpPr txBox="1">
              <a:spLocks noChangeArrowheads="1"/>
            </p:cNvSpPr>
            <p:nvPr/>
          </p:nvSpPr>
          <p:spPr bwMode="auto">
            <a:xfrm>
              <a:off x="2744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48" name="Text Box 61"/>
            <p:cNvSpPr txBox="1">
              <a:spLocks noChangeArrowheads="1"/>
            </p:cNvSpPr>
            <p:nvPr/>
          </p:nvSpPr>
          <p:spPr bwMode="auto">
            <a:xfrm>
              <a:off x="2971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49" name="Text Box 62"/>
            <p:cNvSpPr txBox="1">
              <a:spLocks noChangeArrowheads="1"/>
            </p:cNvSpPr>
            <p:nvPr/>
          </p:nvSpPr>
          <p:spPr bwMode="auto">
            <a:xfrm>
              <a:off x="3424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50" name="Text Box 63"/>
            <p:cNvSpPr txBox="1">
              <a:spLocks noChangeArrowheads="1"/>
            </p:cNvSpPr>
            <p:nvPr/>
          </p:nvSpPr>
          <p:spPr bwMode="auto">
            <a:xfrm>
              <a:off x="3198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y</a:t>
              </a:r>
            </a:p>
          </p:txBody>
        </p:sp>
        <p:sp>
          <p:nvSpPr>
            <p:cNvPr id="5151" name="Text Box 64"/>
            <p:cNvSpPr txBox="1">
              <a:spLocks noChangeArrowheads="1"/>
            </p:cNvSpPr>
            <p:nvPr/>
          </p:nvSpPr>
          <p:spPr bwMode="auto">
            <a:xfrm>
              <a:off x="2290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r</a:t>
              </a:r>
            </a:p>
          </p:txBody>
        </p:sp>
        <p:sp>
          <p:nvSpPr>
            <p:cNvPr id="5152" name="Text Box 65"/>
            <p:cNvSpPr txBox="1">
              <a:spLocks noChangeArrowheads="1"/>
            </p:cNvSpPr>
            <p:nvPr/>
          </p:nvSpPr>
          <p:spPr bwMode="auto">
            <a:xfrm>
              <a:off x="1837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r</a:t>
              </a:r>
            </a:p>
          </p:txBody>
        </p:sp>
        <p:sp>
          <p:nvSpPr>
            <p:cNvPr id="5153" name="Text Box 66"/>
            <p:cNvSpPr txBox="1">
              <a:spLocks noChangeArrowheads="1"/>
            </p:cNvSpPr>
            <p:nvPr/>
          </p:nvSpPr>
          <p:spPr bwMode="auto">
            <a:xfrm>
              <a:off x="3198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r</a:t>
              </a:r>
            </a:p>
          </p:txBody>
        </p:sp>
        <p:sp>
          <p:nvSpPr>
            <p:cNvPr id="5154" name="Text Box 67"/>
            <p:cNvSpPr txBox="1">
              <a:spLocks noChangeArrowheads="1"/>
            </p:cNvSpPr>
            <p:nvPr/>
          </p:nvSpPr>
          <p:spPr bwMode="auto">
            <a:xfrm>
              <a:off x="2745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Andalus" panose="02020603050405020304" pitchFamily="18" charset="-78"/>
                  <a:cs typeface="Andalus" panose="02020603050405020304" pitchFamily="18" charset="-78"/>
                </a:rPr>
                <a:t>r</a:t>
              </a:r>
            </a:p>
          </p:txBody>
        </p:sp>
      </p:grpSp>
      <p:graphicFrame>
        <p:nvGraphicFramePr>
          <p:cNvPr id="5122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263663"/>
              </p:ext>
            </p:extLst>
          </p:nvPr>
        </p:nvGraphicFramePr>
        <p:xfrm>
          <a:off x="395288" y="5516563"/>
          <a:ext cx="9366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419040" imgH="177480" progId="Equation.DSMT4">
                  <p:embed/>
                </p:oleObj>
              </mc:Choice>
              <mc:Fallback>
                <p:oleObj name="Equation" r:id="rId4" imgW="419040" imgH="17748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516563"/>
                        <a:ext cx="9366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04298"/>
              </p:ext>
            </p:extLst>
          </p:nvPr>
        </p:nvGraphicFramePr>
        <p:xfrm>
          <a:off x="1763713" y="5495925"/>
          <a:ext cx="9921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6" imgW="444240" imgH="203040" progId="Equation.DSMT4">
                  <p:embed/>
                </p:oleObj>
              </mc:Choice>
              <mc:Fallback>
                <p:oleObj name="Equation" r:id="rId6" imgW="444240" imgH="20304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495925"/>
                        <a:ext cx="9921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09600"/>
              </p:ext>
            </p:extLst>
          </p:nvPr>
        </p:nvGraphicFramePr>
        <p:xfrm>
          <a:off x="3203575" y="5495925"/>
          <a:ext cx="11350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8" imgW="507960" imgH="203040" progId="Equation.DSMT4">
                  <p:embed/>
                </p:oleObj>
              </mc:Choice>
              <mc:Fallback>
                <p:oleObj name="Equation" r:id="rId8" imgW="507960" imgH="20304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495925"/>
                        <a:ext cx="11350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575395"/>
              </p:ext>
            </p:extLst>
          </p:nvPr>
        </p:nvGraphicFramePr>
        <p:xfrm>
          <a:off x="4779963" y="5487988"/>
          <a:ext cx="1447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0" imgW="647640" imgH="203040" progId="Equation.DSMT4">
                  <p:embed/>
                </p:oleObj>
              </mc:Choice>
              <mc:Fallback>
                <p:oleObj name="Equation" r:id="rId10" imgW="647640" imgH="20304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5487988"/>
                        <a:ext cx="1447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147176"/>
              </p:ext>
            </p:extLst>
          </p:nvPr>
        </p:nvGraphicFramePr>
        <p:xfrm>
          <a:off x="6842125" y="5495925"/>
          <a:ext cx="16176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2" imgW="723600" imgH="203040" progId="Equation.DSMT4">
                  <p:embed/>
                </p:oleObj>
              </mc:Choice>
              <mc:Fallback>
                <p:oleObj name="Equation" r:id="rId12" imgW="723600" imgH="20304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5495925"/>
                        <a:ext cx="16176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Now sometimes you are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told a story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and asked to </a:t>
            </a:r>
            <a:r>
              <a:rPr lang="en-GB" sz="16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form an expression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using the information you are given. No problem, so long as you understood </a:t>
            </a:r>
            <a:r>
              <a:rPr lang="en-GB" sz="1600" u="sng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Rules 1 - 3</a:t>
            </a:r>
            <a:endParaRPr lang="en-US" sz="16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48" name="Text Box 35"/>
          <p:cNvSpPr txBox="1">
            <a:spLocks noChangeArrowheads="1"/>
          </p:cNvSpPr>
          <p:nvPr/>
        </p:nvSpPr>
        <p:spPr bwMode="auto">
          <a:xfrm>
            <a:off x="395288" y="836613"/>
            <a:ext cx="83534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Once upon a time, in the Land of Algebra</a:t>
            </a:r>
            <a:endParaRPr lang="en-US" sz="1600" u="sng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49" name="Text Box 37"/>
          <p:cNvSpPr txBox="1">
            <a:spLocks noChangeArrowheads="1"/>
          </p:cNvSpPr>
          <p:nvPr/>
        </p:nvSpPr>
        <p:spPr bwMode="auto">
          <a:xfrm>
            <a:off x="179388" y="1327150"/>
            <a:ext cx="871378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Mrs Atkinson is going on 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a shopping trip </a:t>
            </a:r>
            <a:r>
              <a:rPr lang="en-GB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she 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is trying to figure out how much money </a:t>
            </a:r>
            <a:r>
              <a:rPr lang="en-GB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she 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needs to bring. </a:t>
            </a:r>
            <a:endParaRPr lang="en-US" sz="1400" u="sng" dirty="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50" name="Text Box 38"/>
          <p:cNvSpPr txBox="1">
            <a:spLocks noChangeArrowheads="1"/>
          </p:cNvSpPr>
          <p:nvPr/>
        </p:nvSpPr>
        <p:spPr bwMode="auto">
          <a:xfrm>
            <a:off x="179388" y="1916113"/>
            <a:ext cx="87137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A glance down the list reveals he needs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 pears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 tins of beans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, and a </a:t>
            </a: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box of chocolates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endParaRPr lang="en-US" sz="14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51" name="Text Box 39"/>
          <p:cNvSpPr txBox="1">
            <a:spLocks noChangeArrowheads="1"/>
          </p:cNvSpPr>
          <p:nvPr/>
        </p:nvSpPr>
        <p:spPr bwMode="auto">
          <a:xfrm>
            <a:off x="179388" y="2349500"/>
            <a:ext cx="59055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What is the </a:t>
            </a:r>
            <a:r>
              <a:rPr lang="en-GB" sz="14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total cost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of these items? </a:t>
            </a:r>
            <a:endParaRPr lang="en-US" sz="14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52" name="Text Box 40"/>
          <p:cNvSpPr txBox="1">
            <a:spLocks noChangeArrowheads="1"/>
          </p:cNvSpPr>
          <p:nvPr/>
        </p:nvSpPr>
        <p:spPr bwMode="auto">
          <a:xfrm>
            <a:off x="179388" y="2751138"/>
            <a:ext cx="8640762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Well, until I get there I </a:t>
            </a:r>
            <a:r>
              <a:rPr lang="en-GB" sz="14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don’t know how much each item will cost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, so I’ll need to make up some </a:t>
            </a:r>
            <a:r>
              <a:rPr lang="en-GB" sz="14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letters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… hmm… how about </a:t>
            </a:r>
            <a:r>
              <a:rPr lang="en-GB" sz="1400" b="1" dirty="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 for the </a:t>
            </a:r>
            <a:r>
              <a:rPr lang="en-GB" sz="1400" dirty="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price of pears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GB" sz="1400" b="1" dirty="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 for the </a:t>
            </a:r>
            <a:r>
              <a:rPr lang="en-GB" sz="1400" dirty="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price of beans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, and </a:t>
            </a:r>
            <a:r>
              <a:rPr lang="en-GB" sz="1400" b="1" dirty="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 for the </a:t>
            </a:r>
            <a:r>
              <a:rPr lang="en-GB" sz="1400" dirty="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price of the box of chocolates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GB" sz="1400" dirty="0">
                <a:latin typeface="Andalus" panose="02020603050405020304" pitchFamily="18" charset="-78"/>
                <a:cs typeface="Andalus" panose="02020603050405020304" pitchFamily="18" charset="-78"/>
              </a:rPr>
              <a:t>does not matter at all which you choose! </a:t>
            </a:r>
            <a:endParaRPr lang="en-US" sz="1400" u="sng" dirty="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53" name="Text Box 41"/>
          <p:cNvSpPr txBox="1">
            <a:spLocks noChangeArrowheads="1"/>
          </p:cNvSpPr>
          <p:nvPr/>
        </p:nvSpPr>
        <p:spPr bwMode="auto">
          <a:xfrm>
            <a:off x="106363" y="3573463"/>
            <a:ext cx="4465637" cy="127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So what’s the </a:t>
            </a:r>
            <a:r>
              <a:rPr lang="en-GB" sz="14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total cost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so far?… </a:t>
            </a:r>
          </a:p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Well,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 pears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and each one costs </a:t>
            </a: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 tins of beans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each costing </a:t>
            </a:r>
            <a:r>
              <a:rPr lang="en-GB" sz="1400" b="1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and a </a:t>
            </a: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box of chocolates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costing </a:t>
            </a:r>
            <a:r>
              <a:rPr lang="en-GB" sz="1400" b="1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14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614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292360"/>
              </p:ext>
            </p:extLst>
          </p:nvPr>
        </p:nvGraphicFramePr>
        <p:xfrm>
          <a:off x="3779912" y="3645024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645024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Line 44"/>
          <p:cNvSpPr>
            <a:spLocks noChangeShapeType="1"/>
          </p:cNvSpPr>
          <p:nvPr/>
        </p:nvSpPr>
        <p:spPr bwMode="auto">
          <a:xfrm>
            <a:off x="3275013" y="4076700"/>
            <a:ext cx="504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55" name="Text Box 45"/>
          <p:cNvSpPr txBox="1">
            <a:spLocks noChangeArrowheads="1"/>
          </p:cNvSpPr>
          <p:nvPr/>
        </p:nvSpPr>
        <p:spPr bwMode="auto">
          <a:xfrm>
            <a:off x="3924300" y="3916363"/>
            <a:ext cx="6492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5p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14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56" name="Line 46"/>
          <p:cNvSpPr>
            <a:spLocks noChangeShapeType="1"/>
          </p:cNvSpPr>
          <p:nvPr/>
        </p:nvSpPr>
        <p:spPr bwMode="auto">
          <a:xfrm>
            <a:off x="3276600" y="4394200"/>
            <a:ext cx="504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57" name="Text Box 47"/>
          <p:cNvSpPr txBox="1">
            <a:spLocks noChangeArrowheads="1"/>
          </p:cNvSpPr>
          <p:nvPr/>
        </p:nvSpPr>
        <p:spPr bwMode="auto">
          <a:xfrm>
            <a:off x="3924300" y="4276725"/>
            <a:ext cx="6492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2b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1400" u="sng">
              <a:solidFill>
                <a:srgbClr val="CC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58" name="Line 48"/>
          <p:cNvSpPr>
            <a:spLocks noChangeShapeType="1"/>
          </p:cNvSpPr>
          <p:nvPr/>
        </p:nvSpPr>
        <p:spPr bwMode="auto">
          <a:xfrm>
            <a:off x="3276600" y="4724400"/>
            <a:ext cx="504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59" name="Text Box 49"/>
          <p:cNvSpPr txBox="1">
            <a:spLocks noChangeArrowheads="1"/>
          </p:cNvSpPr>
          <p:nvPr/>
        </p:nvSpPr>
        <p:spPr bwMode="auto">
          <a:xfrm>
            <a:off x="3924300" y="4564063"/>
            <a:ext cx="6492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</a:t>
            </a:r>
            <a:r>
              <a:rPr lang="en-GB" sz="14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1400" u="sng">
              <a:solidFill>
                <a:srgbClr val="0099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60" name="Text Box 50"/>
          <p:cNvSpPr txBox="1">
            <a:spLocks noChangeArrowheads="1"/>
          </p:cNvSpPr>
          <p:nvPr/>
        </p:nvSpPr>
        <p:spPr bwMode="auto">
          <a:xfrm>
            <a:off x="4859338" y="3860800"/>
            <a:ext cx="3384550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So, </a:t>
            </a:r>
            <a:r>
              <a:rPr lang="en-GB" sz="14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Total Cost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  =   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5p  +  2b  +  g</a:t>
            </a:r>
            <a:endParaRPr lang="en-US" sz="16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61" name="Text Box 51"/>
          <p:cNvSpPr txBox="1">
            <a:spLocks noChangeArrowheads="1"/>
          </p:cNvSpPr>
          <p:nvPr/>
        </p:nvSpPr>
        <p:spPr bwMode="auto">
          <a:xfrm>
            <a:off x="107950" y="5013325"/>
            <a:ext cx="8713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Then I get a text saying we need two more tins of beans and one less pear.  Now how much will it cost?</a:t>
            </a:r>
            <a:endParaRPr lang="en-US" sz="14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62" name="Text Box 52"/>
          <p:cNvSpPr txBox="1">
            <a:spLocks noChangeArrowheads="1"/>
          </p:cNvSpPr>
          <p:nvPr/>
        </p:nvSpPr>
        <p:spPr bwMode="auto">
          <a:xfrm>
            <a:off x="468313" y="5373688"/>
            <a:ext cx="6264275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So, </a:t>
            </a:r>
            <a:r>
              <a:rPr lang="en-GB" sz="14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Total Cost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  =   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5p  +  2b  +  g  +  2b  -  p     =     4p  +  4b  +  g</a:t>
            </a:r>
            <a:endParaRPr lang="en-US" sz="16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63" name="Text Box 53"/>
          <p:cNvSpPr txBox="1">
            <a:spLocks noChangeArrowheads="1"/>
          </p:cNvSpPr>
          <p:nvPr/>
        </p:nvSpPr>
        <p:spPr bwMode="auto">
          <a:xfrm>
            <a:off x="107950" y="5861050"/>
            <a:ext cx="88566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Then she announces that her parents are coming around, so we need twice as much of everything! Cost? </a:t>
            </a:r>
            <a:endParaRPr lang="en-US" sz="14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64" name="Text Box 54"/>
          <p:cNvSpPr txBox="1">
            <a:spLocks noChangeArrowheads="1"/>
          </p:cNvSpPr>
          <p:nvPr/>
        </p:nvSpPr>
        <p:spPr bwMode="auto">
          <a:xfrm>
            <a:off x="468313" y="6237288"/>
            <a:ext cx="6264275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So, </a:t>
            </a:r>
            <a:r>
              <a:rPr lang="en-GB" sz="1400" u="sng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Total Cost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  =   2  x  (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4p  +  4b  +  g)   =   8p   +   8b   +   2g</a:t>
            </a:r>
            <a:endParaRPr lang="en-US" sz="1600" u="sng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65" name="Rectangle 55"/>
          <p:cNvSpPr>
            <a:spLocks noChangeArrowheads="1"/>
          </p:cNvSpPr>
          <p:nvPr/>
        </p:nvSpPr>
        <p:spPr bwMode="auto">
          <a:xfrm>
            <a:off x="217488" y="836613"/>
            <a:ext cx="8675687" cy="1871662"/>
          </a:xfrm>
          <a:prstGeom prst="rect">
            <a:avLst/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166" name="Text Box 56"/>
          <p:cNvSpPr txBox="1">
            <a:spLocks noChangeArrowheads="1"/>
          </p:cNvSpPr>
          <p:nvPr/>
        </p:nvSpPr>
        <p:spPr bwMode="auto">
          <a:xfrm>
            <a:off x="4714875" y="4341813"/>
            <a:ext cx="4249738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Note: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the terms are </a:t>
            </a:r>
            <a:r>
              <a:rPr lang="en-GB" sz="14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DIFFERENT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 so don’t try and add them together!</a:t>
            </a:r>
            <a:endParaRPr lang="en-US" sz="1400" u="sng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947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Substitution</a:t>
            </a:r>
          </a:p>
          <a:p>
            <a:pPr>
              <a:spcBef>
                <a:spcPct val="50000"/>
              </a:spcBef>
            </a:pPr>
            <a:r>
              <a:rPr lang="en-GB" sz="1600" dirty="0">
                <a:latin typeface="Andalus" panose="02020603050405020304" pitchFamily="18" charset="-78"/>
                <a:cs typeface="Andalus" panose="02020603050405020304" pitchFamily="18" charset="-78"/>
              </a:rPr>
              <a:t>One other thing the </a:t>
            </a:r>
            <a:r>
              <a:rPr lang="en-GB" sz="1600" u="sng" dirty="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Rules of Algebra</a:t>
            </a:r>
            <a:r>
              <a:rPr lang="en-GB" sz="1600" dirty="0">
                <a:latin typeface="Andalus" panose="02020603050405020304" pitchFamily="18" charset="-78"/>
                <a:cs typeface="Andalus" panose="02020603050405020304" pitchFamily="18" charset="-78"/>
              </a:rPr>
              <a:t> allow you to do is to </a:t>
            </a:r>
            <a:r>
              <a:rPr lang="en-GB" sz="1600" dirty="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substitute numbers into expressions</a:t>
            </a:r>
            <a:r>
              <a:rPr lang="en-GB" sz="1600" dirty="0">
                <a:latin typeface="Andalus" panose="02020603050405020304" pitchFamily="18" charset="-78"/>
                <a:cs typeface="Andalus" panose="02020603050405020304" pitchFamily="18" charset="-78"/>
              </a:rPr>
              <a:t>. For this, you need to remember our friends </a:t>
            </a:r>
            <a:r>
              <a:rPr lang="en-GB" sz="1600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BEDMAS</a:t>
            </a:r>
            <a:r>
              <a:rPr lang="en-GB" sz="16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600" dirty="0">
                <a:latin typeface="Andalus" panose="02020603050405020304" pitchFamily="18" charset="-78"/>
                <a:cs typeface="Andalus" panose="02020603050405020304" pitchFamily="18" charset="-78"/>
              </a:rPr>
              <a:t>and</a:t>
            </a:r>
            <a:r>
              <a:rPr lang="en-GB" sz="16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1600" u="sng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Negative Numbers</a:t>
            </a:r>
            <a:r>
              <a:rPr lang="en-GB" sz="1600" dirty="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184" name="Text Box 3"/>
          <p:cNvSpPr txBox="1">
            <a:spLocks noChangeArrowheads="1"/>
          </p:cNvSpPr>
          <p:nvPr/>
        </p:nvSpPr>
        <p:spPr bwMode="auto">
          <a:xfrm>
            <a:off x="395288" y="1196975"/>
            <a:ext cx="8353425" cy="715963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If:    </a:t>
            </a:r>
            <a:r>
              <a:rPr lang="en-GB" sz="160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  =   2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GB" sz="16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   =  5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        </a:t>
            </a:r>
            <a:r>
              <a:rPr lang="en-GB" sz="1600">
                <a:solidFill>
                  <a:srgbClr val="0099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    =    -3</a:t>
            </a: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            </a:t>
            </a:r>
            <a:r>
              <a:rPr lang="en-GB" sz="16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    =    -10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Andalus" panose="02020603050405020304" pitchFamily="18" charset="-78"/>
                <a:cs typeface="Andalus" panose="02020603050405020304" pitchFamily="18" charset="-78"/>
              </a:rPr>
              <a:t>Work out the values of the following expressions: </a:t>
            </a:r>
            <a:endParaRPr lang="en-GB" sz="1600" u="sng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17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278712"/>
              </p:ext>
            </p:extLst>
          </p:nvPr>
        </p:nvGraphicFramePr>
        <p:xfrm>
          <a:off x="827088" y="2108200"/>
          <a:ext cx="5762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4" imgW="266400" imgH="177480" progId="Equation.DSMT4">
                  <p:embed/>
                </p:oleObj>
              </mc:Choice>
              <mc:Fallback>
                <p:oleObj name="Equation" r:id="rId4" imgW="266400" imgH="177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108200"/>
                        <a:ext cx="5762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Text Box 43"/>
          <p:cNvSpPr txBox="1">
            <a:spLocks noChangeArrowheads="1"/>
          </p:cNvSpPr>
          <p:nvPr/>
        </p:nvSpPr>
        <p:spPr bwMode="auto">
          <a:xfrm>
            <a:off x="249238" y="2492375"/>
            <a:ext cx="2378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Well this means: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171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89158"/>
              </p:ext>
            </p:extLst>
          </p:nvPr>
        </p:nvGraphicFramePr>
        <p:xfrm>
          <a:off x="395288" y="2852738"/>
          <a:ext cx="15081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6" imgW="698400" imgH="177480" progId="Equation.DSMT4">
                  <p:embed/>
                </p:oleObj>
              </mc:Choice>
              <mc:Fallback>
                <p:oleObj name="Equation" r:id="rId6" imgW="698400" imgH="17748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852738"/>
                        <a:ext cx="15081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Text Box 45"/>
          <p:cNvSpPr txBox="1">
            <a:spLocks noChangeArrowheads="1"/>
          </p:cNvSpPr>
          <p:nvPr/>
        </p:nvSpPr>
        <p:spPr bwMode="auto">
          <a:xfrm>
            <a:off x="250825" y="3357563"/>
            <a:ext cx="230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Using our values: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172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496912"/>
              </p:ext>
            </p:extLst>
          </p:nvPr>
        </p:nvGraphicFramePr>
        <p:xfrm>
          <a:off x="323850" y="3765550"/>
          <a:ext cx="23034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8" imgW="1066680" imgH="177480" progId="Equation.DSMT4">
                  <p:embed/>
                </p:oleObj>
              </mc:Choice>
              <mc:Fallback>
                <p:oleObj name="Equation" r:id="rId8" imgW="1066680" imgH="177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65550"/>
                        <a:ext cx="23034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Rectangle 47"/>
          <p:cNvSpPr>
            <a:spLocks noChangeArrowheads="1"/>
          </p:cNvSpPr>
          <p:nvPr/>
        </p:nvSpPr>
        <p:spPr bwMode="auto">
          <a:xfrm>
            <a:off x="179388" y="2060575"/>
            <a:ext cx="2592387" cy="2232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173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227766"/>
              </p:ext>
            </p:extLst>
          </p:nvPr>
        </p:nvGraphicFramePr>
        <p:xfrm>
          <a:off x="827088" y="4484688"/>
          <a:ext cx="5762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0" imgW="266400" imgH="177480" progId="Equation.DSMT4">
                  <p:embed/>
                </p:oleObj>
              </mc:Choice>
              <mc:Fallback>
                <p:oleObj name="Equation" r:id="rId10" imgW="266400" imgH="177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484688"/>
                        <a:ext cx="5762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211932"/>
              </p:ext>
            </p:extLst>
          </p:nvPr>
        </p:nvGraphicFramePr>
        <p:xfrm>
          <a:off x="422275" y="5229225"/>
          <a:ext cx="14525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12" imgW="672840" imgH="177480" progId="Equation.DSMT4">
                  <p:embed/>
                </p:oleObj>
              </mc:Choice>
              <mc:Fallback>
                <p:oleObj name="Equation" r:id="rId12" imgW="672840" imgH="177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5229225"/>
                        <a:ext cx="14525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171013"/>
              </p:ext>
            </p:extLst>
          </p:nvPr>
        </p:nvGraphicFramePr>
        <p:xfrm>
          <a:off x="225425" y="6021388"/>
          <a:ext cx="29067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4" imgW="1346040" imgH="177480" progId="Equation.DSMT4">
                  <p:embed/>
                </p:oleObj>
              </mc:Choice>
              <mc:Fallback>
                <p:oleObj name="Equation" r:id="rId14" imgW="1346040" imgH="177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6021388"/>
                        <a:ext cx="290671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Rectangle 51"/>
          <p:cNvSpPr>
            <a:spLocks noChangeArrowheads="1"/>
          </p:cNvSpPr>
          <p:nvPr/>
        </p:nvSpPr>
        <p:spPr bwMode="auto">
          <a:xfrm>
            <a:off x="179388" y="4437063"/>
            <a:ext cx="3097212" cy="2232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189" name="Text Box 52"/>
          <p:cNvSpPr txBox="1">
            <a:spLocks noChangeArrowheads="1"/>
          </p:cNvSpPr>
          <p:nvPr/>
        </p:nvSpPr>
        <p:spPr bwMode="auto">
          <a:xfrm>
            <a:off x="250825" y="4852988"/>
            <a:ext cx="2378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Well this means: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190" name="Text Box 53"/>
          <p:cNvSpPr txBox="1">
            <a:spLocks noChangeArrowheads="1"/>
          </p:cNvSpPr>
          <p:nvPr/>
        </p:nvSpPr>
        <p:spPr bwMode="auto">
          <a:xfrm>
            <a:off x="250825" y="5645150"/>
            <a:ext cx="230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Using our values: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176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735917"/>
              </p:ext>
            </p:extLst>
          </p:nvPr>
        </p:nvGraphicFramePr>
        <p:xfrm>
          <a:off x="5075238" y="2060575"/>
          <a:ext cx="15922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6" imgW="736560" imgH="177480" progId="Equation.DSMT4">
                  <p:embed/>
                </p:oleObj>
              </mc:Choice>
              <mc:Fallback>
                <p:oleObj name="Equation" r:id="rId16" imgW="736560" imgH="17748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2060575"/>
                        <a:ext cx="15922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55"/>
          <p:cNvSpPr txBox="1">
            <a:spLocks noChangeArrowheads="1"/>
          </p:cNvSpPr>
          <p:nvPr/>
        </p:nvSpPr>
        <p:spPr bwMode="auto">
          <a:xfrm>
            <a:off x="3563938" y="2492375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Okay, so we have to do our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multiplications first</a:t>
            </a:r>
          </a:p>
        </p:txBody>
      </p:sp>
      <p:graphicFrame>
        <p:nvGraphicFramePr>
          <p:cNvPr id="717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392626"/>
              </p:ext>
            </p:extLst>
          </p:nvPr>
        </p:nvGraphicFramePr>
        <p:xfrm>
          <a:off x="3922713" y="2924175"/>
          <a:ext cx="37004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8" imgW="1714320" imgH="177480" progId="Equation.DSMT4">
                  <p:embed/>
                </p:oleObj>
              </mc:Choice>
              <mc:Fallback>
                <p:oleObj name="Equation" r:id="rId18" imgW="1714320" imgH="1774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2924175"/>
                        <a:ext cx="37004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199753"/>
              </p:ext>
            </p:extLst>
          </p:nvPr>
        </p:nvGraphicFramePr>
        <p:xfrm>
          <a:off x="3813175" y="3332163"/>
          <a:ext cx="39195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20" imgW="1815840" imgH="177480" progId="Equation.DSMT4">
                  <p:embed/>
                </p:oleObj>
              </mc:Choice>
              <mc:Fallback>
                <p:oleObj name="Equation" r:id="rId20" imgW="1815840" imgH="17748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3332163"/>
                        <a:ext cx="39195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58"/>
          <p:cNvSpPr txBox="1">
            <a:spLocks noChangeArrowheads="1"/>
          </p:cNvSpPr>
          <p:nvPr/>
        </p:nvSpPr>
        <p:spPr bwMode="auto">
          <a:xfrm>
            <a:off x="3708400" y="3771900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So together we have: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179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337722"/>
              </p:ext>
            </p:extLst>
          </p:nvPr>
        </p:nvGraphicFramePr>
        <p:xfrm>
          <a:off x="5734050" y="3716338"/>
          <a:ext cx="2581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22" imgW="1193760" imgH="177480" progId="Equation.DSMT4">
                  <p:embed/>
                </p:oleObj>
              </mc:Choice>
              <mc:Fallback>
                <p:oleObj name="Equation" r:id="rId22" imgW="1193760" imgH="17748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3716338"/>
                        <a:ext cx="2581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Rectangle 60"/>
          <p:cNvSpPr>
            <a:spLocks noChangeArrowheads="1"/>
          </p:cNvSpPr>
          <p:nvPr/>
        </p:nvSpPr>
        <p:spPr bwMode="auto">
          <a:xfrm>
            <a:off x="3419475" y="2060575"/>
            <a:ext cx="5040313" cy="2232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180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213794"/>
              </p:ext>
            </p:extLst>
          </p:nvPr>
        </p:nvGraphicFramePr>
        <p:xfrm>
          <a:off x="5788025" y="4554538"/>
          <a:ext cx="7397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24" imgW="342720" imgH="203040" progId="Equation.DSMT4">
                  <p:embed/>
                </p:oleObj>
              </mc:Choice>
              <mc:Fallback>
                <p:oleObj name="Equation" r:id="rId24" imgW="342720" imgH="20304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554538"/>
                        <a:ext cx="73977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Text Box 62"/>
          <p:cNvSpPr txBox="1">
            <a:spLocks noChangeArrowheads="1"/>
          </p:cNvSpPr>
          <p:nvPr/>
        </p:nvSpPr>
        <p:spPr bwMode="auto">
          <a:xfrm>
            <a:off x="4284663" y="4941888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Okay, we must sort out our </a:t>
            </a:r>
            <a:r>
              <a:rPr lang="en-GB" sz="1400">
                <a:solidFill>
                  <a:srgbClr val="CC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power first</a:t>
            </a: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181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91741"/>
              </p:ext>
            </p:extLst>
          </p:nvPr>
        </p:nvGraphicFramePr>
        <p:xfrm>
          <a:off x="4429125" y="5229225"/>
          <a:ext cx="36163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26" imgW="1676160" imgH="203040" progId="Equation.DSMT4">
                  <p:embed/>
                </p:oleObj>
              </mc:Choice>
              <mc:Fallback>
                <p:oleObj name="Equation" r:id="rId26" imgW="1676160" imgH="20304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5229225"/>
                        <a:ext cx="36163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5" name="Text Box 64"/>
          <p:cNvSpPr txBox="1">
            <a:spLocks noChangeArrowheads="1"/>
          </p:cNvSpPr>
          <p:nvPr/>
        </p:nvSpPr>
        <p:spPr bwMode="auto">
          <a:xfrm>
            <a:off x="4645025" y="5716588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ndalus" panose="02020603050405020304" pitchFamily="18" charset="-78"/>
                <a:cs typeface="Andalus" panose="02020603050405020304" pitchFamily="18" charset="-78"/>
              </a:rPr>
              <a:t>Now we can multiply together</a:t>
            </a:r>
            <a:endParaRPr lang="en-GB" sz="140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182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480744"/>
              </p:ext>
            </p:extLst>
          </p:nvPr>
        </p:nvGraphicFramePr>
        <p:xfrm>
          <a:off x="4787900" y="6094413"/>
          <a:ext cx="29591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28" imgW="1371600" imgH="177480" progId="Equation.DSMT4">
                  <p:embed/>
                </p:oleObj>
              </mc:Choice>
              <mc:Fallback>
                <p:oleObj name="Equation" r:id="rId28" imgW="1371600" imgH="17748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6094413"/>
                        <a:ext cx="29591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Rectangle 66"/>
          <p:cNvSpPr>
            <a:spLocks noChangeArrowheads="1"/>
          </p:cNvSpPr>
          <p:nvPr/>
        </p:nvSpPr>
        <p:spPr bwMode="auto">
          <a:xfrm>
            <a:off x="4284663" y="4510088"/>
            <a:ext cx="3887787" cy="20875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1562</Words>
  <Application>Microsoft Office PowerPoint</Application>
  <PresentationFormat>On-screen Show (4:3)</PresentationFormat>
  <Paragraphs>161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Andalus</vt:lpstr>
      <vt:lpstr>Arial</vt:lpstr>
      <vt:lpstr>Cambria Math</vt:lpstr>
      <vt:lpstr>Times New Roman</vt:lpstr>
      <vt:lpstr>Default Design</vt:lpstr>
      <vt:lpstr>Equation</vt:lpstr>
      <vt:lpstr>PowerPoint Presentation</vt:lpstr>
      <vt:lpstr>1. The Rules of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Range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just a test to see if notes will appear here…</dc:title>
  <dc:creator>Craig Barton</dc:creator>
  <cp:lastModifiedBy>Jane Atkinson</cp:lastModifiedBy>
  <cp:revision>267</cp:revision>
  <dcterms:created xsi:type="dcterms:W3CDTF">2007-08-06T16:33:49Z</dcterms:created>
  <dcterms:modified xsi:type="dcterms:W3CDTF">2016-01-03T22:41:34Z</dcterms:modified>
</cp:coreProperties>
</file>