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99FF66"/>
    <a:srgbClr val="FF6600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5" autoAdjust="0"/>
    <p:restoredTop sz="94660"/>
  </p:normalViewPr>
  <p:slideViewPr>
    <p:cSldViewPr>
      <p:cViewPr varScale="1">
        <p:scale>
          <a:sx n="92" d="100"/>
          <a:sy n="92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A14964-73E9-46B9-AC39-7B87A56FD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4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1A068-368D-44EA-9E29-C8E96134800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A14CE-3E24-4D0C-9D14-465A35F7199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0BAE9-12AD-435B-97BA-8C647AF0314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4B725-7182-4DFE-BEE5-9C18870B71D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59D78-C5F3-4A27-927A-C467C4AF4CC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BA926-0111-4041-B4B9-36E74164E02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02468-63F5-4A0F-BDDA-6734C5C5179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B4431-F639-4DFF-B515-D508CAC3AB9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35276-98D0-4F22-A902-93047A0CB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DB3D1-13C5-4606-9F19-24BBCB792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06E54-7973-48AA-AAE2-2F80C05E2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F3F8D-12CE-4848-AA46-6F6C2215E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9F76-11DC-4BA8-9025-40A8FCE43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CB2E7-8A79-4BA8-BC6E-F21E4749C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DC8C8-C579-407A-B59C-36A913C2A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50DA-F988-475F-9867-B1B434113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BAA4-126F-4547-A251-3DF4079FF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CCEC6-5E38-4BF0-ADC5-097702925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A4CB-B5DB-48DD-91AA-575100D06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8258DC2-6465-4471-9EFD-DF4C5F449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19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29" Type="http://schemas.openxmlformats.org/officeDocument/2006/relationships/image" Target="../media/image54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51.bin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28" Type="http://schemas.openxmlformats.org/officeDocument/2006/relationships/oleObject" Target="../embeddings/oleObject53.bin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57313" y="2928938"/>
            <a:ext cx="6400800" cy="1752600"/>
          </a:xfrm>
        </p:spPr>
        <p:txBody>
          <a:bodyPr/>
          <a:lstStyle/>
          <a:p>
            <a:pPr eaLnBrk="1" hangingPunct="1"/>
            <a:endParaRPr lang="en-GB" sz="3600" dirty="0" smtClean="0">
              <a:latin typeface="Comic Sans MS" pitchFamily="66" charset="0"/>
            </a:endParaRPr>
          </a:p>
          <a:p>
            <a:pPr eaLnBrk="1" hangingPunct="1"/>
            <a:r>
              <a:rPr lang="en-GB" sz="6000" dirty="0" smtClean="0">
                <a:solidFill>
                  <a:srgbClr val="009900"/>
                </a:solidFill>
                <a:latin typeface="SF Slapstick Comic" panose="00000400000000000000" pitchFamily="2" charset="0"/>
              </a:rPr>
              <a:t>Rules </a:t>
            </a:r>
            <a:r>
              <a:rPr lang="en-GB" sz="6000" dirty="0" smtClean="0">
                <a:solidFill>
                  <a:srgbClr val="009900"/>
                </a:solidFill>
                <a:latin typeface="SF Slapstick Comic" panose="00000400000000000000" pitchFamily="2" charset="0"/>
              </a:rPr>
              <a:t>of Algebra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117475"/>
            <a:ext cx="4464050" cy="431800"/>
          </a:xfrm>
          <a:noFill/>
          <a:ln w="25400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GB" sz="2000" b="1" u="sng" dirty="0" smtClean="0">
                <a:solidFill>
                  <a:srgbClr val="CC0099"/>
                </a:solidFill>
                <a:latin typeface="Eras Medium ITC" panose="020B0602030504020804" pitchFamily="34" charset="0"/>
              </a:rPr>
              <a:t>1. The Rules of Algebra</a:t>
            </a:r>
            <a:endParaRPr lang="en-US" sz="2000" b="1" u="sng" dirty="0" smtClean="0">
              <a:solidFill>
                <a:srgbClr val="CC0099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243" name="Text Box 17"/>
          <p:cNvSpPr txBox="1">
            <a:spLocks noChangeArrowheads="1"/>
          </p:cNvSpPr>
          <p:nvPr/>
        </p:nvSpPr>
        <p:spPr bwMode="auto">
          <a:xfrm>
            <a:off x="250825" y="620713"/>
            <a:ext cx="8497888" cy="152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GB" sz="1500" dirty="0" smtClean="0">
                <a:latin typeface="Eras Medium ITC" panose="020B0602030504020804" pitchFamily="34" charset="0"/>
              </a:rPr>
              <a:t>Algebra is just </a:t>
            </a:r>
            <a:r>
              <a:rPr lang="en-GB" sz="1500" u="sng" dirty="0" smtClean="0">
                <a:solidFill>
                  <a:srgbClr val="009900"/>
                </a:solidFill>
                <a:latin typeface="Eras Medium ITC" panose="020B0602030504020804" pitchFamily="34" charset="0"/>
              </a:rPr>
              <a:t>dealing </a:t>
            </a:r>
            <a:r>
              <a:rPr lang="en-GB" sz="1500" u="sng" dirty="0">
                <a:solidFill>
                  <a:srgbClr val="009900"/>
                </a:solidFill>
                <a:latin typeface="Eras Medium ITC" panose="020B0602030504020804" pitchFamily="34" charset="0"/>
              </a:rPr>
              <a:t>with </a:t>
            </a:r>
            <a:r>
              <a:rPr lang="en-GB" sz="1500" u="sng" dirty="0" smtClean="0">
                <a:solidFill>
                  <a:srgbClr val="009900"/>
                </a:solidFill>
                <a:latin typeface="Eras Medium ITC" panose="020B0602030504020804" pitchFamily="34" charset="0"/>
              </a:rPr>
              <a:t>letters which </a:t>
            </a:r>
            <a:r>
              <a:rPr lang="en-GB" sz="1500" u="sng" dirty="0">
                <a:solidFill>
                  <a:srgbClr val="009900"/>
                </a:solidFill>
                <a:latin typeface="Eras Medium ITC" panose="020B0602030504020804" pitchFamily="34" charset="0"/>
              </a:rPr>
              <a:t>is a lot easier</a:t>
            </a:r>
            <a:r>
              <a:rPr lang="en-GB" sz="1500" dirty="0">
                <a:latin typeface="Eras Medium ITC" panose="020B0602030504020804" pitchFamily="34" charset="0"/>
              </a:rPr>
              <a:t> than just dealing with numbers.</a:t>
            </a:r>
          </a:p>
          <a:p>
            <a:pPr>
              <a:spcBef>
                <a:spcPct val="15000"/>
              </a:spcBef>
            </a:pPr>
            <a:r>
              <a:rPr lang="en-GB" sz="1500" dirty="0">
                <a:solidFill>
                  <a:srgbClr val="FF0000"/>
                </a:solidFill>
                <a:latin typeface="Eras Medium ITC" panose="020B0602030504020804" pitchFamily="34" charset="0"/>
              </a:rPr>
              <a:t>Why?...</a:t>
            </a:r>
            <a:r>
              <a:rPr lang="en-GB" sz="1500" dirty="0">
                <a:latin typeface="Eras Medium ITC" panose="020B0602030504020804" pitchFamily="34" charset="0"/>
              </a:rPr>
              <a:t> because, as you will see, letters are always </a:t>
            </a:r>
            <a:r>
              <a:rPr lang="en-GB" sz="1500" dirty="0">
                <a:solidFill>
                  <a:srgbClr val="CC0099"/>
                </a:solidFill>
                <a:latin typeface="Eras Medium ITC" panose="020B0602030504020804" pitchFamily="34" charset="0"/>
              </a:rPr>
              <a:t>cancelling each other out</a:t>
            </a:r>
            <a:r>
              <a:rPr lang="en-GB" sz="1500" dirty="0">
                <a:latin typeface="Eras Medium ITC" panose="020B0602030504020804" pitchFamily="34" charset="0"/>
              </a:rPr>
              <a:t>, meaning the questions get easier and easier the more you get into them,</a:t>
            </a:r>
          </a:p>
          <a:p>
            <a:pPr>
              <a:spcBef>
                <a:spcPct val="15000"/>
              </a:spcBef>
            </a:pPr>
            <a:r>
              <a:rPr lang="en-GB" sz="1500" dirty="0">
                <a:solidFill>
                  <a:srgbClr val="FF0000"/>
                </a:solidFill>
                <a:latin typeface="Eras Medium ITC" panose="020B0602030504020804" pitchFamily="34" charset="0"/>
              </a:rPr>
              <a:t>And…</a:t>
            </a:r>
            <a:r>
              <a:rPr lang="en-GB" sz="1500" dirty="0">
                <a:latin typeface="Eras Medium ITC" panose="020B0602030504020804" pitchFamily="34" charset="0"/>
              </a:rPr>
              <a:t> quite often you can </a:t>
            </a:r>
            <a:r>
              <a:rPr lang="en-GB" sz="1500" dirty="0">
                <a:solidFill>
                  <a:srgbClr val="CC0099"/>
                </a:solidFill>
                <a:latin typeface="Eras Medium ITC" panose="020B0602030504020804" pitchFamily="34" charset="0"/>
              </a:rPr>
              <a:t>know for sure if your answer is correct, or not</a:t>
            </a:r>
            <a:r>
              <a:rPr lang="en-GB" sz="1500" dirty="0">
                <a:latin typeface="Eras Medium ITC" panose="020B0602030504020804" pitchFamily="34" charset="0"/>
              </a:rPr>
              <a:t>!</a:t>
            </a:r>
          </a:p>
          <a:p>
            <a:pPr>
              <a:spcBef>
                <a:spcPct val="15000"/>
              </a:spcBef>
            </a:pPr>
            <a:endParaRPr lang="en-GB" sz="1000" dirty="0">
              <a:latin typeface="Eras Medium ITC" panose="020B0602030504020804" pitchFamily="34" charset="0"/>
            </a:endParaRPr>
          </a:p>
          <a:p>
            <a:pPr>
              <a:spcBef>
                <a:spcPct val="15000"/>
              </a:spcBef>
            </a:pPr>
            <a:r>
              <a:rPr lang="en-GB" sz="1500" dirty="0">
                <a:latin typeface="Eras Medium ITC" panose="020B0602030504020804" pitchFamily="34" charset="0"/>
              </a:rPr>
              <a:t>So, take a deep breath, think positive thoughts, and let’s give this Algebra thing a go… </a:t>
            </a:r>
          </a:p>
        </p:txBody>
      </p:sp>
      <p:sp>
        <p:nvSpPr>
          <p:cNvPr id="10244" name="Text Box 80"/>
          <p:cNvSpPr txBox="1">
            <a:spLocks noChangeArrowheads="1"/>
          </p:cNvSpPr>
          <p:nvPr/>
        </p:nvSpPr>
        <p:spPr bwMode="auto">
          <a:xfrm>
            <a:off x="323850" y="2636838"/>
            <a:ext cx="8640763" cy="416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GB" sz="1700" b="1" u="sng">
                <a:solidFill>
                  <a:srgbClr val="0000FF"/>
                </a:solidFill>
                <a:latin typeface="Eras Medium ITC" panose="020B0602030504020804" pitchFamily="34" charset="0"/>
              </a:rPr>
              <a:t>What is Algebra and Why do we need it?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Eras Medium ITC" panose="020B0602030504020804" pitchFamily="34" charset="0"/>
              </a:rPr>
              <a:t> On a simple level, Algebra is just </a:t>
            </a:r>
            <a:r>
              <a:rPr lang="en-GB" sz="1500">
                <a:solidFill>
                  <a:srgbClr val="CC0099"/>
                </a:solidFill>
                <a:latin typeface="Eras Medium ITC" panose="020B0602030504020804" pitchFamily="34" charset="0"/>
              </a:rPr>
              <a:t>maths with letters</a:t>
            </a:r>
            <a:r>
              <a:rPr lang="en-GB" sz="1500">
                <a:latin typeface="Eras Medium ITC" panose="020B0602030504020804" pitchFamily="34" charset="0"/>
              </a:rPr>
              <a:t>… but it is a lot more than that!</a:t>
            </a:r>
          </a:p>
          <a:p>
            <a:pPr>
              <a:spcBef>
                <a:spcPct val="15000"/>
              </a:spcBef>
              <a:buClr>
                <a:srgbClr val="CC0099"/>
              </a:buClr>
            </a:pPr>
            <a:endParaRPr lang="en-GB" sz="1500">
              <a:latin typeface="Eras Medium ITC" panose="020B0602030504020804" pitchFamily="34" charset="0"/>
            </a:endParaRP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Eras Medium ITC" panose="020B0602030504020804" pitchFamily="34" charset="0"/>
              </a:rPr>
              <a:t> By bringing in letters as well as numbers we can </a:t>
            </a:r>
            <a:r>
              <a:rPr lang="en-GB" sz="1500">
                <a:solidFill>
                  <a:srgbClr val="0000FF"/>
                </a:solidFill>
                <a:latin typeface="Eras Medium ITC" panose="020B0602030504020804" pitchFamily="34" charset="0"/>
              </a:rPr>
              <a:t>work out things that numbers alone </a:t>
            </a:r>
            <a:r>
              <a:rPr lang="en-GB" sz="1500" u="sng">
                <a:solidFill>
                  <a:srgbClr val="0000FF"/>
                </a:solidFill>
                <a:latin typeface="Eras Medium ITC" panose="020B0602030504020804" pitchFamily="34" charset="0"/>
              </a:rPr>
              <a:t>would not</a:t>
            </a:r>
            <a:r>
              <a:rPr lang="en-GB" sz="1500">
                <a:solidFill>
                  <a:srgbClr val="0000FF"/>
                </a:solidFill>
                <a:latin typeface="Eras Medium ITC" panose="020B0602030504020804" pitchFamily="34" charset="0"/>
              </a:rPr>
              <a:t> allow us to.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endParaRPr lang="en-GB" sz="1500">
              <a:solidFill>
                <a:srgbClr val="0000FF"/>
              </a:solidFill>
              <a:latin typeface="Eras Medium ITC" panose="020B0602030504020804" pitchFamily="34" charset="0"/>
            </a:endParaRP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Eras Medium ITC" panose="020B0602030504020804" pitchFamily="34" charset="0"/>
              </a:rPr>
              <a:t> In Algebra, letters are called “</a:t>
            </a:r>
            <a:r>
              <a:rPr lang="en-GB" sz="1500" u="sng">
                <a:solidFill>
                  <a:srgbClr val="CC0099"/>
                </a:solidFill>
                <a:latin typeface="Eras Medium ITC" panose="020B0602030504020804" pitchFamily="34" charset="0"/>
              </a:rPr>
              <a:t>Unknowns</a:t>
            </a:r>
            <a:r>
              <a:rPr lang="en-GB" sz="1500">
                <a:latin typeface="Eras Medium ITC" panose="020B0602030504020804" pitchFamily="34" charset="0"/>
              </a:rPr>
              <a:t>”. Basically, we stick a letter in to stand for something when </a:t>
            </a:r>
            <a:r>
              <a:rPr lang="en-GB" sz="1500">
                <a:solidFill>
                  <a:srgbClr val="CC0099"/>
                </a:solidFill>
                <a:latin typeface="Eras Medium ITC" panose="020B0602030504020804" pitchFamily="34" charset="0"/>
              </a:rPr>
              <a:t>we don’t know it’s true value</a:t>
            </a:r>
            <a:r>
              <a:rPr lang="en-GB" sz="1500">
                <a:latin typeface="Eras Medium ITC" panose="020B0602030504020804" pitchFamily="34" charset="0"/>
              </a:rPr>
              <a:t>.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endParaRPr lang="en-GB" sz="1500">
              <a:latin typeface="Eras Medium ITC" panose="020B0602030504020804" pitchFamily="34" charset="0"/>
            </a:endParaRP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Eras Medium ITC" panose="020B0602030504020804" pitchFamily="34" charset="0"/>
              </a:rPr>
              <a:t> Now, this could be anything from the </a:t>
            </a:r>
            <a:r>
              <a:rPr lang="en-GB" sz="1500">
                <a:solidFill>
                  <a:srgbClr val="0000FF"/>
                </a:solidFill>
                <a:latin typeface="Eras Medium ITC" panose="020B0602030504020804" pitchFamily="34" charset="0"/>
              </a:rPr>
              <a:t>price of Nintendo Wii</a:t>
            </a:r>
            <a:r>
              <a:rPr lang="en-GB" sz="1500">
                <a:latin typeface="Eras Medium ITC" panose="020B0602030504020804" pitchFamily="34" charset="0"/>
              </a:rPr>
              <a:t>, </a:t>
            </a:r>
            <a:r>
              <a:rPr lang="en-GB" sz="1500">
                <a:solidFill>
                  <a:srgbClr val="009900"/>
                </a:solidFill>
                <a:latin typeface="Eras Medium ITC" panose="020B0602030504020804" pitchFamily="34" charset="0"/>
              </a:rPr>
              <a:t>the number of hours you spend watching TV in a week</a:t>
            </a:r>
            <a:r>
              <a:rPr lang="en-GB" sz="1500">
                <a:latin typeface="Eras Medium ITC" panose="020B0602030504020804" pitchFamily="34" charset="0"/>
              </a:rPr>
              <a:t>, or </a:t>
            </a:r>
            <a:r>
              <a:rPr lang="en-GB" sz="1500">
                <a:solidFill>
                  <a:srgbClr val="FF6600"/>
                </a:solidFill>
                <a:latin typeface="Eras Medium ITC" panose="020B0602030504020804" pitchFamily="34" charset="0"/>
              </a:rPr>
              <a:t>the speed you walk to school in the morning</a:t>
            </a:r>
            <a:r>
              <a:rPr lang="en-GB" sz="1500">
                <a:latin typeface="Eras Medium ITC" panose="020B0602030504020804" pitchFamily="34" charset="0"/>
              </a:rPr>
              <a:t>.  </a:t>
            </a:r>
          </a:p>
          <a:p>
            <a:pPr>
              <a:spcBef>
                <a:spcPct val="15000"/>
              </a:spcBef>
              <a:buClr>
                <a:srgbClr val="CC0099"/>
              </a:buClr>
            </a:pPr>
            <a:r>
              <a:rPr lang="en-GB" sz="1500">
                <a:latin typeface="Eras Medium ITC" panose="020B0602030504020804" pitchFamily="34" charset="0"/>
              </a:rPr>
              <a:t> </a:t>
            </a:r>
          </a:p>
          <a:p>
            <a:pPr>
              <a:spcBef>
                <a:spcPct val="15000"/>
              </a:spcBef>
              <a:buClr>
                <a:srgbClr val="CC0099"/>
              </a:buClr>
              <a:buFontTx/>
              <a:buChar char="•"/>
            </a:pPr>
            <a:r>
              <a:rPr lang="en-GB" sz="1500">
                <a:latin typeface="Eras Medium ITC" panose="020B0602030504020804" pitchFamily="34" charset="0"/>
              </a:rPr>
              <a:t> </a:t>
            </a:r>
            <a:r>
              <a:rPr lang="en-GB" sz="1500">
                <a:solidFill>
                  <a:srgbClr val="0000FF"/>
                </a:solidFill>
                <a:latin typeface="Eras Medium ITC" panose="020B0602030504020804" pitchFamily="34" charset="0"/>
              </a:rPr>
              <a:t>If we don’t know what it is, </a:t>
            </a:r>
            <a:r>
              <a:rPr lang="en-GB" sz="1500" u="sng">
                <a:solidFill>
                  <a:srgbClr val="0000FF"/>
                </a:solidFill>
                <a:latin typeface="Eras Medium ITC" panose="020B0602030504020804" pitchFamily="34" charset="0"/>
              </a:rPr>
              <a:t>call it a letter</a:t>
            </a:r>
            <a:r>
              <a:rPr lang="en-GB" sz="1500">
                <a:latin typeface="Eras Medium ITC" panose="020B0602030504020804" pitchFamily="34" charset="0"/>
              </a:rPr>
              <a:t> – any letter you like – and let’s let algebra figure everything out for us.</a:t>
            </a:r>
          </a:p>
          <a:p>
            <a:pPr>
              <a:spcBef>
                <a:spcPct val="15000"/>
              </a:spcBef>
            </a:pPr>
            <a:endParaRPr lang="en-GB" sz="1500">
              <a:latin typeface="Eras Medium ITC" panose="020B0602030504020804" pitchFamily="34" charset="0"/>
            </a:endParaRPr>
          </a:p>
          <a:p>
            <a:pPr>
              <a:spcBef>
                <a:spcPct val="15000"/>
              </a:spcBef>
            </a:pPr>
            <a:r>
              <a:rPr lang="en-GB" sz="1500">
                <a:latin typeface="Eras Medium ITC" panose="020B0602030504020804" pitchFamily="34" charset="0"/>
              </a:rPr>
              <a:t>And the whole of Algebra – right up to A Level and beyond – is built around </a:t>
            </a:r>
            <a:r>
              <a:rPr lang="en-GB" sz="1500" u="sng">
                <a:solidFill>
                  <a:srgbClr val="FF0000"/>
                </a:solidFill>
                <a:latin typeface="Eras Medium ITC" panose="020B0602030504020804" pitchFamily="34" charset="0"/>
              </a:rPr>
              <a:t>3 rules</a:t>
            </a:r>
            <a:r>
              <a:rPr lang="en-GB" sz="1500">
                <a:latin typeface="Eras Medium ITC" panose="020B0602030504020804" pitchFamily="34" charset="0"/>
              </a:rPr>
              <a:t>…</a:t>
            </a:r>
          </a:p>
        </p:txBody>
      </p:sp>
      <p:pic>
        <p:nvPicPr>
          <p:cNvPr id="10246" name="Picture 105" descr="FACE_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1836" y="1844824"/>
            <a:ext cx="12954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4"/>
          <p:cNvSpPr txBox="1">
            <a:spLocks noChangeArrowheads="1"/>
          </p:cNvSpPr>
          <p:nvPr/>
        </p:nvSpPr>
        <p:spPr bwMode="auto">
          <a:xfrm>
            <a:off x="395288" y="115888"/>
            <a:ext cx="8353425" cy="2427287"/>
          </a:xfrm>
          <a:prstGeom prst="rect">
            <a:avLst/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CC0099"/>
                </a:solidFill>
                <a:latin typeface="Eras Medium ITC" panose="020B0602030504020804" pitchFamily="34" charset="0"/>
              </a:rPr>
              <a:t>The Lingo You Need:</a:t>
            </a:r>
          </a:p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Eras Medium ITC" panose="020B0602030504020804" pitchFamily="34" charset="0"/>
              </a:rPr>
              <a:t>Term</a:t>
            </a:r>
            <a:r>
              <a:rPr lang="en-GB" sz="1600">
                <a:latin typeface="Eras Medium ITC" panose="020B0602030504020804" pitchFamily="34" charset="0"/>
              </a:rPr>
              <a:t> – this is basically any part of an expression or equation that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involves a letter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	</a:t>
            </a:r>
            <a:r>
              <a:rPr lang="en-GB" sz="1600">
                <a:solidFill>
                  <a:srgbClr val="FF0000"/>
                </a:solidFill>
                <a:latin typeface="Eras Medium ITC" panose="020B0602030504020804" pitchFamily="34" charset="0"/>
              </a:rPr>
              <a:t>e.g.</a:t>
            </a:r>
            <a:r>
              <a:rPr lang="en-GB" sz="1600">
                <a:latin typeface="Eras Medium ITC" panose="020B0602030504020804" pitchFamily="34" charset="0"/>
              </a:rPr>
              <a:t>  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4m</a:t>
            </a:r>
            <a:r>
              <a:rPr lang="en-GB" sz="1600">
                <a:latin typeface="Eras Medium ITC" panose="020B0602030504020804" pitchFamily="34" charset="0"/>
              </a:rPr>
              <a:t>    </a:t>
            </a:r>
            <a:r>
              <a:rPr lang="en-GB" sz="1600">
                <a:solidFill>
                  <a:srgbClr val="009900"/>
                </a:solidFill>
                <a:latin typeface="Eras Medium ITC" panose="020B0602030504020804" pitchFamily="34" charset="0"/>
              </a:rPr>
              <a:t>-2r</a:t>
            </a:r>
            <a:r>
              <a:rPr lang="en-GB" sz="1600">
                <a:latin typeface="Eras Medium ITC" panose="020B0602030504020804" pitchFamily="34" charset="0"/>
              </a:rPr>
              <a:t>   and   </a:t>
            </a:r>
            <a:r>
              <a:rPr lang="en-GB" sz="1600">
                <a:solidFill>
                  <a:srgbClr val="FF6600"/>
                </a:solidFill>
                <a:latin typeface="Eras Medium ITC" panose="020B0602030504020804" pitchFamily="34" charset="0"/>
              </a:rPr>
              <a:t>p</a:t>
            </a:r>
            <a:r>
              <a:rPr lang="en-GB" sz="1600">
                <a:latin typeface="Eras Medium ITC" panose="020B0602030504020804" pitchFamily="34" charset="0"/>
              </a:rPr>
              <a:t> are all terms</a:t>
            </a:r>
          </a:p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Eras Medium ITC" panose="020B0602030504020804" pitchFamily="34" charset="0"/>
              </a:rPr>
              <a:t>Expression</a:t>
            </a:r>
            <a:r>
              <a:rPr lang="en-GB" sz="1600">
                <a:latin typeface="Eras Medium ITC" panose="020B0602030504020804" pitchFamily="34" charset="0"/>
              </a:rPr>
              <a:t> – this is kind of like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a collection of terms</a:t>
            </a:r>
            <a:r>
              <a:rPr lang="en-GB" sz="1600">
                <a:latin typeface="Eras Medium ITC" panose="020B0602030504020804" pitchFamily="34" charset="0"/>
              </a:rPr>
              <a:t>, maybe with a few numbers chucked in       </a:t>
            </a:r>
            <a:r>
              <a:rPr lang="en-GB" sz="1600">
                <a:solidFill>
                  <a:srgbClr val="FF0000"/>
                </a:solidFill>
                <a:latin typeface="Eras Medium ITC" panose="020B0602030504020804" pitchFamily="34" charset="0"/>
              </a:rPr>
              <a:t>e.g.</a:t>
            </a:r>
            <a:r>
              <a:rPr lang="en-GB" sz="1600">
                <a:latin typeface="Eras Medium ITC" panose="020B0602030504020804" pitchFamily="34" charset="0"/>
              </a:rPr>
              <a:t>  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4m + 2r</a:t>
            </a:r>
            <a:r>
              <a:rPr lang="en-GB" sz="1600">
                <a:latin typeface="Eras Medium ITC" panose="020B0602030504020804" pitchFamily="34" charset="0"/>
              </a:rPr>
              <a:t>    and    </a:t>
            </a:r>
            <a:r>
              <a:rPr lang="en-GB" sz="1600">
                <a:solidFill>
                  <a:srgbClr val="009900"/>
                </a:solidFill>
                <a:latin typeface="Eras Medium ITC" panose="020B0602030504020804" pitchFamily="34" charset="0"/>
              </a:rPr>
              <a:t>8z – 5p + 6q</a:t>
            </a:r>
            <a:r>
              <a:rPr lang="en-GB" sz="1600" baseline="30000">
                <a:solidFill>
                  <a:srgbClr val="009900"/>
                </a:solidFill>
                <a:latin typeface="Eras Medium ITC" panose="020B0602030504020804" pitchFamily="34" charset="0"/>
              </a:rPr>
              <a:t>2</a:t>
            </a:r>
            <a:r>
              <a:rPr lang="en-GB" sz="1600">
                <a:solidFill>
                  <a:srgbClr val="009900"/>
                </a:solidFill>
                <a:latin typeface="Eras Medium ITC" panose="020B0602030504020804" pitchFamily="34" charset="0"/>
              </a:rPr>
              <a:t> – 7</a:t>
            </a:r>
            <a:r>
              <a:rPr lang="en-GB" sz="1600">
                <a:latin typeface="Eras Medium ITC" panose="020B0602030504020804" pitchFamily="34" charset="0"/>
              </a:rPr>
              <a:t> are all expressions</a:t>
            </a:r>
          </a:p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Eras Medium ITC" panose="020B0602030504020804" pitchFamily="34" charset="0"/>
              </a:rPr>
              <a:t>Equation</a:t>
            </a:r>
            <a:r>
              <a:rPr lang="en-GB" sz="1600">
                <a:latin typeface="Eras Medium ITC" panose="020B0602030504020804" pitchFamily="34" charset="0"/>
              </a:rPr>
              <a:t> – this is just the same as an expression,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but with an equals sign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	</a:t>
            </a:r>
            <a:r>
              <a:rPr lang="en-GB" sz="1600">
                <a:solidFill>
                  <a:srgbClr val="FF0000"/>
                </a:solidFill>
                <a:latin typeface="Eras Medium ITC" panose="020B0602030504020804" pitchFamily="34" charset="0"/>
              </a:rPr>
              <a:t>e.g.</a:t>
            </a:r>
            <a:r>
              <a:rPr lang="en-GB" sz="1600">
                <a:latin typeface="Eras Medium ITC" panose="020B0602030504020804" pitchFamily="34" charset="0"/>
              </a:rPr>
              <a:t>  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4m + 2r = 7</a:t>
            </a:r>
            <a:r>
              <a:rPr lang="en-GB" sz="1600">
                <a:latin typeface="Eras Medium ITC" panose="020B0602030504020804" pitchFamily="34" charset="0"/>
              </a:rPr>
              <a:t>    and    </a:t>
            </a:r>
            <a:r>
              <a:rPr lang="en-GB" sz="1600">
                <a:solidFill>
                  <a:srgbClr val="009900"/>
                </a:solidFill>
                <a:latin typeface="Eras Medium ITC" panose="020B0602030504020804" pitchFamily="34" charset="0"/>
              </a:rPr>
              <a:t>8z – 5p + 6q2 – 7 = a</a:t>
            </a:r>
            <a:endParaRPr lang="en-US" sz="1600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35" name="Text Box 5"/>
          <p:cNvSpPr txBox="1">
            <a:spLocks noChangeArrowheads="1"/>
          </p:cNvSpPr>
          <p:nvPr/>
        </p:nvSpPr>
        <p:spPr bwMode="auto">
          <a:xfrm>
            <a:off x="395288" y="2873375"/>
            <a:ext cx="8353425" cy="5937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0000FF"/>
                </a:solidFill>
                <a:latin typeface="Eras Medium ITC" panose="020B0602030504020804" pitchFamily="34" charset="0"/>
              </a:rPr>
              <a:t>Rule 1: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 </a:t>
            </a:r>
            <a:r>
              <a:rPr lang="en-GB" sz="1600">
                <a:latin typeface="Eras Medium ITC" panose="020B0602030504020804" pitchFamily="34" charset="0"/>
              </a:rPr>
              <a:t>You can </a:t>
            </a:r>
            <a:r>
              <a:rPr lang="en-GB" sz="1600" u="sng">
                <a:solidFill>
                  <a:srgbClr val="009900"/>
                </a:solidFill>
                <a:latin typeface="Eras Medium ITC" panose="020B0602030504020804" pitchFamily="34" charset="0"/>
              </a:rPr>
              <a:t>add or subtract</a:t>
            </a:r>
            <a:r>
              <a:rPr lang="en-GB" sz="1600">
                <a:latin typeface="Eras Medium ITC" panose="020B0602030504020804" pitchFamily="34" charset="0"/>
              </a:rPr>
              <a:t>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LIKE TERMS</a:t>
            </a:r>
            <a:r>
              <a:rPr lang="en-GB" sz="1600">
                <a:latin typeface="Eras Medium ITC" panose="020B0602030504020804" pitchFamily="34" charset="0"/>
              </a:rPr>
              <a:t> but you </a:t>
            </a:r>
            <a:r>
              <a:rPr lang="en-GB" sz="1600" u="sng">
                <a:latin typeface="Eras Medium ITC" panose="020B0602030504020804" pitchFamily="34" charset="0"/>
              </a:rPr>
              <a:t>cannot</a:t>
            </a:r>
            <a:r>
              <a:rPr lang="en-GB" sz="1600">
                <a:latin typeface="Eras Medium ITC" panose="020B0602030504020804" pitchFamily="34" charset="0"/>
              </a:rPr>
              <a:t> add or subtract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DIFFERENT TERMS</a:t>
            </a:r>
            <a:r>
              <a:rPr lang="en-GB" sz="1600">
                <a:latin typeface="Eras Medium ITC" panose="020B0602030504020804" pitchFamily="34" charset="0"/>
              </a:rPr>
              <a:t>.</a:t>
            </a:r>
            <a:endParaRPr lang="en-GB" sz="1600" u="sng">
              <a:solidFill>
                <a:srgbClr val="CC0099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36" name="Text Box 6"/>
          <p:cNvSpPr txBox="1">
            <a:spLocks noChangeArrowheads="1"/>
          </p:cNvSpPr>
          <p:nvPr/>
        </p:nvSpPr>
        <p:spPr bwMode="auto">
          <a:xfrm>
            <a:off x="395288" y="3606800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Okay, so by a LIKE TERM I mean a term that contains the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exact same letter</a:t>
            </a:r>
            <a:r>
              <a:rPr lang="en-GB" sz="1400">
                <a:latin typeface="Eras Medium ITC" panose="020B0602030504020804" pitchFamily="34" charset="0"/>
              </a:rPr>
              <a:t> (or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letters</a:t>
            </a:r>
            <a:r>
              <a:rPr lang="en-GB" sz="1400">
                <a:latin typeface="Eras Medium ITC" panose="020B0602030504020804" pitchFamily="34" charset="0"/>
              </a:rPr>
              <a:t>) as another term</a:t>
            </a:r>
            <a:endParaRPr lang="en-US" sz="1400">
              <a:latin typeface="Eras Medium ITC" panose="020B0602030504020804" pitchFamily="34" charset="0"/>
            </a:endParaRPr>
          </a:p>
        </p:txBody>
      </p:sp>
      <p:sp>
        <p:nvSpPr>
          <p:cNvPr id="1037" name="Text Box 7"/>
          <p:cNvSpPr txBox="1">
            <a:spLocks noChangeArrowheads="1"/>
          </p:cNvSpPr>
          <p:nvPr/>
        </p:nvSpPr>
        <p:spPr bwMode="auto">
          <a:xfrm>
            <a:off x="250825" y="413226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FF0000"/>
                </a:solidFill>
                <a:latin typeface="Eras Medium ITC" panose="020B0602030504020804" pitchFamily="34" charset="0"/>
              </a:rPr>
              <a:t>e.g.</a:t>
            </a:r>
            <a:endParaRPr lang="en-US" sz="1400" b="1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849530"/>
              </p:ext>
            </p:extLst>
          </p:nvPr>
        </p:nvGraphicFramePr>
        <p:xfrm>
          <a:off x="900113" y="4100513"/>
          <a:ext cx="15128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799920" imgH="177480" progId="Equation.DSMT4">
                  <p:embed/>
                </p:oleObj>
              </mc:Choice>
              <mc:Fallback>
                <p:oleObj name="Equation" r:id="rId4" imgW="79992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100513"/>
                        <a:ext cx="1512887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466198"/>
              </p:ext>
            </p:extLst>
          </p:nvPr>
        </p:nvGraphicFramePr>
        <p:xfrm>
          <a:off x="2771775" y="4076700"/>
          <a:ext cx="16097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850680" imgH="203040" progId="Equation.DSMT4">
                  <p:embed/>
                </p:oleObj>
              </mc:Choice>
              <mc:Fallback>
                <p:oleObj name="Equation" r:id="rId6" imgW="85068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076700"/>
                        <a:ext cx="16097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9170"/>
              </p:ext>
            </p:extLst>
          </p:nvPr>
        </p:nvGraphicFramePr>
        <p:xfrm>
          <a:off x="4548188" y="4033838"/>
          <a:ext cx="19716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8" imgW="1041120" imgH="203040" progId="Equation.DSMT4">
                  <p:embed/>
                </p:oleObj>
              </mc:Choice>
              <mc:Fallback>
                <p:oleObj name="Equation" r:id="rId8" imgW="104112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4033838"/>
                        <a:ext cx="19716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39014"/>
              </p:ext>
            </p:extLst>
          </p:nvPr>
        </p:nvGraphicFramePr>
        <p:xfrm>
          <a:off x="6732588" y="4076700"/>
          <a:ext cx="21161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1117440" imgH="203040" progId="Equation.DSMT4">
                  <p:embed/>
                </p:oleObj>
              </mc:Choice>
              <mc:Fallback>
                <p:oleObj name="Equation" r:id="rId10" imgW="111744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4076700"/>
                        <a:ext cx="211613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250825" y="5429250"/>
            <a:ext cx="86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CC0099"/>
                </a:solidFill>
                <a:latin typeface="Eras Medium ITC" panose="020B0602030504020804" pitchFamily="34" charset="0"/>
              </a:rPr>
              <a:t>BUT…</a:t>
            </a:r>
            <a:endParaRPr lang="en-US" sz="1400" b="1">
              <a:solidFill>
                <a:srgbClr val="CC0099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1476375" y="4643438"/>
            <a:ext cx="2449513" cy="7397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3 lots of something</a:t>
            </a:r>
            <a:r>
              <a:rPr lang="en-GB" sz="1400">
                <a:latin typeface="Eras Medium ITC" panose="020B0602030504020804" pitchFamily="34" charset="0"/>
              </a:rPr>
              <a:t>, plus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2 lots of something</a:t>
            </a:r>
            <a:r>
              <a:rPr lang="en-GB" sz="1400">
                <a:latin typeface="Eras Medium ITC" panose="020B0602030504020804" pitchFamily="34" charset="0"/>
              </a:rPr>
              <a:t>, gives you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5 lots of something</a:t>
            </a:r>
            <a:endParaRPr lang="en-US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40" name="Line 14"/>
          <p:cNvSpPr>
            <a:spLocks noChangeShapeType="1"/>
          </p:cNvSpPr>
          <p:nvPr/>
        </p:nvSpPr>
        <p:spPr bwMode="auto">
          <a:xfrm flipV="1">
            <a:off x="3203575" y="4437063"/>
            <a:ext cx="73025" cy="2159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1041" name="Text Box 15"/>
          <p:cNvSpPr txBox="1">
            <a:spLocks noChangeArrowheads="1"/>
          </p:cNvSpPr>
          <p:nvPr/>
        </p:nvSpPr>
        <p:spPr bwMode="auto">
          <a:xfrm>
            <a:off x="5578475" y="4652963"/>
            <a:ext cx="2449513" cy="7397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16 lots of something</a:t>
            </a:r>
            <a:r>
              <a:rPr lang="en-GB" sz="1400">
                <a:latin typeface="Eras Medium ITC" panose="020B0602030504020804" pitchFamily="34" charset="0"/>
              </a:rPr>
              <a:t>, minus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4 lots of something</a:t>
            </a:r>
            <a:r>
              <a:rPr lang="en-GB" sz="1400">
                <a:latin typeface="Eras Medium ITC" panose="020B0602030504020804" pitchFamily="34" charset="0"/>
              </a:rPr>
              <a:t>, gives you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12 lots of something</a:t>
            </a:r>
            <a:endParaRPr lang="en-US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1042" name="Line 16"/>
          <p:cNvSpPr>
            <a:spLocks noChangeShapeType="1"/>
          </p:cNvSpPr>
          <p:nvPr/>
        </p:nvSpPr>
        <p:spPr bwMode="auto">
          <a:xfrm flipH="1" flipV="1">
            <a:off x="5508625" y="4508500"/>
            <a:ext cx="287338" cy="1444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graphicFrame>
        <p:nvGraphicFramePr>
          <p:cNvPr id="103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99010"/>
              </p:ext>
            </p:extLst>
          </p:nvPr>
        </p:nvGraphicFramePr>
        <p:xfrm>
          <a:off x="1187450" y="5589588"/>
          <a:ext cx="7683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2" imgW="406080" imgH="190440" progId="Equation.DSMT4">
                  <p:embed/>
                </p:oleObj>
              </mc:Choice>
              <mc:Fallback>
                <p:oleObj name="Equation" r:id="rId12" imgW="406080" imgH="1904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589588"/>
                        <a:ext cx="7683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2051050" y="5589588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0000FF"/>
                </a:solidFill>
                <a:latin typeface="Eras Medium ITC" panose="020B0602030504020804" pitchFamily="34" charset="0"/>
              </a:rPr>
              <a:t>Does Not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  = </a:t>
            </a:r>
            <a:endParaRPr lang="en-US" sz="14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10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918251"/>
              </p:ext>
            </p:extLst>
          </p:nvPr>
        </p:nvGraphicFramePr>
        <p:xfrm>
          <a:off x="3203575" y="5638800"/>
          <a:ext cx="45561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4" imgW="241200" imgH="164880" progId="Equation.DSMT4">
                  <p:embed/>
                </p:oleObj>
              </mc:Choice>
              <mc:Fallback>
                <p:oleObj name="Equation" r:id="rId14" imgW="241200" imgH="1648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638800"/>
                        <a:ext cx="455613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2528"/>
              </p:ext>
            </p:extLst>
          </p:nvPr>
        </p:nvGraphicFramePr>
        <p:xfrm>
          <a:off x="4427538" y="5600700"/>
          <a:ext cx="91281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6" imgW="482400" imgH="177480" progId="Equation.DSMT4">
                  <p:embed/>
                </p:oleObj>
              </mc:Choice>
              <mc:Fallback>
                <p:oleObj name="Equation" r:id="rId16" imgW="48240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600700"/>
                        <a:ext cx="91281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" name="Text Box 21"/>
          <p:cNvSpPr txBox="1">
            <a:spLocks noChangeArrowheads="1"/>
          </p:cNvSpPr>
          <p:nvPr/>
        </p:nvSpPr>
        <p:spPr bwMode="auto">
          <a:xfrm>
            <a:off x="5435600" y="5589588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0000FF"/>
                </a:solidFill>
                <a:latin typeface="Eras Medium ITC" panose="020B0602030504020804" pitchFamily="34" charset="0"/>
              </a:rPr>
              <a:t>Does Not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  = </a:t>
            </a:r>
            <a:endParaRPr lang="en-US" sz="14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103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872068"/>
              </p:ext>
            </p:extLst>
          </p:nvPr>
        </p:nvGraphicFramePr>
        <p:xfrm>
          <a:off x="6600825" y="5627688"/>
          <a:ext cx="4302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8" imgW="228600" imgH="177480" progId="Equation.DSMT4">
                  <p:embed/>
                </p:oleObj>
              </mc:Choice>
              <mc:Fallback>
                <p:oleObj name="Equation" r:id="rId18" imgW="22860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5627688"/>
                        <a:ext cx="43021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11188" y="6148388"/>
            <a:ext cx="806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Because the terms are </a:t>
            </a:r>
            <a:r>
              <a:rPr lang="en-GB" sz="1400" u="sng">
                <a:solidFill>
                  <a:srgbClr val="0000FF"/>
                </a:solidFill>
                <a:latin typeface="Eras Medium ITC" panose="020B0602030504020804" pitchFamily="34" charset="0"/>
              </a:rPr>
              <a:t>different!</a:t>
            </a:r>
            <a:endParaRPr lang="en-US" sz="14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947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Eras Medium ITC" panose="020B0602030504020804" pitchFamily="34" charset="0"/>
              </a:rPr>
              <a:t>Simplifying Expressions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Now, once you have got to grips with </a:t>
            </a:r>
            <a:r>
              <a:rPr lang="en-GB" sz="1600" u="sng">
                <a:solidFill>
                  <a:srgbClr val="0000FF"/>
                </a:solidFill>
                <a:latin typeface="Eras Medium ITC" panose="020B0602030504020804" pitchFamily="34" charset="0"/>
              </a:rPr>
              <a:t>Rule 1</a:t>
            </a:r>
            <a:r>
              <a:rPr lang="en-GB" sz="1600">
                <a:latin typeface="Eras Medium ITC" panose="020B0602030504020804" pitchFamily="34" charset="0"/>
              </a:rPr>
              <a:t>, it allows you to simplify nasty looking expressions into nice simple ones… which is called, believe it or not… </a:t>
            </a:r>
            <a:r>
              <a:rPr lang="en-GB" sz="1600">
                <a:solidFill>
                  <a:srgbClr val="FF0000"/>
                </a:solidFill>
                <a:latin typeface="Eras Medium ITC" panose="020B0602030504020804" pitchFamily="34" charset="0"/>
              </a:rPr>
              <a:t>simplifying</a:t>
            </a:r>
            <a:r>
              <a:rPr lang="en-GB" sz="1600">
                <a:latin typeface="Eras Medium ITC" panose="020B0602030504020804" pitchFamily="34" charset="0"/>
              </a:rPr>
              <a:t>.</a:t>
            </a:r>
            <a:endParaRPr lang="en-US" sz="1600">
              <a:latin typeface="Eras Medium ITC" panose="020B0602030504020804" pitchFamily="34" charset="0"/>
            </a:endParaRPr>
          </a:p>
        </p:txBody>
      </p:sp>
      <p:sp>
        <p:nvSpPr>
          <p:cNvPr id="2062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8353425" cy="593725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009900"/>
                </a:solidFill>
                <a:latin typeface="Eras Medium ITC" panose="020B0602030504020804" pitchFamily="34" charset="0"/>
              </a:rPr>
              <a:t>To Simplify and Expression: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 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Draw boxes</a:t>
            </a:r>
            <a:r>
              <a:rPr lang="en-GB" sz="1600">
                <a:latin typeface="Eras Medium ITC" panose="020B0602030504020804" pitchFamily="34" charset="0"/>
              </a:rPr>
              <a:t> around all the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LIKE TERMS</a:t>
            </a:r>
            <a:r>
              <a:rPr lang="en-GB" sz="1600">
                <a:latin typeface="Eras Medium ITC" panose="020B0602030504020804" pitchFamily="34" charset="0"/>
              </a:rPr>
              <a:t> and deal with each set of like terms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on their own</a:t>
            </a:r>
            <a:r>
              <a:rPr lang="en-GB" sz="1600">
                <a:latin typeface="Eras Medium ITC" panose="020B0602030504020804" pitchFamily="34" charset="0"/>
              </a:rPr>
              <a:t>.</a:t>
            </a:r>
            <a:endParaRPr lang="en-GB" sz="1600" u="sng">
              <a:solidFill>
                <a:srgbClr val="CC0099"/>
              </a:solidFill>
              <a:latin typeface="Eras Medium ITC" panose="020B0602030504020804" pitchFamily="34" charset="0"/>
            </a:endParaRPr>
          </a:p>
        </p:txBody>
      </p:sp>
      <p:sp>
        <p:nvSpPr>
          <p:cNvPr id="2063" name="Text Box 4"/>
          <p:cNvSpPr txBox="1">
            <a:spLocks noChangeArrowheads="1"/>
          </p:cNvSpPr>
          <p:nvPr/>
        </p:nvSpPr>
        <p:spPr bwMode="auto">
          <a:xfrm>
            <a:off x="104775" y="2708275"/>
            <a:ext cx="446563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Okay, let’s draw boxes around all the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LIKE TERMS</a:t>
            </a:r>
          </a:p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Remember:</a:t>
            </a:r>
            <a:r>
              <a:rPr lang="en-GB" sz="1400">
                <a:latin typeface="Eras Medium ITC" panose="020B0602030504020804" pitchFamily="34" charset="0"/>
              </a:rPr>
              <a:t> Draw around the sign in front on the term as well!</a:t>
            </a:r>
            <a:endParaRPr lang="en-US" sz="1400">
              <a:latin typeface="Eras Medium ITC" panose="020B0602030504020804" pitchFamily="34" charset="0"/>
            </a:endParaRPr>
          </a:p>
        </p:txBody>
      </p:sp>
      <p:sp>
        <p:nvSpPr>
          <p:cNvPr id="2064" name="Text Box 21"/>
          <p:cNvSpPr txBox="1">
            <a:spLocks noChangeArrowheads="1"/>
          </p:cNvSpPr>
          <p:nvPr/>
        </p:nvSpPr>
        <p:spPr bwMode="auto">
          <a:xfrm>
            <a:off x="250825" y="2276475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Simplify:</a:t>
            </a:r>
            <a:endParaRPr lang="en-US" sz="1400" u="sng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2065" name="Text Box 22"/>
          <p:cNvSpPr txBox="1">
            <a:spLocks noChangeArrowheads="1"/>
          </p:cNvSpPr>
          <p:nvPr/>
        </p:nvSpPr>
        <p:spPr bwMode="auto">
          <a:xfrm>
            <a:off x="1474788" y="1916113"/>
            <a:ext cx="1439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Eras Medium ITC" panose="020B0602030504020804" pitchFamily="34" charset="0"/>
              </a:rPr>
              <a:t>Example 1</a:t>
            </a:r>
          </a:p>
        </p:txBody>
      </p:sp>
      <p:graphicFrame>
        <p:nvGraphicFramePr>
          <p:cNvPr id="205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121770"/>
              </p:ext>
            </p:extLst>
          </p:nvPr>
        </p:nvGraphicFramePr>
        <p:xfrm>
          <a:off x="1089025" y="3692525"/>
          <a:ext cx="26177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1384200" imgH="203040" progId="Equation.DSMT4">
                  <p:embed/>
                </p:oleObj>
              </mc:Choice>
              <mc:Fallback>
                <p:oleObj name="Equation" r:id="rId4" imgW="1384200" imgH="20304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3692525"/>
                        <a:ext cx="26177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763381"/>
              </p:ext>
            </p:extLst>
          </p:nvPr>
        </p:nvGraphicFramePr>
        <p:xfrm>
          <a:off x="1231900" y="2276475"/>
          <a:ext cx="26177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1384200" imgH="203040" progId="Equation.DSMT4">
                  <p:embed/>
                </p:oleObj>
              </mc:Choice>
              <mc:Fallback>
                <p:oleObj name="Equation" r:id="rId6" imgW="1384200" imgH="2030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2276475"/>
                        <a:ext cx="26177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25"/>
          <p:cNvSpPr txBox="1">
            <a:spLocks noChangeArrowheads="1"/>
          </p:cNvSpPr>
          <p:nvPr/>
        </p:nvSpPr>
        <p:spPr bwMode="auto">
          <a:xfrm>
            <a:off x="106363" y="4173538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So, let’s see what we’ve got:</a:t>
            </a:r>
            <a:endParaRPr lang="en-US" sz="1400">
              <a:latin typeface="Eras Medium ITC" panose="020B0602030504020804" pitchFamily="34" charset="0"/>
            </a:endParaRPr>
          </a:p>
        </p:txBody>
      </p:sp>
      <p:sp>
        <p:nvSpPr>
          <p:cNvPr id="2067" name="Rectangle 27"/>
          <p:cNvSpPr>
            <a:spLocks noChangeArrowheads="1"/>
          </p:cNvSpPr>
          <p:nvPr/>
        </p:nvSpPr>
        <p:spPr bwMode="auto">
          <a:xfrm>
            <a:off x="1042988" y="3716338"/>
            <a:ext cx="503237" cy="2889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68" name="Rectangle 28"/>
          <p:cNvSpPr>
            <a:spLocks noChangeArrowheads="1"/>
          </p:cNvSpPr>
          <p:nvPr/>
        </p:nvSpPr>
        <p:spPr bwMode="auto">
          <a:xfrm>
            <a:off x="2338388" y="3716338"/>
            <a:ext cx="576262" cy="2889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69" name="Rectangle 29"/>
          <p:cNvSpPr>
            <a:spLocks noChangeArrowheads="1"/>
          </p:cNvSpPr>
          <p:nvPr/>
        </p:nvSpPr>
        <p:spPr bwMode="auto">
          <a:xfrm>
            <a:off x="1619250" y="3716338"/>
            <a:ext cx="647700" cy="2889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70" name="Rectangle 30"/>
          <p:cNvSpPr>
            <a:spLocks noChangeArrowheads="1"/>
          </p:cNvSpPr>
          <p:nvPr/>
        </p:nvSpPr>
        <p:spPr bwMode="auto">
          <a:xfrm>
            <a:off x="2986088" y="3716338"/>
            <a:ext cx="720725" cy="2889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71" name="Rectangle 31"/>
          <p:cNvSpPr>
            <a:spLocks noChangeArrowheads="1"/>
          </p:cNvSpPr>
          <p:nvPr/>
        </p:nvSpPr>
        <p:spPr bwMode="auto">
          <a:xfrm>
            <a:off x="177800" y="4579938"/>
            <a:ext cx="503238" cy="2889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graphicFrame>
        <p:nvGraphicFramePr>
          <p:cNvPr id="205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0172"/>
              </p:ext>
            </p:extLst>
          </p:nvPr>
        </p:nvGraphicFramePr>
        <p:xfrm>
          <a:off x="1114425" y="4508500"/>
          <a:ext cx="18970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7" imgW="1002960" imgH="177480" progId="Equation.DSMT4">
                  <p:embed/>
                </p:oleObj>
              </mc:Choice>
              <mc:Fallback>
                <p:oleObj name="Equation" r:id="rId7" imgW="1002960" imgH="177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508500"/>
                        <a:ext cx="1897063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Rectangle 33"/>
          <p:cNvSpPr>
            <a:spLocks noChangeArrowheads="1"/>
          </p:cNvSpPr>
          <p:nvPr/>
        </p:nvSpPr>
        <p:spPr bwMode="auto">
          <a:xfrm>
            <a:off x="177800" y="5084763"/>
            <a:ext cx="503238" cy="2889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graphicFrame>
        <p:nvGraphicFramePr>
          <p:cNvPr id="2053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407063"/>
              </p:ext>
            </p:extLst>
          </p:nvPr>
        </p:nvGraphicFramePr>
        <p:xfrm>
          <a:off x="1162050" y="4989513"/>
          <a:ext cx="18018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4989513"/>
                        <a:ext cx="180181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Text Box 35"/>
          <p:cNvSpPr txBox="1">
            <a:spLocks noChangeArrowheads="1"/>
          </p:cNvSpPr>
          <p:nvPr/>
        </p:nvSpPr>
        <p:spPr bwMode="auto">
          <a:xfrm>
            <a:off x="106363" y="5572125"/>
            <a:ext cx="4465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Which gives us our answer of:</a:t>
            </a:r>
            <a:endParaRPr lang="en-US" sz="1400">
              <a:latin typeface="Eras Medium ITC" panose="020B0602030504020804" pitchFamily="34" charset="0"/>
            </a:endParaRPr>
          </a:p>
        </p:txBody>
      </p:sp>
      <p:graphicFrame>
        <p:nvGraphicFramePr>
          <p:cNvPr id="205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648470"/>
              </p:ext>
            </p:extLst>
          </p:nvPr>
        </p:nvGraphicFramePr>
        <p:xfrm>
          <a:off x="2770188" y="5565775"/>
          <a:ext cx="10334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1" imgW="545760" imgH="203040" progId="Equation.DSMT4">
                  <p:embed/>
                </p:oleObj>
              </mc:Choice>
              <mc:Fallback>
                <p:oleObj name="Equation" r:id="rId11" imgW="545760" imgH="2030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5565775"/>
                        <a:ext cx="10334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Text Box 37"/>
          <p:cNvSpPr txBox="1">
            <a:spLocks noChangeArrowheads="1"/>
          </p:cNvSpPr>
          <p:nvPr/>
        </p:nvSpPr>
        <p:spPr bwMode="auto">
          <a:xfrm>
            <a:off x="106363" y="6003925"/>
            <a:ext cx="44656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Note:</a:t>
            </a:r>
            <a:r>
              <a:rPr lang="en-GB" sz="1400">
                <a:latin typeface="Eras Medium ITC" panose="020B0602030504020804" pitchFamily="34" charset="0"/>
              </a:rPr>
              <a:t> if you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cannot see a sign in front of a term</a:t>
            </a:r>
            <a:r>
              <a:rPr lang="en-GB" sz="1400">
                <a:latin typeface="Eras Medium ITC" panose="020B0602030504020804" pitchFamily="34" charset="0"/>
              </a:rPr>
              <a:t>, then just assume it is a </a:t>
            </a:r>
            <a:r>
              <a:rPr lang="en-GB" sz="1400" u="sng">
                <a:solidFill>
                  <a:srgbClr val="FF0000"/>
                </a:solidFill>
                <a:latin typeface="Eras Medium ITC" panose="020B0602030504020804" pitchFamily="34" charset="0"/>
              </a:rPr>
              <a:t>PLUS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2075" name="Line 38"/>
          <p:cNvSpPr>
            <a:spLocks noChangeShapeType="1"/>
          </p:cNvSpPr>
          <p:nvPr/>
        </p:nvSpPr>
        <p:spPr bwMode="auto">
          <a:xfrm flipV="1">
            <a:off x="4643438" y="2060575"/>
            <a:ext cx="0" cy="46815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2076" name="Text Box 39"/>
          <p:cNvSpPr txBox="1">
            <a:spLocks noChangeArrowheads="1"/>
          </p:cNvSpPr>
          <p:nvPr/>
        </p:nvSpPr>
        <p:spPr bwMode="auto">
          <a:xfrm>
            <a:off x="4713288" y="2708275"/>
            <a:ext cx="4465637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Okay, let’s draw boxes around all the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LIKE TERMS</a:t>
            </a:r>
          </a:p>
          <a:p>
            <a:pPr marL="185738" indent="-185738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Remember:</a:t>
            </a:r>
            <a:r>
              <a:rPr lang="en-GB" sz="1400">
                <a:latin typeface="Eras Medium ITC" panose="020B0602030504020804" pitchFamily="34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Eras Medium ITC" panose="020B0602030504020804" pitchFamily="34" charset="0"/>
              </a:rPr>
              <a:t>t</a:t>
            </a:r>
            <a:r>
              <a:rPr lang="en-GB" sz="1400">
                <a:latin typeface="Eras Medium ITC" panose="020B0602030504020804" pitchFamily="34" charset="0"/>
              </a:rPr>
              <a:t> and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t</a:t>
            </a:r>
            <a:r>
              <a:rPr lang="en-GB" sz="1400" baseline="30000">
                <a:solidFill>
                  <a:srgbClr val="0000FF"/>
                </a:solidFill>
                <a:latin typeface="Eras Medium ITC" panose="020B0602030504020804" pitchFamily="34" charset="0"/>
              </a:rPr>
              <a:t>2</a:t>
            </a:r>
            <a:r>
              <a:rPr lang="en-GB" sz="1400">
                <a:latin typeface="Eras Medium ITC" panose="020B0602030504020804" pitchFamily="34" charset="0"/>
              </a:rPr>
              <a:t> are DIFFERENT!</a:t>
            </a:r>
            <a:endParaRPr lang="en-US" sz="1400">
              <a:latin typeface="Eras Medium ITC" panose="020B0602030504020804" pitchFamily="34" charset="0"/>
            </a:endParaRPr>
          </a:p>
        </p:txBody>
      </p:sp>
      <p:sp>
        <p:nvSpPr>
          <p:cNvPr id="2077" name="Text Box 40"/>
          <p:cNvSpPr txBox="1">
            <a:spLocks noChangeArrowheads="1"/>
          </p:cNvSpPr>
          <p:nvPr/>
        </p:nvSpPr>
        <p:spPr bwMode="auto">
          <a:xfrm>
            <a:off x="4859338" y="2276475"/>
            <a:ext cx="122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Simplify:</a:t>
            </a:r>
            <a:endParaRPr lang="en-US" sz="1400" u="sng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2078" name="Text Box 41"/>
          <p:cNvSpPr txBox="1">
            <a:spLocks noChangeArrowheads="1"/>
          </p:cNvSpPr>
          <p:nvPr/>
        </p:nvSpPr>
        <p:spPr bwMode="auto">
          <a:xfrm>
            <a:off x="5580063" y="1916113"/>
            <a:ext cx="2520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Eras Medium ITC" panose="020B0602030504020804" pitchFamily="34" charset="0"/>
              </a:rPr>
              <a:t>Example 2 – Tricky!</a:t>
            </a:r>
          </a:p>
        </p:txBody>
      </p:sp>
      <p:graphicFrame>
        <p:nvGraphicFramePr>
          <p:cNvPr id="20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24296"/>
              </p:ext>
            </p:extLst>
          </p:nvPr>
        </p:nvGraphicFramePr>
        <p:xfrm>
          <a:off x="5938838" y="2205038"/>
          <a:ext cx="25209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3" imgW="1333440" imgH="203040" progId="Equation.DSMT4">
                  <p:embed/>
                </p:oleObj>
              </mc:Choice>
              <mc:Fallback>
                <p:oleObj name="Equation" r:id="rId13" imgW="1333440" imgH="2030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2205038"/>
                        <a:ext cx="25209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Text Box 44"/>
          <p:cNvSpPr txBox="1">
            <a:spLocks noChangeArrowheads="1"/>
          </p:cNvSpPr>
          <p:nvPr/>
        </p:nvSpPr>
        <p:spPr bwMode="auto">
          <a:xfrm>
            <a:off x="4714875" y="4173538"/>
            <a:ext cx="4465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So, let’s see what we’ve got:</a:t>
            </a:r>
            <a:endParaRPr lang="en-US" sz="1400">
              <a:latin typeface="Eras Medium ITC" panose="020B0602030504020804" pitchFamily="34" charset="0"/>
            </a:endParaRPr>
          </a:p>
        </p:txBody>
      </p:sp>
      <p:sp>
        <p:nvSpPr>
          <p:cNvPr id="2080" name="Rectangle 49"/>
          <p:cNvSpPr>
            <a:spLocks noChangeArrowheads="1"/>
          </p:cNvSpPr>
          <p:nvPr/>
        </p:nvSpPr>
        <p:spPr bwMode="auto">
          <a:xfrm>
            <a:off x="4786313" y="4579938"/>
            <a:ext cx="503237" cy="2889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graphicFrame>
        <p:nvGraphicFramePr>
          <p:cNvPr id="2056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372428"/>
              </p:ext>
            </p:extLst>
          </p:nvPr>
        </p:nvGraphicFramePr>
        <p:xfrm>
          <a:off x="5722938" y="4484688"/>
          <a:ext cx="18970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5" imgW="1002960" imgH="203040" progId="Equation.DSMT4">
                  <p:embed/>
                </p:oleObj>
              </mc:Choice>
              <mc:Fallback>
                <p:oleObj name="Equation" r:id="rId15" imgW="1002960" imgH="20304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4484688"/>
                        <a:ext cx="18970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1" name="Rectangle 51"/>
          <p:cNvSpPr>
            <a:spLocks noChangeArrowheads="1"/>
          </p:cNvSpPr>
          <p:nvPr/>
        </p:nvSpPr>
        <p:spPr bwMode="auto">
          <a:xfrm>
            <a:off x="4786313" y="5084763"/>
            <a:ext cx="503237" cy="2889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graphicFrame>
        <p:nvGraphicFramePr>
          <p:cNvPr id="2057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825396"/>
              </p:ext>
            </p:extLst>
          </p:nvPr>
        </p:nvGraphicFramePr>
        <p:xfrm>
          <a:off x="5614988" y="5013325"/>
          <a:ext cx="21145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17" imgW="1117440" imgH="177480" progId="Equation.DSMT4">
                  <p:embed/>
                </p:oleObj>
              </mc:Choice>
              <mc:Fallback>
                <p:oleObj name="Equation" r:id="rId17" imgW="1117440" imgH="177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5013325"/>
                        <a:ext cx="21145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Text Box 53"/>
          <p:cNvSpPr txBox="1">
            <a:spLocks noChangeArrowheads="1"/>
          </p:cNvSpPr>
          <p:nvPr/>
        </p:nvSpPr>
        <p:spPr bwMode="auto">
          <a:xfrm>
            <a:off x="4714875" y="6292850"/>
            <a:ext cx="4465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Which gives us our answer of:</a:t>
            </a:r>
            <a:endParaRPr lang="en-US" sz="1400">
              <a:latin typeface="Eras Medium ITC" panose="020B0602030504020804" pitchFamily="34" charset="0"/>
            </a:endParaRPr>
          </a:p>
        </p:txBody>
      </p:sp>
      <p:graphicFrame>
        <p:nvGraphicFramePr>
          <p:cNvPr id="2058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01189"/>
              </p:ext>
            </p:extLst>
          </p:nvPr>
        </p:nvGraphicFramePr>
        <p:xfrm>
          <a:off x="7715250" y="6237288"/>
          <a:ext cx="9604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19" imgW="507960" imgH="203040" progId="Equation.DSMT4">
                  <p:embed/>
                </p:oleObj>
              </mc:Choice>
              <mc:Fallback>
                <p:oleObj name="Equation" r:id="rId19" imgW="507960" imgH="2030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6237288"/>
                        <a:ext cx="9604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498619"/>
              </p:ext>
            </p:extLst>
          </p:nvPr>
        </p:nvGraphicFramePr>
        <p:xfrm>
          <a:off x="5676900" y="3476625"/>
          <a:ext cx="26177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21" imgW="1384200" imgH="203040" progId="Equation.DSMT4">
                  <p:embed/>
                </p:oleObj>
              </mc:Choice>
              <mc:Fallback>
                <p:oleObj name="Equation" r:id="rId21" imgW="1384200" imgH="2030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3476625"/>
                        <a:ext cx="26177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3" name="Rectangle 57"/>
          <p:cNvSpPr>
            <a:spLocks noChangeArrowheads="1"/>
          </p:cNvSpPr>
          <p:nvPr/>
        </p:nvSpPr>
        <p:spPr bwMode="auto">
          <a:xfrm>
            <a:off x="5580063" y="3500438"/>
            <a:ext cx="503237" cy="3619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84" name="Rectangle 58"/>
          <p:cNvSpPr>
            <a:spLocks noChangeArrowheads="1"/>
          </p:cNvSpPr>
          <p:nvPr/>
        </p:nvSpPr>
        <p:spPr bwMode="auto">
          <a:xfrm>
            <a:off x="7567613" y="3500438"/>
            <a:ext cx="749300" cy="3619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85" name="Rectangle 59"/>
          <p:cNvSpPr>
            <a:spLocks noChangeArrowheads="1"/>
          </p:cNvSpPr>
          <p:nvPr/>
        </p:nvSpPr>
        <p:spPr bwMode="auto">
          <a:xfrm>
            <a:off x="6156325" y="3573463"/>
            <a:ext cx="719138" cy="2889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86" name="Rectangle 60"/>
          <p:cNvSpPr>
            <a:spLocks noChangeArrowheads="1"/>
          </p:cNvSpPr>
          <p:nvPr/>
        </p:nvSpPr>
        <p:spPr bwMode="auto">
          <a:xfrm>
            <a:off x="6877050" y="3573463"/>
            <a:ext cx="647700" cy="2889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2087" name="Text Box 61"/>
          <p:cNvSpPr txBox="1">
            <a:spLocks noChangeArrowheads="1"/>
          </p:cNvSpPr>
          <p:nvPr/>
        </p:nvSpPr>
        <p:spPr bwMode="auto">
          <a:xfrm>
            <a:off x="7775575" y="4202113"/>
            <a:ext cx="1260475" cy="73977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Note:</a:t>
            </a:r>
            <a:r>
              <a:rPr lang="en-GB" sz="1400">
                <a:latin typeface="Eras Medium ITC" panose="020B0602030504020804" pitchFamily="34" charset="0"/>
              </a:rPr>
              <a:t> write this instead of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2060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199909"/>
              </p:ext>
            </p:extLst>
          </p:nvPr>
        </p:nvGraphicFramePr>
        <p:xfrm>
          <a:off x="8128000" y="4581525"/>
          <a:ext cx="4254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23" imgW="241200" imgH="203040" progId="Equation.DSMT4">
                  <p:embed/>
                </p:oleObj>
              </mc:Choice>
              <mc:Fallback>
                <p:oleObj name="Equation" r:id="rId23" imgW="241200" imgH="20304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0" y="4581525"/>
                        <a:ext cx="4254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8" name="Text Box 63"/>
          <p:cNvSpPr txBox="1">
            <a:spLocks noChangeArrowheads="1"/>
          </p:cNvSpPr>
          <p:nvPr/>
        </p:nvSpPr>
        <p:spPr bwMode="auto">
          <a:xfrm>
            <a:off x="4786313" y="5638800"/>
            <a:ext cx="42497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Note:</a:t>
            </a:r>
            <a:r>
              <a:rPr lang="en-GB" sz="1400">
                <a:latin typeface="Eras Medium ITC" panose="020B0602030504020804" pitchFamily="34" charset="0"/>
              </a:rPr>
              <a:t> see how important it is you remember how to work with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NEGATIVE NUMBERS</a:t>
            </a:r>
            <a:r>
              <a:rPr lang="en-GB" sz="1400">
                <a:latin typeface="Eras Medium ITC" panose="020B0602030504020804" pitchFamily="34" charset="0"/>
              </a:rPr>
              <a:t>!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353425" cy="18161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0000FF"/>
                </a:solidFill>
                <a:latin typeface="Eras Medium ITC" panose="020B0602030504020804" pitchFamily="34" charset="0"/>
              </a:rPr>
              <a:t>Rule 2: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 </a:t>
            </a:r>
            <a:r>
              <a:rPr lang="en-GB" sz="1600">
                <a:latin typeface="Eras Medium ITC" panose="020B0602030504020804" pitchFamily="34" charset="0"/>
              </a:rPr>
              <a:t>When </a:t>
            </a:r>
            <a:r>
              <a:rPr lang="en-GB" sz="1600" u="sng">
                <a:solidFill>
                  <a:srgbClr val="CC0099"/>
                </a:solidFill>
                <a:latin typeface="Eras Medium ITC" panose="020B0602030504020804" pitchFamily="34" charset="0"/>
              </a:rPr>
              <a:t>Multiplying</a:t>
            </a:r>
            <a:r>
              <a:rPr lang="en-GB" sz="1600">
                <a:latin typeface="Eras Medium ITC" panose="020B0602030504020804" pitchFamily="34" charset="0"/>
              </a:rPr>
              <a:t> with Algebra, we need to remember the following things: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Eras Medium ITC" panose="020B0602030504020804" pitchFamily="34" charset="0"/>
              </a:rPr>
              <a:t>1.</a:t>
            </a:r>
            <a:r>
              <a:rPr lang="en-GB" sz="1600">
                <a:latin typeface="Eras Medium ITC" panose="020B0602030504020804" pitchFamily="34" charset="0"/>
              </a:rPr>
              <a:t> We </a:t>
            </a:r>
            <a:r>
              <a:rPr lang="en-GB" sz="1600" u="sng">
                <a:latin typeface="Eras Medium ITC" panose="020B0602030504020804" pitchFamily="34" charset="0"/>
              </a:rPr>
              <a:t>CAN</a:t>
            </a:r>
            <a:r>
              <a:rPr lang="en-GB" sz="1600">
                <a:latin typeface="Eras Medium ITC" panose="020B0602030504020804" pitchFamily="34" charset="0"/>
              </a:rPr>
              <a:t> multiply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different terms</a:t>
            </a:r>
            <a:r>
              <a:rPr lang="en-GB" sz="1600">
                <a:latin typeface="Eras Medium ITC" panose="020B0602030504020804" pitchFamily="34" charset="0"/>
              </a:rPr>
              <a:t> and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like terms</a:t>
            </a:r>
            <a:r>
              <a:rPr lang="en-GB" sz="1600">
                <a:latin typeface="Eras Medium ITC" panose="020B0602030504020804" pitchFamily="34" charset="0"/>
              </a:rPr>
              <a:t> together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Eras Medium ITC" panose="020B0602030504020804" pitchFamily="34" charset="0"/>
              </a:rPr>
              <a:t>2.</a:t>
            </a:r>
            <a:r>
              <a:rPr lang="en-GB" sz="1600">
                <a:latin typeface="Eras Medium ITC" panose="020B0602030504020804" pitchFamily="34" charset="0"/>
              </a:rPr>
              <a:t> Always </a:t>
            </a:r>
            <a:r>
              <a:rPr lang="en-GB" sz="1600">
                <a:solidFill>
                  <a:srgbClr val="009900"/>
                </a:solidFill>
                <a:latin typeface="Eras Medium ITC" panose="020B0602030504020804" pitchFamily="34" charset="0"/>
              </a:rPr>
              <a:t>multiply the numbers together first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Eras Medium ITC" panose="020B0602030504020804" pitchFamily="34" charset="0"/>
              </a:rPr>
              <a:t>3.</a:t>
            </a:r>
            <a:r>
              <a:rPr lang="en-GB" sz="1600">
                <a:latin typeface="Eras Medium ITC" panose="020B0602030504020804" pitchFamily="34" charset="0"/>
              </a:rPr>
              <a:t> Put the letters in </a:t>
            </a:r>
            <a:r>
              <a:rPr lang="en-GB" sz="1600">
                <a:solidFill>
                  <a:srgbClr val="FF6600"/>
                </a:solidFill>
                <a:latin typeface="Eras Medium ITC" panose="020B0602030504020804" pitchFamily="34" charset="0"/>
              </a:rPr>
              <a:t>alphabetical order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   </a:t>
            </a:r>
            <a:r>
              <a:rPr lang="en-GB" sz="1600" b="1">
                <a:solidFill>
                  <a:srgbClr val="0000FF"/>
                </a:solidFill>
                <a:latin typeface="Eras Medium ITC" panose="020B0602030504020804" pitchFamily="34" charset="0"/>
              </a:rPr>
              <a:t>4.</a:t>
            </a:r>
            <a:r>
              <a:rPr lang="en-GB" sz="1600">
                <a:latin typeface="Eras Medium ITC" panose="020B0602030504020804" pitchFamily="34" charset="0"/>
              </a:rPr>
              <a:t> Leave out the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Multiplication Sign</a:t>
            </a:r>
            <a:endParaRPr lang="en-GB" sz="16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3083" name="Text Box 22"/>
          <p:cNvSpPr txBox="1">
            <a:spLocks noChangeArrowheads="1"/>
          </p:cNvSpPr>
          <p:nvPr/>
        </p:nvSpPr>
        <p:spPr bwMode="auto">
          <a:xfrm>
            <a:off x="249238" y="2852738"/>
            <a:ext cx="4106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1.</a:t>
            </a:r>
            <a:r>
              <a:rPr lang="en-GB" sz="1400">
                <a:latin typeface="Eras Medium ITC" panose="020B0602030504020804" pitchFamily="34" charset="0"/>
              </a:rPr>
              <a:t> Okay, each of the three terms is different, but we are multiplying, so it’s not a problem!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3084" name="Text Box 23"/>
          <p:cNvSpPr txBox="1">
            <a:spLocks noChangeArrowheads="1"/>
          </p:cNvSpPr>
          <p:nvPr/>
        </p:nvSpPr>
        <p:spPr bwMode="auto">
          <a:xfrm>
            <a:off x="539750" y="24209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Simplify:</a:t>
            </a:r>
            <a:endParaRPr lang="en-US" sz="1400" u="sng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085" name="Text Box 24"/>
          <p:cNvSpPr txBox="1">
            <a:spLocks noChangeArrowheads="1"/>
          </p:cNvSpPr>
          <p:nvPr/>
        </p:nvSpPr>
        <p:spPr bwMode="auto">
          <a:xfrm>
            <a:off x="1619250" y="2058988"/>
            <a:ext cx="1439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Eras Medium ITC" panose="020B0602030504020804" pitchFamily="34" charset="0"/>
              </a:rPr>
              <a:t>Example 1</a:t>
            </a:r>
          </a:p>
        </p:txBody>
      </p:sp>
      <p:graphicFrame>
        <p:nvGraphicFramePr>
          <p:cNvPr id="307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155757"/>
              </p:ext>
            </p:extLst>
          </p:nvPr>
        </p:nvGraphicFramePr>
        <p:xfrm>
          <a:off x="1819275" y="2420938"/>
          <a:ext cx="17287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914400" imgH="177480" progId="Equation.DSMT4">
                  <p:embed/>
                </p:oleObj>
              </mc:Choice>
              <mc:Fallback>
                <p:oleObj name="Equation" r:id="rId4" imgW="914400" imgH="177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2420938"/>
                        <a:ext cx="1728788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Line 39"/>
          <p:cNvSpPr>
            <a:spLocks noChangeShapeType="1"/>
          </p:cNvSpPr>
          <p:nvPr/>
        </p:nvSpPr>
        <p:spPr bwMode="auto">
          <a:xfrm flipV="1">
            <a:off x="4427538" y="2203450"/>
            <a:ext cx="0" cy="468153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3087" name="Text Box 40"/>
          <p:cNvSpPr txBox="1">
            <a:spLocks noChangeArrowheads="1"/>
          </p:cNvSpPr>
          <p:nvPr/>
        </p:nvSpPr>
        <p:spPr bwMode="auto">
          <a:xfrm>
            <a:off x="250825" y="341788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2.</a:t>
            </a:r>
            <a:r>
              <a:rPr lang="en-GB" sz="1400">
                <a:latin typeface="Eras Medium ITC" panose="020B0602030504020804" pitchFamily="34" charset="0"/>
              </a:rPr>
              <a:t> Let’s multiply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numbers together</a:t>
            </a:r>
            <a:r>
              <a:rPr lang="en-GB" sz="1400">
                <a:latin typeface="Eras Medium ITC" panose="020B0602030504020804" pitchFamily="34" charset="0"/>
              </a:rPr>
              <a:t> first: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307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519202"/>
              </p:ext>
            </p:extLst>
          </p:nvPr>
        </p:nvGraphicFramePr>
        <p:xfrm>
          <a:off x="1044575" y="3789363"/>
          <a:ext cx="18970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1002960" imgH="177480" progId="Equation.DSMT4">
                  <p:embed/>
                </p:oleObj>
              </mc:Choice>
              <mc:Fallback>
                <p:oleObj name="Equation" r:id="rId6" imgW="1002960" imgH="1774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3789363"/>
                        <a:ext cx="18970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Text Box 42"/>
          <p:cNvSpPr txBox="1">
            <a:spLocks noChangeArrowheads="1"/>
          </p:cNvSpPr>
          <p:nvPr/>
        </p:nvSpPr>
        <p:spPr bwMode="auto">
          <a:xfrm>
            <a:off x="250825" y="4276725"/>
            <a:ext cx="41068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3.</a:t>
            </a:r>
            <a:r>
              <a:rPr lang="en-GB" sz="1400">
                <a:latin typeface="Eras Medium ITC" panose="020B0602030504020804" pitchFamily="34" charset="0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letters</a:t>
            </a:r>
            <a:r>
              <a:rPr lang="en-GB" sz="1400">
                <a:latin typeface="Eras Medium ITC" panose="020B0602030504020804" pitchFamily="34" charset="0"/>
              </a:rPr>
              <a:t>, remembering to write them in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alphabetical order</a:t>
            </a:r>
            <a:r>
              <a:rPr lang="en-GB" sz="1400">
                <a:latin typeface="Eras Medium ITC" panose="020B0602030504020804" pitchFamily="34" charset="0"/>
              </a:rPr>
              <a:t> and leave out the multiplication sign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307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751808"/>
              </p:ext>
            </p:extLst>
          </p:nvPr>
        </p:nvGraphicFramePr>
        <p:xfrm>
          <a:off x="419100" y="5038725"/>
          <a:ext cx="30734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1625400" imgH="177480" progId="Equation.DSMT4">
                  <p:embed/>
                </p:oleObj>
              </mc:Choice>
              <mc:Fallback>
                <p:oleObj name="Equation" r:id="rId8" imgW="1625400" imgH="177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5038725"/>
                        <a:ext cx="3073400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44"/>
          <p:cNvSpPr txBox="1">
            <a:spLocks noChangeArrowheads="1"/>
          </p:cNvSpPr>
          <p:nvPr/>
        </p:nvSpPr>
        <p:spPr bwMode="auto">
          <a:xfrm>
            <a:off x="250825" y="5507038"/>
            <a:ext cx="4106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4.</a:t>
            </a:r>
            <a:r>
              <a:rPr lang="en-GB" sz="1400">
                <a:latin typeface="Eras Medium ITC" panose="020B0602030504020804" pitchFamily="34" charset="0"/>
              </a:rPr>
              <a:t> Putting them together, and again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leaving out the multiplication sign</a:t>
            </a:r>
            <a:r>
              <a:rPr lang="en-GB" sz="1400">
                <a:latin typeface="Eras Medium ITC" panose="020B0602030504020804" pitchFamily="34" charset="0"/>
              </a:rPr>
              <a:t>, gives us our answer: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307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003245"/>
              </p:ext>
            </p:extLst>
          </p:nvPr>
        </p:nvGraphicFramePr>
        <p:xfrm>
          <a:off x="1725613" y="6118225"/>
          <a:ext cx="7937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0" imgW="419040" imgH="177480" progId="Equation.DSMT4">
                  <p:embed/>
                </p:oleObj>
              </mc:Choice>
              <mc:Fallback>
                <p:oleObj name="Equation" r:id="rId10" imgW="419040" imgH="17748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6118225"/>
                        <a:ext cx="793750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Text Box 46"/>
          <p:cNvSpPr txBox="1">
            <a:spLocks noChangeArrowheads="1"/>
          </p:cNvSpPr>
          <p:nvPr/>
        </p:nvSpPr>
        <p:spPr bwMode="auto">
          <a:xfrm>
            <a:off x="4572000" y="2924175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1.</a:t>
            </a:r>
            <a:r>
              <a:rPr lang="en-GB" sz="1400">
                <a:latin typeface="Eras Medium ITC" panose="020B0602030504020804" pitchFamily="34" charset="0"/>
              </a:rPr>
              <a:t> Again, no problem with the different terms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3091" name="Text Box 47"/>
          <p:cNvSpPr txBox="1">
            <a:spLocks noChangeArrowheads="1"/>
          </p:cNvSpPr>
          <p:nvPr/>
        </p:nvSpPr>
        <p:spPr bwMode="auto">
          <a:xfrm>
            <a:off x="4862513" y="2492375"/>
            <a:ext cx="1223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Simplify:</a:t>
            </a:r>
            <a:endParaRPr lang="en-US" sz="1400" u="sng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092" name="Text Box 48"/>
          <p:cNvSpPr txBox="1">
            <a:spLocks noChangeArrowheads="1"/>
          </p:cNvSpPr>
          <p:nvPr/>
        </p:nvSpPr>
        <p:spPr bwMode="auto">
          <a:xfrm>
            <a:off x="5942013" y="2130425"/>
            <a:ext cx="1439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Eras Medium ITC" panose="020B0602030504020804" pitchFamily="34" charset="0"/>
              </a:rPr>
              <a:t>Example 2</a:t>
            </a:r>
          </a:p>
        </p:txBody>
      </p:sp>
      <p:graphicFrame>
        <p:nvGraphicFramePr>
          <p:cNvPr id="307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813159"/>
              </p:ext>
            </p:extLst>
          </p:nvPr>
        </p:nvGraphicFramePr>
        <p:xfrm>
          <a:off x="5822950" y="2492375"/>
          <a:ext cx="25685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2" imgW="1358640" imgH="203040" progId="Equation.DSMT4">
                  <p:embed/>
                </p:oleObj>
              </mc:Choice>
              <mc:Fallback>
                <p:oleObj name="Equation" r:id="rId12" imgW="1358640" imgH="203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2492375"/>
                        <a:ext cx="25685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50"/>
          <p:cNvSpPr txBox="1">
            <a:spLocks noChangeArrowheads="1"/>
          </p:cNvSpPr>
          <p:nvPr/>
        </p:nvSpPr>
        <p:spPr bwMode="auto">
          <a:xfrm>
            <a:off x="4573588" y="3284538"/>
            <a:ext cx="4106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2.</a:t>
            </a:r>
            <a:r>
              <a:rPr lang="en-GB" sz="1400">
                <a:latin typeface="Eras Medium ITC" panose="020B0602030504020804" pitchFamily="34" charset="0"/>
              </a:rPr>
              <a:t> Let’s multiply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numbers together</a:t>
            </a:r>
            <a:r>
              <a:rPr lang="en-GB" sz="1400">
                <a:latin typeface="Eras Medium ITC" panose="020B0602030504020804" pitchFamily="34" charset="0"/>
              </a:rPr>
              <a:t> first, being very careful with our </a:t>
            </a: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negatives</a:t>
            </a:r>
            <a:r>
              <a:rPr lang="en-GB" sz="1400">
                <a:latin typeface="Eras Medium ITC" panose="020B0602030504020804" pitchFamily="34" charset="0"/>
              </a:rPr>
              <a:t>!: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3079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34158"/>
              </p:ext>
            </p:extLst>
          </p:nvPr>
        </p:nvGraphicFramePr>
        <p:xfrm>
          <a:off x="5097463" y="3886200"/>
          <a:ext cx="29305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4" imgW="1549080" imgH="177480" progId="Equation.DSMT4">
                  <p:embed/>
                </p:oleObj>
              </mc:Choice>
              <mc:Fallback>
                <p:oleObj name="Equation" r:id="rId14" imgW="1549080" imgH="177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3886200"/>
                        <a:ext cx="293052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 Box 52"/>
          <p:cNvSpPr txBox="1">
            <a:spLocks noChangeArrowheads="1"/>
          </p:cNvSpPr>
          <p:nvPr/>
        </p:nvSpPr>
        <p:spPr bwMode="auto">
          <a:xfrm>
            <a:off x="4573588" y="4924425"/>
            <a:ext cx="410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3.</a:t>
            </a:r>
            <a:r>
              <a:rPr lang="en-GB" sz="1400">
                <a:latin typeface="Eras Medium ITC" panose="020B0602030504020804" pitchFamily="34" charset="0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letters</a:t>
            </a:r>
            <a:r>
              <a:rPr lang="en-GB" sz="1400">
                <a:latin typeface="Eras Medium ITC" panose="020B0602030504020804" pitchFamily="34" charset="0"/>
              </a:rPr>
              <a:t>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3080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386656"/>
              </p:ext>
            </p:extLst>
          </p:nvPr>
        </p:nvGraphicFramePr>
        <p:xfrm>
          <a:off x="4786313" y="5229225"/>
          <a:ext cx="38179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6" imgW="2019240" imgH="228600" progId="Equation.DSMT4">
                  <p:embed/>
                </p:oleObj>
              </mc:Choice>
              <mc:Fallback>
                <p:oleObj name="Equation" r:id="rId16" imgW="2019240" imgH="2286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5229225"/>
                        <a:ext cx="38179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 Box 54"/>
          <p:cNvSpPr txBox="1">
            <a:spLocks noChangeArrowheads="1"/>
          </p:cNvSpPr>
          <p:nvPr/>
        </p:nvSpPr>
        <p:spPr bwMode="auto">
          <a:xfrm>
            <a:off x="4573588" y="6292850"/>
            <a:ext cx="410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4.</a:t>
            </a:r>
            <a:r>
              <a:rPr lang="en-GB" sz="1400">
                <a:latin typeface="Eras Medium ITC" panose="020B0602030504020804" pitchFamily="34" charset="0"/>
              </a:rPr>
              <a:t> Which together gives us: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308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842907"/>
              </p:ext>
            </p:extLst>
          </p:nvPr>
        </p:nvGraphicFramePr>
        <p:xfrm>
          <a:off x="7104063" y="6215063"/>
          <a:ext cx="10588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8" imgW="558720" imgH="228600" progId="Equation.DSMT4">
                  <p:embed/>
                </p:oleObj>
              </mc:Choice>
              <mc:Fallback>
                <p:oleObj name="Equation" r:id="rId18" imgW="558720" imgH="2286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6215063"/>
                        <a:ext cx="1058862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Text Box 56"/>
          <p:cNvSpPr txBox="1">
            <a:spLocks noChangeArrowheads="1"/>
          </p:cNvSpPr>
          <p:nvPr/>
        </p:nvSpPr>
        <p:spPr bwMode="auto">
          <a:xfrm>
            <a:off x="4500563" y="4292600"/>
            <a:ext cx="44656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Note:</a:t>
            </a:r>
            <a:r>
              <a:rPr lang="en-GB" sz="1400">
                <a:latin typeface="Eras Medium ITC" panose="020B0602030504020804" pitchFamily="34" charset="0"/>
              </a:rPr>
              <a:t> there was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no number</a:t>
            </a:r>
            <a:r>
              <a:rPr lang="en-GB" sz="1400">
                <a:latin typeface="Eras Medium ITC" panose="020B0602030504020804" pitchFamily="34" charset="0"/>
              </a:rPr>
              <a:t> in front of the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q</a:t>
            </a:r>
            <a:r>
              <a:rPr lang="en-GB" sz="1400">
                <a:latin typeface="Eras Medium ITC" panose="020B0602030504020804" pitchFamily="34" charset="0"/>
              </a:rPr>
              <a:t>, which means it is just a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 1</a:t>
            </a:r>
            <a:r>
              <a:rPr lang="en-GB" sz="1400">
                <a:latin typeface="Eras Medium ITC" panose="020B0602030504020804" pitchFamily="34" charset="0"/>
              </a:rPr>
              <a:t>!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3097" name="Text Box 57"/>
          <p:cNvSpPr txBox="1">
            <a:spLocks noChangeArrowheads="1"/>
          </p:cNvSpPr>
          <p:nvPr/>
        </p:nvSpPr>
        <p:spPr bwMode="auto">
          <a:xfrm>
            <a:off x="4500563" y="5638800"/>
            <a:ext cx="4465637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82663" indent="-98266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Remember:</a:t>
            </a:r>
            <a:r>
              <a:rPr lang="en-GB" sz="1400">
                <a:latin typeface="Eras Medium ITC" panose="020B0602030504020804" pitchFamily="34" charset="0"/>
              </a:rPr>
              <a:t> if you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multiply something by itself</a:t>
            </a:r>
            <a:r>
              <a:rPr lang="en-GB" sz="1400">
                <a:latin typeface="Eras Medium ITC" panose="020B0602030504020804" pitchFamily="34" charset="0"/>
              </a:rPr>
              <a:t>, it just means you are </a:t>
            </a:r>
            <a:r>
              <a:rPr lang="en-GB" sz="1400" u="sng">
                <a:solidFill>
                  <a:srgbClr val="0000FF"/>
                </a:solidFill>
                <a:latin typeface="Eras Medium ITC" panose="020B0602030504020804" pitchFamily="34" charset="0"/>
              </a:rPr>
              <a:t>squaring it</a:t>
            </a:r>
            <a:r>
              <a:rPr lang="en-GB" sz="1400">
                <a:latin typeface="Eras Medium ITC" panose="020B0602030504020804" pitchFamily="34" charset="0"/>
              </a:rPr>
              <a:t>!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pic>
        <p:nvPicPr>
          <p:cNvPr id="3098" name="Picture 58" descr="ANIML117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877050" y="765175"/>
            <a:ext cx="1368425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97887" cy="960437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0000FF"/>
                </a:solidFill>
                <a:latin typeface="Eras Medium ITC" panose="020B0602030504020804" pitchFamily="34" charset="0"/>
              </a:rPr>
              <a:t>Rule 3: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 </a:t>
            </a:r>
            <a:r>
              <a:rPr lang="en-GB" sz="1600">
                <a:latin typeface="Eras Medium ITC" panose="020B0602030504020804" pitchFamily="34" charset="0"/>
              </a:rPr>
              <a:t>When </a:t>
            </a:r>
            <a:r>
              <a:rPr lang="en-GB" sz="1600" u="sng">
                <a:solidFill>
                  <a:srgbClr val="CC0099"/>
                </a:solidFill>
                <a:latin typeface="Eras Medium ITC" panose="020B0602030504020804" pitchFamily="34" charset="0"/>
              </a:rPr>
              <a:t>Dividing</a:t>
            </a:r>
            <a:r>
              <a:rPr lang="en-GB" sz="1600">
                <a:latin typeface="Eras Medium ITC" panose="020B0602030504020804" pitchFamily="34" charset="0"/>
              </a:rPr>
              <a:t> with Algebra, the rules are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just the same as when multiplying</a:t>
            </a:r>
            <a:r>
              <a:rPr lang="en-GB" sz="1600">
                <a:latin typeface="Eras Medium ITC" panose="020B0602030504020804" pitchFamily="34" charset="0"/>
              </a:rPr>
              <a:t>, but instead of a division sign like this  </a:t>
            </a:r>
            <a:r>
              <a:rPr lang="en-GB" sz="1600" b="1">
                <a:solidFill>
                  <a:srgbClr val="FF0000"/>
                </a:solidFill>
                <a:latin typeface="Eras Medium ITC" panose="020B0602030504020804" pitchFamily="34" charset="0"/>
              </a:rPr>
              <a:t>÷</a:t>
            </a:r>
            <a:r>
              <a:rPr lang="en-GB" sz="1600">
                <a:latin typeface="Eras Medium ITC" panose="020B0602030504020804" pitchFamily="34" charset="0"/>
              </a:rPr>
              <a:t>  we tend to write divisions as </a:t>
            </a:r>
            <a:r>
              <a:rPr lang="en-GB" sz="1600">
                <a:solidFill>
                  <a:srgbClr val="FF0000"/>
                </a:solidFill>
                <a:latin typeface="Eras Medium ITC" panose="020B0602030504020804" pitchFamily="34" charset="0"/>
              </a:rPr>
              <a:t>fractions!</a:t>
            </a:r>
          </a:p>
          <a:p>
            <a:pPr marL="723900" indent="-723900">
              <a:spcBef>
                <a:spcPct val="50000"/>
              </a:spcBef>
            </a:pPr>
            <a:r>
              <a:rPr lang="en-GB" sz="1600" u="sng">
                <a:solidFill>
                  <a:srgbClr val="CC0099"/>
                </a:solidFill>
                <a:latin typeface="Eras Medium ITC" panose="020B0602030504020804" pitchFamily="34" charset="0"/>
              </a:rPr>
              <a:t>Crucial:</a:t>
            </a:r>
            <a:r>
              <a:rPr lang="en-GB" sz="1600">
                <a:latin typeface="Eras Medium ITC" panose="020B0602030504020804" pitchFamily="34" charset="0"/>
              </a:rPr>
              <a:t>  When dividing, watch for things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cancelling out</a:t>
            </a:r>
            <a:r>
              <a:rPr lang="en-GB" sz="1600">
                <a:latin typeface="Eras Medium ITC" panose="020B0602030504020804" pitchFamily="34" charset="0"/>
              </a:rPr>
              <a:t> and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disappearing</a:t>
            </a:r>
            <a:r>
              <a:rPr lang="en-GB" sz="1600">
                <a:latin typeface="Eras Medium ITC" panose="020B0602030504020804" pitchFamily="34" charset="0"/>
              </a:rPr>
              <a:t>!</a:t>
            </a:r>
          </a:p>
        </p:txBody>
      </p:sp>
      <p:sp>
        <p:nvSpPr>
          <p:cNvPr id="4106" name="Text Box 3"/>
          <p:cNvSpPr txBox="1">
            <a:spLocks noChangeArrowheads="1"/>
          </p:cNvSpPr>
          <p:nvPr/>
        </p:nvSpPr>
        <p:spPr bwMode="auto">
          <a:xfrm>
            <a:off x="249238" y="2420938"/>
            <a:ext cx="41068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1.</a:t>
            </a:r>
            <a:r>
              <a:rPr lang="en-GB" sz="1400">
                <a:latin typeface="Eras Medium ITC" panose="020B0602030504020804" pitchFamily="34" charset="0"/>
              </a:rPr>
              <a:t> Okay, just like when multiplying, different terms are no problem!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/>
        </p:nvSpPr>
        <p:spPr bwMode="auto">
          <a:xfrm>
            <a:off x="5483225" y="17732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Simplify:</a:t>
            </a:r>
            <a:endParaRPr lang="en-US" sz="1400" u="sng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08" name="Text Box 5"/>
          <p:cNvSpPr txBox="1">
            <a:spLocks noChangeArrowheads="1"/>
          </p:cNvSpPr>
          <p:nvPr/>
        </p:nvSpPr>
        <p:spPr bwMode="auto">
          <a:xfrm>
            <a:off x="1331913" y="1268413"/>
            <a:ext cx="1439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Eras Medium ITC" panose="020B0602030504020804" pitchFamily="34" charset="0"/>
              </a:rPr>
              <a:t>Example 1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361565"/>
              </p:ext>
            </p:extLst>
          </p:nvPr>
        </p:nvGraphicFramePr>
        <p:xfrm>
          <a:off x="6780213" y="1582738"/>
          <a:ext cx="8159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4" imgW="431640" imgH="419040" progId="Equation.DSMT4">
                  <p:embed/>
                </p:oleObj>
              </mc:Choice>
              <mc:Fallback>
                <p:oleObj name="Equation" r:id="rId4" imgW="43164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1582738"/>
                        <a:ext cx="8159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Line 7"/>
          <p:cNvSpPr>
            <a:spLocks noChangeShapeType="1"/>
          </p:cNvSpPr>
          <p:nvPr/>
        </p:nvSpPr>
        <p:spPr bwMode="auto">
          <a:xfrm flipH="1" flipV="1">
            <a:off x="4643438" y="1341438"/>
            <a:ext cx="73025" cy="55435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4110" name="Text Box 8"/>
          <p:cNvSpPr txBox="1">
            <a:spLocks noChangeArrowheads="1"/>
          </p:cNvSpPr>
          <p:nvPr/>
        </p:nvSpPr>
        <p:spPr bwMode="auto">
          <a:xfrm>
            <a:off x="250825" y="306863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2.</a:t>
            </a:r>
            <a:r>
              <a:rPr lang="en-GB" sz="1400">
                <a:latin typeface="Eras Medium ITC" panose="020B0602030504020804" pitchFamily="34" charset="0"/>
              </a:rPr>
              <a:t> Let’s divide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numbers</a:t>
            </a:r>
            <a:r>
              <a:rPr lang="en-GB" sz="1400">
                <a:latin typeface="Eras Medium ITC" panose="020B0602030504020804" pitchFamily="34" charset="0"/>
              </a:rPr>
              <a:t> first: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357660"/>
              </p:ext>
            </p:extLst>
          </p:nvPr>
        </p:nvGraphicFramePr>
        <p:xfrm>
          <a:off x="1152525" y="3429000"/>
          <a:ext cx="153511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6" imgW="812520" imgH="177480" progId="Equation.DSMT4">
                  <p:embed/>
                </p:oleObj>
              </mc:Choice>
              <mc:Fallback>
                <p:oleObj name="Equation" r:id="rId6" imgW="8125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3429000"/>
                        <a:ext cx="153511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 Box 10"/>
          <p:cNvSpPr txBox="1">
            <a:spLocks noChangeArrowheads="1"/>
          </p:cNvSpPr>
          <p:nvPr/>
        </p:nvSpPr>
        <p:spPr bwMode="auto">
          <a:xfrm>
            <a:off x="250825" y="3860800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3.</a:t>
            </a:r>
            <a:r>
              <a:rPr lang="en-GB" sz="1400">
                <a:latin typeface="Eras Medium ITC" panose="020B0602030504020804" pitchFamily="34" charset="0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letters</a:t>
            </a:r>
            <a:r>
              <a:rPr lang="en-GB" sz="1400">
                <a:latin typeface="Eras Medium ITC" panose="020B0602030504020804" pitchFamily="34" charset="0"/>
              </a:rPr>
              <a:t>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410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907591"/>
              </p:ext>
            </p:extLst>
          </p:nvPr>
        </p:nvGraphicFramePr>
        <p:xfrm>
          <a:off x="1092200" y="4270375"/>
          <a:ext cx="18256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8" imgW="965160" imgH="164880" progId="Equation.DSMT4">
                  <p:embed/>
                </p:oleObj>
              </mc:Choice>
              <mc:Fallback>
                <p:oleObj name="Equation" r:id="rId8" imgW="96516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4270375"/>
                        <a:ext cx="18256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2"/>
          <p:cNvSpPr txBox="1">
            <a:spLocks noChangeArrowheads="1"/>
          </p:cNvSpPr>
          <p:nvPr/>
        </p:nvSpPr>
        <p:spPr bwMode="auto">
          <a:xfrm>
            <a:off x="393700" y="6308725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4.</a:t>
            </a:r>
            <a:r>
              <a:rPr lang="en-GB" sz="1400">
                <a:latin typeface="Eras Medium ITC" panose="020B0602030504020804" pitchFamily="34" charset="0"/>
              </a:rPr>
              <a:t> So, our answer is: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41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131850"/>
              </p:ext>
            </p:extLst>
          </p:nvPr>
        </p:nvGraphicFramePr>
        <p:xfrm>
          <a:off x="2266950" y="6284913"/>
          <a:ext cx="5064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0" imgW="266400" imgH="203040" progId="Equation.DSMT4">
                  <p:embed/>
                </p:oleObj>
              </mc:Choice>
              <mc:Fallback>
                <p:oleObj name="Equation" r:id="rId10" imgW="2664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6284913"/>
                        <a:ext cx="50641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26"/>
          <p:cNvSpPr txBox="1">
            <a:spLocks noChangeArrowheads="1"/>
          </p:cNvSpPr>
          <p:nvPr/>
        </p:nvSpPr>
        <p:spPr bwMode="auto">
          <a:xfrm>
            <a:off x="252413" y="4724400"/>
            <a:ext cx="4319587" cy="13779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u="sng">
                <a:solidFill>
                  <a:srgbClr val="FF0000"/>
                </a:solidFill>
                <a:latin typeface="Eras Medium ITC" panose="020B0602030504020804" pitchFamily="34" charset="0"/>
              </a:rPr>
              <a:t>What happened there?</a:t>
            </a:r>
            <a:r>
              <a:rPr lang="en-GB" sz="1400">
                <a:latin typeface="Eras Medium ITC" panose="020B0602030504020804" pitchFamily="34" charset="0"/>
              </a:rPr>
              <a:t>  well, when you divide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z on the top</a:t>
            </a:r>
            <a:r>
              <a:rPr lang="en-GB" sz="1400">
                <a:latin typeface="Eras Medium ITC" panose="020B0602030504020804" pitchFamily="34" charset="0"/>
              </a:rPr>
              <a:t> by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z on the bottom you</a:t>
            </a:r>
            <a:r>
              <a:rPr lang="en-GB" sz="1400">
                <a:latin typeface="Eras Medium ITC" panose="020B0602030504020804" pitchFamily="34" charset="0"/>
              </a:rPr>
              <a:t> are left with</a:t>
            </a: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 1</a:t>
            </a:r>
            <a:r>
              <a:rPr lang="en-GB" sz="1400">
                <a:latin typeface="Eras Medium ITC" panose="020B0602030504020804" pitchFamily="34" charset="0"/>
              </a:rPr>
              <a:t> (just like if you </a:t>
            </a: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divide anything by itself you get 1</a:t>
            </a:r>
            <a:r>
              <a:rPr lang="en-GB" sz="1400">
                <a:latin typeface="Eras Medium ITC" panose="020B0602030504020804" pitchFamily="34" charset="0"/>
              </a:rPr>
              <a:t>). But multiplying or dividing by 1 does not make a difference to our answer, so we can say that the </a:t>
            </a:r>
            <a:r>
              <a:rPr lang="en-GB" sz="1400">
                <a:solidFill>
                  <a:srgbClr val="FF0000"/>
                </a:solidFill>
                <a:latin typeface="Eras Medium ITC" panose="020B0602030504020804" pitchFamily="34" charset="0"/>
              </a:rPr>
              <a:t>z cancelled out</a:t>
            </a:r>
            <a:r>
              <a:rPr lang="en-GB" sz="1400">
                <a:latin typeface="Eras Medium ITC" panose="020B0602030504020804" pitchFamily="34" charset="0"/>
              </a:rPr>
              <a:t>!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14" name="Text Box 27"/>
          <p:cNvSpPr txBox="1">
            <a:spLocks noChangeArrowheads="1"/>
          </p:cNvSpPr>
          <p:nvPr/>
        </p:nvSpPr>
        <p:spPr bwMode="auto">
          <a:xfrm>
            <a:off x="5867400" y="1268413"/>
            <a:ext cx="25923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6600"/>
                </a:solidFill>
                <a:latin typeface="Eras Medium ITC" panose="020B0602030504020804" pitchFamily="34" charset="0"/>
              </a:rPr>
              <a:t>Example 2 – Nightmare!</a:t>
            </a:r>
          </a:p>
        </p:txBody>
      </p:sp>
      <p:sp>
        <p:nvSpPr>
          <p:cNvPr id="4115" name="Text Box 28"/>
          <p:cNvSpPr txBox="1">
            <a:spLocks noChangeArrowheads="1"/>
          </p:cNvSpPr>
          <p:nvPr/>
        </p:nvSpPr>
        <p:spPr bwMode="auto">
          <a:xfrm>
            <a:off x="514350" y="1747838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Simplify:</a:t>
            </a:r>
            <a:endParaRPr lang="en-US" sz="1400" u="sng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410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577380"/>
              </p:ext>
            </p:extLst>
          </p:nvPr>
        </p:nvGraphicFramePr>
        <p:xfrm>
          <a:off x="1811338" y="1581150"/>
          <a:ext cx="81597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2" imgW="431640" imgH="393480" progId="Equation.DSMT4">
                  <p:embed/>
                </p:oleObj>
              </mc:Choice>
              <mc:Fallback>
                <p:oleObj name="Equation" r:id="rId12" imgW="431640" imgH="3934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1581150"/>
                        <a:ext cx="81597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30"/>
          <p:cNvSpPr txBox="1">
            <a:spLocks noChangeArrowheads="1"/>
          </p:cNvSpPr>
          <p:nvPr/>
        </p:nvSpPr>
        <p:spPr bwMode="auto">
          <a:xfrm>
            <a:off x="4857750" y="242093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1.</a:t>
            </a:r>
            <a:r>
              <a:rPr lang="en-GB" sz="1400">
                <a:latin typeface="Eras Medium ITC" panose="020B0602030504020804" pitchFamily="34" charset="0"/>
              </a:rPr>
              <a:t> Different terms, no problem.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17" name="Text Box 31"/>
          <p:cNvSpPr txBox="1">
            <a:spLocks noChangeArrowheads="1"/>
          </p:cNvSpPr>
          <p:nvPr/>
        </p:nvSpPr>
        <p:spPr bwMode="auto">
          <a:xfrm>
            <a:off x="4857750" y="2763838"/>
            <a:ext cx="410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2.</a:t>
            </a:r>
            <a:r>
              <a:rPr lang="en-GB" sz="1400">
                <a:latin typeface="Eras Medium ITC" panose="020B0602030504020804" pitchFamily="34" charset="0"/>
              </a:rPr>
              <a:t> Dividing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numbers</a:t>
            </a:r>
            <a:r>
              <a:rPr lang="en-GB" sz="1400">
                <a:latin typeface="Eras Medium ITC" panose="020B0602030504020804" pitchFamily="34" charset="0"/>
              </a:rPr>
              <a:t> first: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410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88999"/>
              </p:ext>
            </p:extLst>
          </p:nvPr>
        </p:nvGraphicFramePr>
        <p:xfrm>
          <a:off x="5340350" y="2997200"/>
          <a:ext cx="24717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4" imgW="1307880" imgH="393480" progId="Equation.DSMT4">
                  <p:embed/>
                </p:oleObj>
              </mc:Choice>
              <mc:Fallback>
                <p:oleObj name="Equation" r:id="rId14" imgW="130788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997200"/>
                        <a:ext cx="2471738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Text Box 33"/>
          <p:cNvSpPr txBox="1">
            <a:spLocks noChangeArrowheads="1"/>
          </p:cNvSpPr>
          <p:nvPr/>
        </p:nvSpPr>
        <p:spPr bwMode="auto">
          <a:xfrm>
            <a:off x="4714875" y="3789363"/>
            <a:ext cx="4249738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Note:</a:t>
            </a:r>
            <a:r>
              <a:rPr lang="en-GB" sz="1400">
                <a:latin typeface="Eras Medium ITC" panose="020B0602030504020804" pitchFamily="34" charset="0"/>
              </a:rPr>
              <a:t> when you don’t get a nice answer like in </a:t>
            </a:r>
            <a:r>
              <a:rPr lang="en-GB" sz="1400">
                <a:solidFill>
                  <a:srgbClr val="FF6600"/>
                </a:solidFill>
                <a:latin typeface="Eras Medium ITC" panose="020B0602030504020804" pitchFamily="34" charset="0"/>
              </a:rPr>
              <a:t>Example 1</a:t>
            </a:r>
            <a:r>
              <a:rPr lang="en-GB" sz="1400">
                <a:latin typeface="Eras Medium ITC" panose="020B0602030504020804" pitchFamily="34" charset="0"/>
              </a:rPr>
              <a:t>, you need to use </a:t>
            </a:r>
            <a:r>
              <a:rPr lang="en-GB" sz="1400" u="sng">
                <a:solidFill>
                  <a:srgbClr val="0000FF"/>
                </a:solidFill>
                <a:latin typeface="Eras Medium ITC" panose="020B0602030504020804" pitchFamily="34" charset="0"/>
              </a:rPr>
              <a:t>Fractions</a:t>
            </a:r>
            <a:r>
              <a:rPr lang="en-GB" sz="1400">
                <a:latin typeface="Eras Medium ITC" panose="020B0602030504020804" pitchFamily="34" charset="0"/>
              </a:rPr>
              <a:t>!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19" name="Text Box 34"/>
          <p:cNvSpPr txBox="1">
            <a:spLocks noChangeArrowheads="1"/>
          </p:cNvSpPr>
          <p:nvPr/>
        </p:nvSpPr>
        <p:spPr bwMode="auto">
          <a:xfrm>
            <a:off x="4716463" y="4437063"/>
            <a:ext cx="4319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3.</a:t>
            </a:r>
            <a:r>
              <a:rPr lang="en-GB" sz="1400">
                <a:latin typeface="Eras Medium ITC" panose="020B0602030504020804" pitchFamily="34" charset="0"/>
              </a:rPr>
              <a:t> Now let’s deal with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letters </a:t>
            </a:r>
            <a:r>
              <a:rPr lang="en-GB" sz="1400">
                <a:latin typeface="Eras Medium ITC" panose="020B0602030504020804" pitchFamily="34" charset="0"/>
              </a:rPr>
              <a:t>(this requires a bit of knowledge about </a:t>
            </a:r>
            <a:r>
              <a:rPr lang="en-GB" sz="1400" u="sng">
                <a:solidFill>
                  <a:srgbClr val="0000FF"/>
                </a:solidFill>
                <a:latin typeface="Eras Medium ITC" panose="020B0602030504020804" pitchFamily="34" charset="0"/>
              </a:rPr>
              <a:t>INDICES</a:t>
            </a:r>
            <a:r>
              <a:rPr lang="en-GB" sz="1400">
                <a:latin typeface="Eras Medium ITC" panose="020B0602030504020804" pitchFamily="34" charset="0"/>
              </a:rPr>
              <a:t>):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4120" name="Text Box 35"/>
          <p:cNvSpPr txBox="1">
            <a:spLocks noChangeArrowheads="1"/>
          </p:cNvSpPr>
          <p:nvPr/>
        </p:nvSpPr>
        <p:spPr bwMode="auto">
          <a:xfrm>
            <a:off x="4859338" y="5116513"/>
            <a:ext cx="428466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 the </a:t>
            </a:r>
            <a:r>
              <a:rPr lang="en-GB" sz="1400">
                <a:solidFill>
                  <a:srgbClr val="FF0000"/>
                </a:solidFill>
                <a:latin typeface="Eras Medium ITC" panose="020B0602030504020804" pitchFamily="34" charset="0"/>
              </a:rPr>
              <a:t>a</a:t>
            </a:r>
            <a:r>
              <a:rPr lang="en-GB" sz="1400">
                <a:latin typeface="Eras Medium ITC" panose="020B0602030504020804" pitchFamily="34" charset="0"/>
              </a:rPr>
              <a:t> on the bottom wipes out </a:t>
            </a:r>
            <a:r>
              <a:rPr lang="en-GB" sz="1400">
                <a:solidFill>
                  <a:srgbClr val="FF0000"/>
                </a:solidFill>
                <a:latin typeface="Eras Medium ITC" panose="020B0602030504020804" pitchFamily="34" charset="0"/>
              </a:rPr>
              <a:t>one a</a:t>
            </a:r>
            <a:r>
              <a:rPr lang="en-GB" sz="1400">
                <a:latin typeface="Eras Medium ITC" panose="020B0602030504020804" pitchFamily="34" charset="0"/>
              </a:rPr>
              <a:t> on top, but still leaves an </a:t>
            </a:r>
            <a:r>
              <a:rPr lang="en-GB" sz="1400">
                <a:solidFill>
                  <a:srgbClr val="FF0000"/>
                </a:solidFill>
                <a:latin typeface="Eras Medium ITC" panose="020B0602030504020804" pitchFamily="34" charset="0"/>
              </a:rPr>
              <a:t>a</a:t>
            </a:r>
            <a:r>
              <a:rPr lang="en-GB" sz="1400">
                <a:latin typeface="Eras Medium ITC" panose="020B0602030504020804" pitchFamily="34" charset="0"/>
              </a:rPr>
              <a:t> behind </a:t>
            </a: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on the top</a:t>
            </a:r>
          </a:p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b</a:t>
            </a:r>
            <a:r>
              <a:rPr lang="en-GB" sz="1400" baseline="30000">
                <a:solidFill>
                  <a:srgbClr val="CC0099"/>
                </a:solidFill>
                <a:latin typeface="Eras Medium ITC" panose="020B0602030504020804" pitchFamily="34" charset="0"/>
              </a:rPr>
              <a:t>3</a:t>
            </a:r>
            <a:r>
              <a:rPr lang="en-GB" sz="1400">
                <a:latin typeface="Eras Medium ITC" panose="020B0602030504020804" pitchFamily="34" charset="0"/>
              </a:rPr>
              <a:t> on the bottom wipes out the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b</a:t>
            </a:r>
            <a:r>
              <a:rPr lang="en-GB" sz="1400">
                <a:latin typeface="Eras Medium ITC" panose="020B0602030504020804" pitchFamily="34" charset="0"/>
              </a:rPr>
              <a:t> on the top, and still leaves a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b</a:t>
            </a:r>
            <a:r>
              <a:rPr lang="en-GB" sz="1400" baseline="30000">
                <a:solidFill>
                  <a:srgbClr val="CC0099"/>
                </a:solidFill>
                <a:latin typeface="Eras Medium ITC" panose="020B0602030504020804" pitchFamily="34" charset="0"/>
              </a:rPr>
              <a:t>2</a:t>
            </a:r>
            <a:r>
              <a:rPr lang="en-GB" sz="1400">
                <a:latin typeface="Eras Medium ITC" panose="020B0602030504020804" pitchFamily="34" charset="0"/>
              </a:rPr>
              <a:t> behind </a:t>
            </a: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on the bottom</a:t>
            </a:r>
            <a:r>
              <a:rPr lang="en-GB" sz="1400">
                <a:latin typeface="Eras Medium ITC" panose="020B0602030504020804" pitchFamily="34" charset="0"/>
              </a:rPr>
              <a:t>.</a:t>
            </a:r>
          </a:p>
        </p:txBody>
      </p:sp>
      <p:sp>
        <p:nvSpPr>
          <p:cNvPr id="4121" name="Text Box 36"/>
          <p:cNvSpPr txBox="1">
            <a:spLocks noChangeArrowheads="1"/>
          </p:cNvSpPr>
          <p:nvPr/>
        </p:nvSpPr>
        <p:spPr bwMode="auto">
          <a:xfrm>
            <a:off x="4859338" y="6308725"/>
            <a:ext cx="410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4.</a:t>
            </a:r>
            <a:r>
              <a:rPr lang="en-GB" sz="1400">
                <a:latin typeface="Eras Medium ITC" panose="020B0602030504020804" pitchFamily="34" charset="0"/>
              </a:rPr>
              <a:t> So, our answer is: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4104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041114"/>
              </p:ext>
            </p:extLst>
          </p:nvPr>
        </p:nvGraphicFramePr>
        <p:xfrm>
          <a:off x="7127875" y="6046788"/>
          <a:ext cx="5524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6" imgW="291960" imgH="393480" progId="Equation.DSMT4">
                  <p:embed/>
                </p:oleObj>
              </mc:Choice>
              <mc:Fallback>
                <p:oleObj name="Equation" r:id="rId16" imgW="291960" imgH="393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75" y="6046788"/>
                        <a:ext cx="5524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947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>
                <a:solidFill>
                  <a:srgbClr val="FF0000"/>
                </a:solidFill>
                <a:latin typeface="Eras Medium ITC" panose="020B0602030504020804" pitchFamily="34" charset="0"/>
              </a:rPr>
              <a:t>Forming your own Expressions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Now, once you have got to grips with </a:t>
            </a:r>
            <a:r>
              <a:rPr lang="en-GB" sz="1600" u="sng">
                <a:solidFill>
                  <a:srgbClr val="0000FF"/>
                </a:solidFill>
                <a:latin typeface="Eras Medium ITC" panose="020B0602030504020804" pitchFamily="34" charset="0"/>
              </a:rPr>
              <a:t>Rules 1 - 3</a:t>
            </a:r>
            <a:r>
              <a:rPr lang="en-GB" sz="1600">
                <a:latin typeface="Eras Medium ITC" panose="020B0602030504020804" pitchFamily="34" charset="0"/>
              </a:rPr>
              <a:t>, you should be able to have a go at forming your very own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algebraic expressions.</a:t>
            </a:r>
            <a:endParaRPr lang="en-US" sz="1600">
              <a:solidFill>
                <a:srgbClr val="CC0099"/>
              </a:solidFill>
              <a:latin typeface="Eras Medium ITC" panose="020B0602030504020804" pitchFamily="34" charset="0"/>
            </a:endParaRPr>
          </a:p>
        </p:txBody>
      </p:sp>
      <p:sp>
        <p:nvSpPr>
          <p:cNvPr id="5128" name="Text Box 41"/>
          <p:cNvSpPr txBox="1">
            <a:spLocks noChangeArrowheads="1"/>
          </p:cNvSpPr>
          <p:nvPr/>
        </p:nvSpPr>
        <p:spPr bwMode="auto">
          <a:xfrm>
            <a:off x="395288" y="1125538"/>
            <a:ext cx="8353425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Have a look at the following diagram and see if you can figure out where I have got the expressions below from. I am sure you could make up some much better ones.</a:t>
            </a:r>
            <a:endParaRPr lang="en-US" sz="1600">
              <a:latin typeface="Eras Medium ITC" panose="020B0602030504020804" pitchFamily="34" charset="0"/>
            </a:endParaRPr>
          </a:p>
        </p:txBody>
      </p:sp>
      <p:grpSp>
        <p:nvGrpSpPr>
          <p:cNvPr id="5129" name="Group 42"/>
          <p:cNvGrpSpPr>
            <a:grpSpLocks/>
          </p:cNvGrpSpPr>
          <p:nvPr/>
        </p:nvGrpSpPr>
        <p:grpSpPr bwMode="auto">
          <a:xfrm>
            <a:off x="827088" y="1844675"/>
            <a:ext cx="7273925" cy="3240088"/>
            <a:chOff x="930" y="1797"/>
            <a:chExt cx="2721" cy="908"/>
          </a:xfrm>
        </p:grpSpPr>
        <p:sp>
          <p:nvSpPr>
            <p:cNvPr id="5130" name="Text Box 43"/>
            <p:cNvSpPr txBox="1">
              <a:spLocks noChangeArrowheads="1"/>
            </p:cNvSpPr>
            <p:nvPr/>
          </p:nvSpPr>
          <p:spPr bwMode="auto">
            <a:xfrm>
              <a:off x="1837" y="1797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b</a:t>
              </a:r>
            </a:p>
          </p:txBody>
        </p:sp>
        <p:sp>
          <p:nvSpPr>
            <p:cNvPr id="5131" name="Text Box 44"/>
            <p:cNvSpPr txBox="1">
              <a:spLocks noChangeArrowheads="1"/>
            </p:cNvSpPr>
            <p:nvPr/>
          </p:nvSpPr>
          <p:spPr bwMode="auto">
            <a:xfrm>
              <a:off x="930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32" name="Text Box 45"/>
            <p:cNvSpPr txBox="1">
              <a:spLocks noChangeArrowheads="1"/>
            </p:cNvSpPr>
            <p:nvPr/>
          </p:nvSpPr>
          <p:spPr bwMode="auto">
            <a:xfrm>
              <a:off x="1156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33" name="Text Box 46"/>
            <p:cNvSpPr txBox="1">
              <a:spLocks noChangeArrowheads="1"/>
            </p:cNvSpPr>
            <p:nvPr/>
          </p:nvSpPr>
          <p:spPr bwMode="auto">
            <a:xfrm>
              <a:off x="930" y="2024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Eras Medium ITC" panose="020B0602030504020804" pitchFamily="34" charset="0"/>
                </a:rPr>
                <a:t>r</a:t>
              </a:r>
            </a:p>
          </p:txBody>
        </p:sp>
        <p:sp>
          <p:nvSpPr>
            <p:cNvPr id="5134" name="Text Box 47"/>
            <p:cNvSpPr txBox="1">
              <a:spLocks noChangeArrowheads="1"/>
            </p:cNvSpPr>
            <p:nvPr/>
          </p:nvSpPr>
          <p:spPr bwMode="auto">
            <a:xfrm>
              <a:off x="1383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Eras Medium ITC" panose="020B0602030504020804" pitchFamily="34" charset="0"/>
                </a:rPr>
                <a:t>r</a:t>
              </a:r>
            </a:p>
          </p:txBody>
        </p:sp>
        <p:sp>
          <p:nvSpPr>
            <p:cNvPr id="5135" name="Text Box 48"/>
            <p:cNvSpPr txBox="1">
              <a:spLocks noChangeArrowheads="1"/>
            </p:cNvSpPr>
            <p:nvPr/>
          </p:nvSpPr>
          <p:spPr bwMode="auto">
            <a:xfrm>
              <a:off x="930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Eras Medium ITC" panose="020B0602030504020804" pitchFamily="34" charset="0"/>
                </a:rPr>
                <a:t>r</a:t>
              </a:r>
            </a:p>
          </p:txBody>
        </p:sp>
        <p:sp>
          <p:nvSpPr>
            <p:cNvPr id="5136" name="Text Box 49"/>
            <p:cNvSpPr txBox="1">
              <a:spLocks noChangeArrowheads="1"/>
            </p:cNvSpPr>
            <p:nvPr/>
          </p:nvSpPr>
          <p:spPr bwMode="auto">
            <a:xfrm>
              <a:off x="2744" y="1797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b</a:t>
              </a:r>
            </a:p>
          </p:txBody>
        </p:sp>
        <p:sp>
          <p:nvSpPr>
            <p:cNvPr id="5137" name="Text Box 50"/>
            <p:cNvSpPr txBox="1">
              <a:spLocks noChangeArrowheads="1"/>
            </p:cNvSpPr>
            <p:nvPr/>
          </p:nvSpPr>
          <p:spPr bwMode="auto">
            <a:xfrm>
              <a:off x="930" y="1797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b</a:t>
              </a:r>
            </a:p>
          </p:txBody>
        </p:sp>
        <p:sp>
          <p:nvSpPr>
            <p:cNvPr id="5138" name="Text Box 51"/>
            <p:cNvSpPr txBox="1">
              <a:spLocks noChangeArrowheads="1"/>
            </p:cNvSpPr>
            <p:nvPr/>
          </p:nvSpPr>
          <p:spPr bwMode="auto">
            <a:xfrm>
              <a:off x="1383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39" name="Text Box 52"/>
            <p:cNvSpPr txBox="1">
              <a:spLocks noChangeArrowheads="1"/>
            </p:cNvSpPr>
            <p:nvPr/>
          </p:nvSpPr>
          <p:spPr bwMode="auto">
            <a:xfrm>
              <a:off x="2971" y="2024"/>
              <a:ext cx="680" cy="22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g</a:t>
              </a:r>
            </a:p>
          </p:txBody>
        </p:sp>
        <p:sp>
          <p:nvSpPr>
            <p:cNvPr id="5140" name="Text Box 53"/>
            <p:cNvSpPr txBox="1">
              <a:spLocks noChangeArrowheads="1"/>
            </p:cNvSpPr>
            <p:nvPr/>
          </p:nvSpPr>
          <p:spPr bwMode="auto">
            <a:xfrm>
              <a:off x="1383" y="2024"/>
              <a:ext cx="907" cy="22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b</a:t>
              </a:r>
            </a:p>
          </p:txBody>
        </p:sp>
        <p:sp>
          <p:nvSpPr>
            <p:cNvPr id="5141" name="Text Box 54"/>
            <p:cNvSpPr txBox="1">
              <a:spLocks noChangeArrowheads="1"/>
            </p:cNvSpPr>
            <p:nvPr/>
          </p:nvSpPr>
          <p:spPr bwMode="auto">
            <a:xfrm>
              <a:off x="2290" y="2024"/>
              <a:ext cx="680" cy="227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g</a:t>
              </a:r>
            </a:p>
          </p:txBody>
        </p:sp>
        <p:sp>
          <p:nvSpPr>
            <p:cNvPr id="5142" name="Text Box 55"/>
            <p:cNvSpPr txBox="1">
              <a:spLocks noChangeArrowheads="1"/>
            </p:cNvSpPr>
            <p:nvPr/>
          </p:nvSpPr>
          <p:spPr bwMode="auto">
            <a:xfrm>
              <a:off x="1610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43" name="Text Box 56"/>
            <p:cNvSpPr txBox="1">
              <a:spLocks noChangeArrowheads="1"/>
            </p:cNvSpPr>
            <p:nvPr/>
          </p:nvSpPr>
          <p:spPr bwMode="auto">
            <a:xfrm>
              <a:off x="1837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44" name="Text Box 57"/>
            <p:cNvSpPr txBox="1">
              <a:spLocks noChangeArrowheads="1"/>
            </p:cNvSpPr>
            <p:nvPr/>
          </p:nvSpPr>
          <p:spPr bwMode="auto">
            <a:xfrm>
              <a:off x="2064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45" name="Text Box 58"/>
            <p:cNvSpPr txBox="1">
              <a:spLocks noChangeArrowheads="1"/>
            </p:cNvSpPr>
            <p:nvPr/>
          </p:nvSpPr>
          <p:spPr bwMode="auto">
            <a:xfrm>
              <a:off x="2290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46" name="Text Box 59"/>
            <p:cNvSpPr txBox="1">
              <a:spLocks noChangeArrowheads="1"/>
            </p:cNvSpPr>
            <p:nvPr/>
          </p:nvSpPr>
          <p:spPr bwMode="auto">
            <a:xfrm>
              <a:off x="2517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47" name="Text Box 60"/>
            <p:cNvSpPr txBox="1">
              <a:spLocks noChangeArrowheads="1"/>
            </p:cNvSpPr>
            <p:nvPr/>
          </p:nvSpPr>
          <p:spPr bwMode="auto">
            <a:xfrm>
              <a:off x="2744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48" name="Text Box 61"/>
            <p:cNvSpPr txBox="1">
              <a:spLocks noChangeArrowheads="1"/>
            </p:cNvSpPr>
            <p:nvPr/>
          </p:nvSpPr>
          <p:spPr bwMode="auto">
            <a:xfrm>
              <a:off x="2971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49" name="Text Box 62"/>
            <p:cNvSpPr txBox="1">
              <a:spLocks noChangeArrowheads="1"/>
            </p:cNvSpPr>
            <p:nvPr/>
          </p:nvSpPr>
          <p:spPr bwMode="auto">
            <a:xfrm>
              <a:off x="3424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50" name="Text Box 63"/>
            <p:cNvSpPr txBox="1">
              <a:spLocks noChangeArrowheads="1"/>
            </p:cNvSpPr>
            <p:nvPr/>
          </p:nvSpPr>
          <p:spPr bwMode="auto">
            <a:xfrm>
              <a:off x="3198" y="2251"/>
              <a:ext cx="22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latin typeface="Eras Medium ITC" panose="020B0602030504020804" pitchFamily="34" charset="0"/>
                </a:rPr>
                <a:t>y</a:t>
              </a:r>
            </a:p>
          </p:txBody>
        </p:sp>
        <p:sp>
          <p:nvSpPr>
            <p:cNvPr id="5151" name="Text Box 64"/>
            <p:cNvSpPr txBox="1">
              <a:spLocks noChangeArrowheads="1"/>
            </p:cNvSpPr>
            <p:nvPr/>
          </p:nvSpPr>
          <p:spPr bwMode="auto">
            <a:xfrm>
              <a:off x="2290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Eras Medium ITC" panose="020B0602030504020804" pitchFamily="34" charset="0"/>
                </a:rPr>
                <a:t>r</a:t>
              </a:r>
            </a:p>
          </p:txBody>
        </p:sp>
        <p:sp>
          <p:nvSpPr>
            <p:cNvPr id="5152" name="Text Box 65"/>
            <p:cNvSpPr txBox="1">
              <a:spLocks noChangeArrowheads="1"/>
            </p:cNvSpPr>
            <p:nvPr/>
          </p:nvSpPr>
          <p:spPr bwMode="auto">
            <a:xfrm>
              <a:off x="1837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Eras Medium ITC" panose="020B0602030504020804" pitchFamily="34" charset="0"/>
                </a:rPr>
                <a:t>r</a:t>
              </a:r>
            </a:p>
          </p:txBody>
        </p:sp>
        <p:sp>
          <p:nvSpPr>
            <p:cNvPr id="5153" name="Text Box 66"/>
            <p:cNvSpPr txBox="1">
              <a:spLocks noChangeArrowheads="1"/>
            </p:cNvSpPr>
            <p:nvPr/>
          </p:nvSpPr>
          <p:spPr bwMode="auto">
            <a:xfrm>
              <a:off x="3198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Eras Medium ITC" panose="020B0602030504020804" pitchFamily="34" charset="0"/>
                </a:rPr>
                <a:t>r</a:t>
              </a:r>
            </a:p>
          </p:txBody>
        </p:sp>
        <p:sp>
          <p:nvSpPr>
            <p:cNvPr id="5154" name="Text Box 67"/>
            <p:cNvSpPr txBox="1">
              <a:spLocks noChangeArrowheads="1"/>
            </p:cNvSpPr>
            <p:nvPr/>
          </p:nvSpPr>
          <p:spPr bwMode="auto">
            <a:xfrm>
              <a:off x="2745" y="2478"/>
              <a:ext cx="453" cy="2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en-GB" sz="2000">
                  <a:latin typeface="Eras Medium ITC" panose="020B0602030504020804" pitchFamily="34" charset="0"/>
                </a:rPr>
                <a:t>r</a:t>
              </a:r>
            </a:p>
          </p:txBody>
        </p:sp>
      </p:grpSp>
      <p:graphicFrame>
        <p:nvGraphicFramePr>
          <p:cNvPr id="5122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76376"/>
              </p:ext>
            </p:extLst>
          </p:nvPr>
        </p:nvGraphicFramePr>
        <p:xfrm>
          <a:off x="395288" y="5516563"/>
          <a:ext cx="9366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4" imgW="419040" imgH="177480" progId="Equation.DSMT4">
                  <p:embed/>
                </p:oleObj>
              </mc:Choice>
              <mc:Fallback>
                <p:oleObj name="Equation" r:id="rId4" imgW="419040" imgH="17748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516563"/>
                        <a:ext cx="9366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300276"/>
              </p:ext>
            </p:extLst>
          </p:nvPr>
        </p:nvGraphicFramePr>
        <p:xfrm>
          <a:off x="1763713" y="5495925"/>
          <a:ext cx="9921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6" imgW="444240" imgH="203040" progId="Equation.DSMT4">
                  <p:embed/>
                </p:oleObj>
              </mc:Choice>
              <mc:Fallback>
                <p:oleObj name="Equation" r:id="rId6" imgW="444240" imgH="20304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495925"/>
                        <a:ext cx="9921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08780"/>
              </p:ext>
            </p:extLst>
          </p:nvPr>
        </p:nvGraphicFramePr>
        <p:xfrm>
          <a:off x="3203575" y="5495925"/>
          <a:ext cx="11350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8" imgW="507960" imgH="203040" progId="Equation.DSMT4">
                  <p:embed/>
                </p:oleObj>
              </mc:Choice>
              <mc:Fallback>
                <p:oleObj name="Equation" r:id="rId8" imgW="507960" imgH="20304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495925"/>
                        <a:ext cx="11350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073340"/>
              </p:ext>
            </p:extLst>
          </p:nvPr>
        </p:nvGraphicFramePr>
        <p:xfrm>
          <a:off x="4779963" y="5487988"/>
          <a:ext cx="1447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0" imgW="647640" imgH="203040" progId="Equation.DSMT4">
                  <p:embed/>
                </p:oleObj>
              </mc:Choice>
              <mc:Fallback>
                <p:oleObj name="Equation" r:id="rId10" imgW="647640" imgH="20304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5487988"/>
                        <a:ext cx="1447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105850"/>
              </p:ext>
            </p:extLst>
          </p:nvPr>
        </p:nvGraphicFramePr>
        <p:xfrm>
          <a:off x="6842125" y="5495925"/>
          <a:ext cx="16176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2" imgW="723600" imgH="203040" progId="Equation.DSMT4">
                  <p:embed/>
                </p:oleObj>
              </mc:Choice>
              <mc:Fallback>
                <p:oleObj name="Equation" r:id="rId12" imgW="723600" imgH="20304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25" y="5495925"/>
                        <a:ext cx="16176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Now sometimes you are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told a story</a:t>
            </a:r>
            <a:r>
              <a:rPr lang="en-GB" sz="1600">
                <a:latin typeface="Eras Medium ITC" panose="020B0602030504020804" pitchFamily="34" charset="0"/>
              </a:rPr>
              <a:t> and asked to </a:t>
            </a:r>
            <a:r>
              <a:rPr lang="en-GB" sz="1600" u="sng">
                <a:solidFill>
                  <a:srgbClr val="CC0099"/>
                </a:solidFill>
                <a:latin typeface="Eras Medium ITC" panose="020B0602030504020804" pitchFamily="34" charset="0"/>
              </a:rPr>
              <a:t>form an expression</a:t>
            </a:r>
            <a:r>
              <a:rPr lang="en-GB" sz="1600">
                <a:latin typeface="Eras Medium ITC" panose="020B0602030504020804" pitchFamily="34" charset="0"/>
              </a:rPr>
              <a:t> using the information you are given. No problem, so long as you understood </a:t>
            </a:r>
            <a:r>
              <a:rPr lang="en-GB" sz="1600" u="sng">
                <a:solidFill>
                  <a:srgbClr val="0000FF"/>
                </a:solidFill>
                <a:latin typeface="Eras Medium ITC" panose="020B0602030504020804" pitchFamily="34" charset="0"/>
              </a:rPr>
              <a:t>Rules 1 - 3</a:t>
            </a:r>
            <a:endParaRPr lang="en-US" sz="16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49" name="Text Box 37"/>
          <p:cNvSpPr txBox="1">
            <a:spLocks noChangeArrowheads="1"/>
          </p:cNvSpPr>
          <p:nvPr/>
        </p:nvSpPr>
        <p:spPr bwMode="auto">
          <a:xfrm>
            <a:off x="179388" y="908720"/>
            <a:ext cx="871378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>
                <a:latin typeface="Eras Medium ITC" panose="020B0602030504020804" pitchFamily="34" charset="0"/>
              </a:rPr>
              <a:t>Bob has </a:t>
            </a:r>
            <a:r>
              <a:rPr lang="en-GB" sz="1400" dirty="0">
                <a:latin typeface="Eras Medium ITC" panose="020B0602030504020804" pitchFamily="34" charset="0"/>
              </a:rPr>
              <a:t>been sent has been sent on a shopping trip by his girlfriend and he is trying to figure out how much money he needs to bring. </a:t>
            </a:r>
            <a:endParaRPr lang="en-US" sz="1400" u="sng" dirty="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50" name="Text Box 38"/>
          <p:cNvSpPr txBox="1">
            <a:spLocks noChangeArrowheads="1"/>
          </p:cNvSpPr>
          <p:nvPr/>
        </p:nvSpPr>
        <p:spPr bwMode="auto">
          <a:xfrm>
            <a:off x="179388" y="1484784"/>
            <a:ext cx="87137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Eras Medium ITC" panose="020B0602030504020804" pitchFamily="34" charset="0"/>
              </a:rPr>
              <a:t>A glance down the list reveals he needs </a:t>
            </a:r>
            <a:r>
              <a:rPr lang="en-GB" sz="1400" dirty="0">
                <a:solidFill>
                  <a:srgbClr val="0000FF"/>
                </a:solidFill>
                <a:latin typeface="Eras Medium ITC" panose="020B0602030504020804" pitchFamily="34" charset="0"/>
              </a:rPr>
              <a:t>5 pears</a:t>
            </a:r>
            <a:r>
              <a:rPr lang="en-GB" sz="1400" dirty="0">
                <a:latin typeface="Eras Medium ITC" panose="020B0602030504020804" pitchFamily="34" charset="0"/>
              </a:rPr>
              <a:t>, </a:t>
            </a:r>
            <a:r>
              <a:rPr lang="en-GB" sz="1400" dirty="0">
                <a:solidFill>
                  <a:srgbClr val="CC0099"/>
                </a:solidFill>
                <a:latin typeface="Eras Medium ITC" panose="020B0602030504020804" pitchFamily="34" charset="0"/>
              </a:rPr>
              <a:t>2 tins of beans</a:t>
            </a:r>
            <a:r>
              <a:rPr lang="en-GB" sz="1400" dirty="0">
                <a:latin typeface="Eras Medium ITC" panose="020B0602030504020804" pitchFamily="34" charset="0"/>
              </a:rPr>
              <a:t>, and a </a:t>
            </a:r>
            <a:r>
              <a:rPr lang="en-GB" sz="1400" dirty="0">
                <a:solidFill>
                  <a:srgbClr val="009900"/>
                </a:solidFill>
                <a:latin typeface="Eras Medium ITC" panose="020B0602030504020804" pitchFamily="34" charset="0"/>
              </a:rPr>
              <a:t>box of chocolates</a:t>
            </a:r>
            <a:r>
              <a:rPr lang="en-GB" sz="1400" dirty="0">
                <a:latin typeface="Eras Medium ITC" panose="020B0602030504020804" pitchFamily="34" charset="0"/>
              </a:rPr>
              <a:t>. </a:t>
            </a:r>
            <a:endParaRPr lang="en-US" sz="1400" u="sng" dirty="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51" name="Text Box 39"/>
          <p:cNvSpPr txBox="1">
            <a:spLocks noChangeArrowheads="1"/>
          </p:cNvSpPr>
          <p:nvPr/>
        </p:nvSpPr>
        <p:spPr bwMode="auto">
          <a:xfrm>
            <a:off x="179388" y="1844824"/>
            <a:ext cx="5905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Eras Medium ITC" panose="020B0602030504020804" pitchFamily="34" charset="0"/>
              </a:rPr>
              <a:t>What is the </a:t>
            </a:r>
            <a:r>
              <a:rPr lang="en-GB" sz="1400" u="sng" dirty="0">
                <a:solidFill>
                  <a:srgbClr val="FF0000"/>
                </a:solidFill>
                <a:latin typeface="Eras Medium ITC" panose="020B0602030504020804" pitchFamily="34" charset="0"/>
              </a:rPr>
              <a:t>total cost</a:t>
            </a:r>
            <a:r>
              <a:rPr lang="en-GB" sz="1400" dirty="0">
                <a:latin typeface="Eras Medium ITC" panose="020B0602030504020804" pitchFamily="34" charset="0"/>
              </a:rPr>
              <a:t> of these items? </a:t>
            </a:r>
            <a:endParaRPr lang="en-US" sz="1400" u="sng" dirty="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52" name="Text Box 40"/>
          <p:cNvSpPr txBox="1">
            <a:spLocks noChangeArrowheads="1"/>
          </p:cNvSpPr>
          <p:nvPr/>
        </p:nvSpPr>
        <p:spPr bwMode="auto">
          <a:xfrm>
            <a:off x="179388" y="2751138"/>
            <a:ext cx="8640762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Eras Medium ITC" panose="020B0602030504020804" pitchFamily="34" charset="0"/>
              </a:rPr>
              <a:t>Well, until I get there I </a:t>
            </a:r>
            <a:r>
              <a:rPr lang="en-GB" sz="1400" dirty="0">
                <a:solidFill>
                  <a:srgbClr val="FF0000"/>
                </a:solidFill>
                <a:latin typeface="Eras Medium ITC" panose="020B0602030504020804" pitchFamily="34" charset="0"/>
              </a:rPr>
              <a:t>don’t know how much each item will cost</a:t>
            </a:r>
            <a:r>
              <a:rPr lang="en-GB" sz="1400" dirty="0">
                <a:latin typeface="Eras Medium ITC" panose="020B0602030504020804" pitchFamily="34" charset="0"/>
              </a:rPr>
              <a:t>, so </a:t>
            </a:r>
            <a:r>
              <a:rPr lang="en-GB" sz="1400" dirty="0" smtClean="0">
                <a:latin typeface="Eras Medium ITC" panose="020B0602030504020804" pitchFamily="34" charset="0"/>
              </a:rPr>
              <a:t>you</a:t>
            </a:r>
            <a:r>
              <a:rPr lang="en-GB" sz="1400" dirty="0" smtClean="0">
                <a:latin typeface="Eras Medium ITC" panose="020B0602030504020804" pitchFamily="34" charset="0"/>
              </a:rPr>
              <a:t> </a:t>
            </a:r>
            <a:r>
              <a:rPr lang="en-GB" sz="1400" dirty="0">
                <a:latin typeface="Eras Medium ITC" panose="020B0602030504020804" pitchFamily="34" charset="0"/>
              </a:rPr>
              <a:t>need to make up some </a:t>
            </a:r>
            <a:r>
              <a:rPr lang="en-GB" sz="1400" dirty="0">
                <a:solidFill>
                  <a:srgbClr val="FF0000"/>
                </a:solidFill>
                <a:latin typeface="Eras Medium ITC" panose="020B0602030504020804" pitchFamily="34" charset="0"/>
              </a:rPr>
              <a:t>letters</a:t>
            </a:r>
            <a:r>
              <a:rPr lang="en-GB" sz="1400" dirty="0">
                <a:latin typeface="Eras Medium ITC" panose="020B0602030504020804" pitchFamily="34" charset="0"/>
              </a:rPr>
              <a:t>… hmm… how about </a:t>
            </a:r>
            <a:r>
              <a:rPr lang="en-GB" sz="1400" b="1" dirty="0">
                <a:solidFill>
                  <a:srgbClr val="0000FF"/>
                </a:solidFill>
                <a:latin typeface="Eras Medium ITC" panose="020B0602030504020804" pitchFamily="34" charset="0"/>
              </a:rPr>
              <a:t>p</a:t>
            </a:r>
            <a:r>
              <a:rPr lang="en-GB" sz="1400" dirty="0">
                <a:latin typeface="Eras Medium ITC" panose="020B0602030504020804" pitchFamily="34" charset="0"/>
              </a:rPr>
              <a:t> for the </a:t>
            </a:r>
            <a:r>
              <a:rPr lang="en-GB" sz="1400" dirty="0">
                <a:solidFill>
                  <a:srgbClr val="0000FF"/>
                </a:solidFill>
                <a:latin typeface="Eras Medium ITC" panose="020B0602030504020804" pitchFamily="34" charset="0"/>
              </a:rPr>
              <a:t>price of pears</a:t>
            </a:r>
            <a:r>
              <a:rPr lang="en-GB" sz="1400" dirty="0">
                <a:latin typeface="Eras Medium ITC" panose="020B0602030504020804" pitchFamily="34" charset="0"/>
              </a:rPr>
              <a:t>, </a:t>
            </a:r>
            <a:r>
              <a:rPr lang="en-GB" sz="1400" b="1" dirty="0">
                <a:solidFill>
                  <a:srgbClr val="CC0099"/>
                </a:solidFill>
                <a:latin typeface="Eras Medium ITC" panose="020B0602030504020804" pitchFamily="34" charset="0"/>
              </a:rPr>
              <a:t>b</a:t>
            </a:r>
            <a:r>
              <a:rPr lang="en-GB" sz="1400" dirty="0">
                <a:latin typeface="Eras Medium ITC" panose="020B0602030504020804" pitchFamily="34" charset="0"/>
              </a:rPr>
              <a:t> for the </a:t>
            </a:r>
            <a:r>
              <a:rPr lang="en-GB" sz="1400" dirty="0">
                <a:solidFill>
                  <a:srgbClr val="CC0099"/>
                </a:solidFill>
                <a:latin typeface="Eras Medium ITC" panose="020B0602030504020804" pitchFamily="34" charset="0"/>
              </a:rPr>
              <a:t>price of beans</a:t>
            </a:r>
            <a:r>
              <a:rPr lang="en-GB" sz="1400" dirty="0">
                <a:latin typeface="Eras Medium ITC" panose="020B0602030504020804" pitchFamily="34" charset="0"/>
              </a:rPr>
              <a:t>, and </a:t>
            </a:r>
            <a:r>
              <a:rPr lang="en-GB" sz="1400" b="1" dirty="0">
                <a:solidFill>
                  <a:srgbClr val="009900"/>
                </a:solidFill>
                <a:latin typeface="Eras Medium ITC" panose="020B0602030504020804" pitchFamily="34" charset="0"/>
              </a:rPr>
              <a:t>g</a:t>
            </a:r>
            <a:r>
              <a:rPr lang="en-GB" sz="1400" dirty="0">
                <a:latin typeface="Eras Medium ITC" panose="020B0602030504020804" pitchFamily="34" charset="0"/>
              </a:rPr>
              <a:t> for the </a:t>
            </a:r>
            <a:r>
              <a:rPr lang="en-GB" sz="1400" dirty="0">
                <a:solidFill>
                  <a:srgbClr val="009900"/>
                </a:solidFill>
                <a:latin typeface="Eras Medium ITC" panose="020B0602030504020804" pitchFamily="34" charset="0"/>
              </a:rPr>
              <a:t>price of the box of chocolates</a:t>
            </a:r>
            <a:r>
              <a:rPr lang="en-GB" sz="1400" dirty="0">
                <a:latin typeface="Eras Medium ITC" panose="020B0602030504020804" pitchFamily="34" charset="0"/>
              </a:rPr>
              <a:t> (because I know she likes Galaxy!). It does not matter at all which you choose! </a:t>
            </a:r>
            <a:endParaRPr lang="en-US" sz="1400" u="sng" dirty="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53" name="Text Box 41"/>
          <p:cNvSpPr txBox="1">
            <a:spLocks noChangeArrowheads="1"/>
          </p:cNvSpPr>
          <p:nvPr/>
        </p:nvSpPr>
        <p:spPr bwMode="auto">
          <a:xfrm>
            <a:off x="106363" y="3573463"/>
            <a:ext cx="4465637" cy="1277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So what’s the </a:t>
            </a:r>
            <a:r>
              <a:rPr lang="en-GB" sz="1400" u="sng">
                <a:solidFill>
                  <a:srgbClr val="FF0000"/>
                </a:solidFill>
                <a:latin typeface="Eras Medium ITC" panose="020B0602030504020804" pitchFamily="34" charset="0"/>
              </a:rPr>
              <a:t>total cost</a:t>
            </a:r>
            <a:r>
              <a:rPr lang="en-GB" sz="1400">
                <a:latin typeface="Eras Medium ITC" panose="020B0602030504020804" pitchFamily="34" charset="0"/>
              </a:rPr>
              <a:t> so far?… </a:t>
            </a:r>
          </a:p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Well,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5 pears</a:t>
            </a:r>
            <a:r>
              <a:rPr lang="en-GB" sz="1400">
                <a:latin typeface="Eras Medium ITC" panose="020B0602030504020804" pitchFamily="34" charset="0"/>
              </a:rPr>
              <a:t> and each one costs </a:t>
            </a: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p</a:t>
            </a:r>
            <a:r>
              <a:rPr lang="en-GB" sz="1400">
                <a:latin typeface="Eras Medium ITC" panose="020B06020305040208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2 tins of beans</a:t>
            </a:r>
            <a:r>
              <a:rPr lang="en-GB" sz="1400">
                <a:latin typeface="Eras Medium ITC" panose="020B0602030504020804" pitchFamily="34" charset="0"/>
              </a:rPr>
              <a:t> each costing </a:t>
            </a:r>
            <a:r>
              <a:rPr lang="en-GB" sz="1400" b="1">
                <a:solidFill>
                  <a:srgbClr val="CC0099"/>
                </a:solidFill>
                <a:latin typeface="Eras Medium ITC" panose="020B0602030504020804" pitchFamily="34" charset="0"/>
              </a:rPr>
              <a:t>b</a:t>
            </a:r>
            <a:r>
              <a:rPr lang="en-GB" sz="1400">
                <a:latin typeface="Eras Medium ITC" panose="020B06020305040208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and a </a:t>
            </a: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box of chocolates</a:t>
            </a:r>
            <a:r>
              <a:rPr lang="en-GB" sz="1400">
                <a:latin typeface="Eras Medium ITC" panose="020B0602030504020804" pitchFamily="34" charset="0"/>
              </a:rPr>
              <a:t> costing </a:t>
            </a:r>
            <a:r>
              <a:rPr lang="en-GB" sz="1400" b="1">
                <a:solidFill>
                  <a:srgbClr val="009900"/>
                </a:solidFill>
                <a:latin typeface="Eras Medium ITC" panose="020B0602030504020804" pitchFamily="34" charset="0"/>
              </a:rPr>
              <a:t>g</a:t>
            </a:r>
            <a:r>
              <a:rPr lang="en-GB" sz="1400">
                <a:latin typeface="Eras Medium ITC" panose="020B0602030504020804" pitchFamily="34" charset="0"/>
              </a:rPr>
              <a:t> </a:t>
            </a:r>
            <a:endParaRPr lang="en-US" sz="14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614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229450"/>
              </p:ext>
            </p:extLst>
          </p:nvPr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44"/>
          <p:cNvSpPr>
            <a:spLocks noChangeShapeType="1"/>
          </p:cNvSpPr>
          <p:nvPr/>
        </p:nvSpPr>
        <p:spPr bwMode="auto">
          <a:xfrm>
            <a:off x="3275013" y="4076700"/>
            <a:ext cx="504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6155" name="Text Box 45"/>
          <p:cNvSpPr txBox="1">
            <a:spLocks noChangeArrowheads="1"/>
          </p:cNvSpPr>
          <p:nvPr/>
        </p:nvSpPr>
        <p:spPr bwMode="auto">
          <a:xfrm>
            <a:off x="3924300" y="3916363"/>
            <a:ext cx="6492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0000FF"/>
                </a:solidFill>
                <a:latin typeface="Eras Medium ITC" panose="020B0602030504020804" pitchFamily="34" charset="0"/>
              </a:rPr>
              <a:t>5p</a:t>
            </a:r>
            <a:r>
              <a:rPr lang="en-GB" sz="1400">
                <a:latin typeface="Eras Medium ITC" panose="020B0602030504020804" pitchFamily="34" charset="0"/>
              </a:rPr>
              <a:t> </a:t>
            </a:r>
            <a:endParaRPr lang="en-US" sz="14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56" name="Line 46"/>
          <p:cNvSpPr>
            <a:spLocks noChangeShapeType="1"/>
          </p:cNvSpPr>
          <p:nvPr/>
        </p:nvSpPr>
        <p:spPr bwMode="auto">
          <a:xfrm>
            <a:off x="3276600" y="4394200"/>
            <a:ext cx="504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6157" name="Text Box 47"/>
          <p:cNvSpPr txBox="1">
            <a:spLocks noChangeArrowheads="1"/>
          </p:cNvSpPr>
          <p:nvPr/>
        </p:nvSpPr>
        <p:spPr bwMode="auto">
          <a:xfrm>
            <a:off x="3924300" y="4276725"/>
            <a:ext cx="6492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CC0099"/>
                </a:solidFill>
                <a:latin typeface="Eras Medium ITC" panose="020B0602030504020804" pitchFamily="34" charset="0"/>
              </a:rPr>
              <a:t>2b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 </a:t>
            </a:r>
            <a:endParaRPr lang="en-US" sz="1400" u="sng">
              <a:solidFill>
                <a:srgbClr val="CC0099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58" name="Line 48"/>
          <p:cNvSpPr>
            <a:spLocks noChangeShapeType="1"/>
          </p:cNvSpPr>
          <p:nvPr/>
        </p:nvSpPr>
        <p:spPr bwMode="auto">
          <a:xfrm>
            <a:off x="3276600" y="4724400"/>
            <a:ext cx="504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>
              <a:latin typeface="Eras Medium ITC" panose="020B0602030504020804" pitchFamily="34" charset="0"/>
            </a:endParaRPr>
          </a:p>
        </p:txBody>
      </p:sp>
      <p:sp>
        <p:nvSpPr>
          <p:cNvPr id="6159" name="Text Box 49"/>
          <p:cNvSpPr txBox="1">
            <a:spLocks noChangeArrowheads="1"/>
          </p:cNvSpPr>
          <p:nvPr/>
        </p:nvSpPr>
        <p:spPr bwMode="auto">
          <a:xfrm>
            <a:off x="3924300" y="4564063"/>
            <a:ext cx="6492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009900"/>
                </a:solidFill>
                <a:latin typeface="Eras Medium ITC" panose="020B0602030504020804" pitchFamily="34" charset="0"/>
              </a:rPr>
              <a:t>g</a:t>
            </a:r>
            <a:r>
              <a:rPr lang="en-GB" sz="1400">
                <a:solidFill>
                  <a:srgbClr val="009900"/>
                </a:solidFill>
                <a:latin typeface="Eras Medium ITC" panose="020B0602030504020804" pitchFamily="34" charset="0"/>
              </a:rPr>
              <a:t> </a:t>
            </a:r>
            <a:endParaRPr lang="en-US" sz="1400" u="sng">
              <a:solidFill>
                <a:srgbClr val="009900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60" name="Text Box 50"/>
          <p:cNvSpPr txBox="1">
            <a:spLocks noChangeArrowheads="1"/>
          </p:cNvSpPr>
          <p:nvPr/>
        </p:nvSpPr>
        <p:spPr bwMode="auto">
          <a:xfrm>
            <a:off x="4859338" y="3860800"/>
            <a:ext cx="3384550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So, </a:t>
            </a:r>
            <a:r>
              <a:rPr lang="en-GB" sz="1400" u="sng">
                <a:solidFill>
                  <a:srgbClr val="FF0000"/>
                </a:solidFill>
                <a:latin typeface="Eras Medium ITC" panose="020B0602030504020804" pitchFamily="34" charset="0"/>
              </a:rPr>
              <a:t>Total Cost</a:t>
            </a:r>
            <a:r>
              <a:rPr lang="en-GB" sz="1400">
                <a:latin typeface="Eras Medium ITC" panose="020B0602030504020804" pitchFamily="34" charset="0"/>
              </a:rPr>
              <a:t>   =   </a:t>
            </a:r>
            <a:r>
              <a:rPr lang="en-GB" sz="1600">
                <a:latin typeface="Eras Medium ITC" panose="020B0602030504020804" pitchFamily="34" charset="0"/>
              </a:rPr>
              <a:t>5p  +  2b  +  g</a:t>
            </a:r>
            <a:endParaRPr lang="en-US" sz="16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61" name="Text Box 51"/>
          <p:cNvSpPr txBox="1">
            <a:spLocks noChangeArrowheads="1"/>
          </p:cNvSpPr>
          <p:nvPr/>
        </p:nvSpPr>
        <p:spPr bwMode="auto">
          <a:xfrm>
            <a:off x="107950" y="5013325"/>
            <a:ext cx="8713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Then I get a text saying we need two more tins of beans and one less pear.  Now how much will it cost?</a:t>
            </a:r>
            <a:endParaRPr lang="en-US" sz="14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62" name="Text Box 52"/>
          <p:cNvSpPr txBox="1">
            <a:spLocks noChangeArrowheads="1"/>
          </p:cNvSpPr>
          <p:nvPr/>
        </p:nvSpPr>
        <p:spPr bwMode="auto">
          <a:xfrm>
            <a:off x="468313" y="5373688"/>
            <a:ext cx="6264275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So, </a:t>
            </a:r>
            <a:r>
              <a:rPr lang="en-GB" sz="1400" u="sng">
                <a:solidFill>
                  <a:srgbClr val="FF0000"/>
                </a:solidFill>
                <a:latin typeface="Eras Medium ITC" panose="020B0602030504020804" pitchFamily="34" charset="0"/>
              </a:rPr>
              <a:t>Total Cost</a:t>
            </a:r>
            <a:r>
              <a:rPr lang="en-GB" sz="1400">
                <a:latin typeface="Eras Medium ITC" panose="020B0602030504020804" pitchFamily="34" charset="0"/>
              </a:rPr>
              <a:t>   =   </a:t>
            </a:r>
            <a:r>
              <a:rPr lang="en-GB" sz="1600">
                <a:latin typeface="Eras Medium ITC" panose="020B0602030504020804" pitchFamily="34" charset="0"/>
              </a:rPr>
              <a:t>5p  +  2b  +  g  +  2b  -  p     =     4p  +  4b  +  g</a:t>
            </a:r>
            <a:endParaRPr lang="en-US" sz="16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63" name="Text Box 53"/>
          <p:cNvSpPr txBox="1">
            <a:spLocks noChangeArrowheads="1"/>
          </p:cNvSpPr>
          <p:nvPr/>
        </p:nvSpPr>
        <p:spPr bwMode="auto">
          <a:xfrm>
            <a:off x="107950" y="5861050"/>
            <a:ext cx="88566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Then she announces that her parents are coming around, so we need twice as much of everything! Cost? </a:t>
            </a:r>
            <a:endParaRPr lang="en-US" sz="14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64" name="Text Box 54"/>
          <p:cNvSpPr txBox="1">
            <a:spLocks noChangeArrowheads="1"/>
          </p:cNvSpPr>
          <p:nvPr/>
        </p:nvSpPr>
        <p:spPr bwMode="auto">
          <a:xfrm>
            <a:off x="468313" y="6237288"/>
            <a:ext cx="6264275" cy="3492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So, </a:t>
            </a:r>
            <a:r>
              <a:rPr lang="en-GB" sz="1400" u="sng">
                <a:solidFill>
                  <a:srgbClr val="FF0000"/>
                </a:solidFill>
                <a:latin typeface="Eras Medium ITC" panose="020B0602030504020804" pitchFamily="34" charset="0"/>
              </a:rPr>
              <a:t>Total Cost</a:t>
            </a:r>
            <a:r>
              <a:rPr lang="en-GB" sz="1400">
                <a:latin typeface="Eras Medium ITC" panose="020B0602030504020804" pitchFamily="34" charset="0"/>
              </a:rPr>
              <a:t>   =   2  x  (</a:t>
            </a:r>
            <a:r>
              <a:rPr lang="en-GB" sz="1600">
                <a:latin typeface="Eras Medium ITC" panose="020B0602030504020804" pitchFamily="34" charset="0"/>
              </a:rPr>
              <a:t>4p  +  4b  +  g)   =   8p   +   8b   +   2g</a:t>
            </a:r>
            <a:endParaRPr lang="en-US" sz="1600" u="sng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6165" name="Rectangle 55"/>
          <p:cNvSpPr>
            <a:spLocks noChangeArrowheads="1"/>
          </p:cNvSpPr>
          <p:nvPr/>
        </p:nvSpPr>
        <p:spPr bwMode="auto">
          <a:xfrm>
            <a:off x="217488" y="836613"/>
            <a:ext cx="8675687" cy="1440259"/>
          </a:xfrm>
          <a:prstGeom prst="rect">
            <a:avLst/>
          </a:prstGeom>
          <a:noFill/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6166" name="Text Box 56"/>
          <p:cNvSpPr txBox="1">
            <a:spLocks noChangeArrowheads="1"/>
          </p:cNvSpPr>
          <p:nvPr/>
        </p:nvSpPr>
        <p:spPr bwMode="auto">
          <a:xfrm>
            <a:off x="4714875" y="4341813"/>
            <a:ext cx="4249738" cy="52705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1813" indent="-531813">
              <a:spcBef>
                <a:spcPct val="50000"/>
              </a:spcBef>
            </a:pPr>
            <a:r>
              <a:rPr lang="en-GB" sz="1400" u="sng">
                <a:solidFill>
                  <a:srgbClr val="CC0099"/>
                </a:solidFill>
                <a:latin typeface="Eras Medium ITC" panose="020B0602030504020804" pitchFamily="34" charset="0"/>
              </a:rPr>
              <a:t>Note:</a:t>
            </a:r>
            <a:r>
              <a:rPr lang="en-GB" sz="1400">
                <a:latin typeface="Eras Medium ITC" panose="020B0602030504020804" pitchFamily="34" charset="0"/>
              </a:rPr>
              <a:t> the terms are </a:t>
            </a:r>
            <a:r>
              <a:rPr lang="en-GB" sz="1400">
                <a:solidFill>
                  <a:srgbClr val="0000FF"/>
                </a:solidFill>
                <a:latin typeface="Eras Medium ITC" panose="020B0602030504020804" pitchFamily="34" charset="0"/>
              </a:rPr>
              <a:t>DIFFERENT</a:t>
            </a:r>
            <a:r>
              <a:rPr lang="en-GB" sz="1400">
                <a:latin typeface="Eras Medium ITC" panose="020B0602030504020804" pitchFamily="34" charset="0"/>
              </a:rPr>
              <a:t> so don’t try and add them together!</a:t>
            </a:r>
            <a:endParaRPr lang="en-US" sz="1400" u="sng">
              <a:solidFill>
                <a:srgbClr val="FF0000"/>
              </a:solidFill>
              <a:latin typeface="Eras Medium ITC" panose="020B0602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947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u="sng" dirty="0">
                <a:solidFill>
                  <a:srgbClr val="FF0000"/>
                </a:solidFill>
                <a:latin typeface="Eras Medium ITC" panose="020B0602030504020804" pitchFamily="34" charset="0"/>
              </a:rPr>
              <a:t>Substitution</a:t>
            </a:r>
          </a:p>
          <a:p>
            <a:pPr>
              <a:spcBef>
                <a:spcPct val="50000"/>
              </a:spcBef>
            </a:pPr>
            <a:r>
              <a:rPr lang="en-GB" sz="1600" dirty="0">
                <a:latin typeface="Eras Medium ITC" panose="020B0602030504020804" pitchFamily="34" charset="0"/>
              </a:rPr>
              <a:t>One other thing the </a:t>
            </a:r>
            <a:r>
              <a:rPr lang="en-GB" sz="1600" u="sng" dirty="0">
                <a:solidFill>
                  <a:srgbClr val="0000FF"/>
                </a:solidFill>
                <a:latin typeface="Eras Medium ITC" panose="020B0602030504020804" pitchFamily="34" charset="0"/>
              </a:rPr>
              <a:t>Rules of Algebra</a:t>
            </a:r>
            <a:r>
              <a:rPr lang="en-GB" sz="1600" dirty="0">
                <a:latin typeface="Eras Medium ITC" panose="020B0602030504020804" pitchFamily="34" charset="0"/>
              </a:rPr>
              <a:t> allow you to do is to </a:t>
            </a:r>
            <a:r>
              <a:rPr lang="en-GB" sz="1600" dirty="0">
                <a:solidFill>
                  <a:srgbClr val="CC0099"/>
                </a:solidFill>
                <a:latin typeface="Eras Medium ITC" panose="020B0602030504020804" pitchFamily="34" charset="0"/>
              </a:rPr>
              <a:t>substitute numbers into expressions</a:t>
            </a:r>
            <a:r>
              <a:rPr lang="en-GB" sz="1600" dirty="0">
                <a:latin typeface="Eras Medium ITC" panose="020B0602030504020804" pitchFamily="34" charset="0"/>
              </a:rPr>
              <a:t>. For this, you need to remember our friends </a:t>
            </a:r>
            <a:r>
              <a:rPr lang="en-GB" sz="1600" u="sng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BEDMAS</a:t>
            </a:r>
            <a:r>
              <a:rPr lang="en-GB" sz="1600" dirty="0" smtClean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GB" sz="1600" dirty="0">
                <a:latin typeface="Eras Medium ITC" panose="020B0602030504020804" pitchFamily="34" charset="0"/>
              </a:rPr>
              <a:t>and</a:t>
            </a:r>
            <a:r>
              <a:rPr lang="en-GB" sz="1600" dirty="0">
                <a:solidFill>
                  <a:srgbClr val="FF0000"/>
                </a:solidFill>
                <a:latin typeface="Eras Medium ITC" panose="020B0602030504020804" pitchFamily="34" charset="0"/>
              </a:rPr>
              <a:t> </a:t>
            </a:r>
            <a:r>
              <a:rPr lang="en-GB" sz="1600" u="sng" dirty="0">
                <a:solidFill>
                  <a:srgbClr val="FF0000"/>
                </a:solidFill>
                <a:latin typeface="Eras Medium ITC" panose="020B0602030504020804" pitchFamily="34" charset="0"/>
              </a:rPr>
              <a:t>Negative Numbers</a:t>
            </a:r>
            <a:r>
              <a:rPr lang="en-GB" sz="1600" dirty="0">
                <a:latin typeface="Eras Medium ITC" panose="020B0602030504020804" pitchFamily="34" charset="0"/>
              </a:rPr>
              <a:t>!</a:t>
            </a:r>
            <a:endParaRPr lang="en-US" sz="1600" dirty="0">
              <a:latin typeface="Eras Medium ITC" panose="020B0602030504020804" pitchFamily="34" charset="0"/>
            </a:endParaRPr>
          </a:p>
        </p:txBody>
      </p:sp>
      <p:sp>
        <p:nvSpPr>
          <p:cNvPr id="7184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8353425" cy="715963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If:    </a:t>
            </a:r>
            <a:r>
              <a:rPr lang="en-GB" sz="1600">
                <a:solidFill>
                  <a:srgbClr val="0000FF"/>
                </a:solidFill>
                <a:latin typeface="Eras Medium ITC" panose="020B0602030504020804" pitchFamily="34" charset="0"/>
              </a:rPr>
              <a:t>a  =   2</a:t>
            </a:r>
            <a:r>
              <a:rPr lang="en-GB" sz="1600">
                <a:latin typeface="Eras Medium ITC" panose="020B0602030504020804" pitchFamily="34" charset="0"/>
              </a:rPr>
              <a:t>	</a:t>
            </a:r>
            <a:r>
              <a:rPr lang="en-GB" sz="1600">
                <a:solidFill>
                  <a:srgbClr val="FF0000"/>
                </a:solidFill>
                <a:latin typeface="Eras Medium ITC" panose="020B0602030504020804" pitchFamily="34" charset="0"/>
              </a:rPr>
              <a:t>b   =  5</a:t>
            </a:r>
            <a:r>
              <a:rPr lang="en-GB" sz="1600">
                <a:latin typeface="Eras Medium ITC" panose="020B0602030504020804" pitchFamily="34" charset="0"/>
              </a:rPr>
              <a:t>           </a:t>
            </a:r>
            <a:r>
              <a:rPr lang="en-GB" sz="1600">
                <a:solidFill>
                  <a:srgbClr val="009900"/>
                </a:solidFill>
                <a:latin typeface="Eras Medium ITC" panose="020B0602030504020804" pitchFamily="34" charset="0"/>
              </a:rPr>
              <a:t>c    =    -3</a:t>
            </a:r>
            <a:r>
              <a:rPr lang="en-GB" sz="1600">
                <a:latin typeface="Eras Medium ITC" panose="020B0602030504020804" pitchFamily="34" charset="0"/>
              </a:rPr>
              <a:t>            </a:t>
            </a:r>
            <a:r>
              <a:rPr lang="en-GB" sz="1600">
                <a:solidFill>
                  <a:srgbClr val="CC0099"/>
                </a:solidFill>
                <a:latin typeface="Eras Medium ITC" panose="020B0602030504020804" pitchFamily="34" charset="0"/>
              </a:rPr>
              <a:t>d    =    -10</a:t>
            </a:r>
          </a:p>
          <a:p>
            <a:pPr>
              <a:spcBef>
                <a:spcPct val="50000"/>
              </a:spcBef>
            </a:pPr>
            <a:r>
              <a:rPr lang="en-GB" sz="1600">
                <a:latin typeface="Eras Medium ITC" panose="020B0602030504020804" pitchFamily="34" charset="0"/>
              </a:rPr>
              <a:t>Work out the values of the following expressions: </a:t>
            </a:r>
            <a:endParaRPr lang="en-GB" sz="1600" u="sng">
              <a:latin typeface="Eras Medium ITC" panose="020B0602030504020804" pitchFamily="34" charset="0"/>
            </a:endParaRPr>
          </a:p>
        </p:txBody>
      </p:sp>
      <p:graphicFrame>
        <p:nvGraphicFramePr>
          <p:cNvPr id="7170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27011"/>
              </p:ext>
            </p:extLst>
          </p:nvPr>
        </p:nvGraphicFramePr>
        <p:xfrm>
          <a:off x="827088" y="2108200"/>
          <a:ext cx="5762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4" imgW="266400" imgH="177480" progId="Equation.DSMT4">
                  <p:embed/>
                </p:oleObj>
              </mc:Choice>
              <mc:Fallback>
                <p:oleObj name="Equation" r:id="rId4" imgW="266400" imgH="177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108200"/>
                        <a:ext cx="5762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Text Box 43"/>
          <p:cNvSpPr txBox="1">
            <a:spLocks noChangeArrowheads="1"/>
          </p:cNvSpPr>
          <p:nvPr/>
        </p:nvSpPr>
        <p:spPr bwMode="auto">
          <a:xfrm>
            <a:off x="249238" y="2492375"/>
            <a:ext cx="2378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Well this means: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7171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644515"/>
              </p:ext>
            </p:extLst>
          </p:nvPr>
        </p:nvGraphicFramePr>
        <p:xfrm>
          <a:off x="395288" y="2852738"/>
          <a:ext cx="15081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6" imgW="698400" imgH="177480" progId="Equation.DSMT4">
                  <p:embed/>
                </p:oleObj>
              </mc:Choice>
              <mc:Fallback>
                <p:oleObj name="Equation" r:id="rId6" imgW="698400" imgH="17748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852738"/>
                        <a:ext cx="15081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45"/>
          <p:cNvSpPr txBox="1">
            <a:spLocks noChangeArrowheads="1"/>
          </p:cNvSpPr>
          <p:nvPr/>
        </p:nvSpPr>
        <p:spPr bwMode="auto">
          <a:xfrm>
            <a:off x="250825" y="3357563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Using our values: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717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31435"/>
              </p:ext>
            </p:extLst>
          </p:nvPr>
        </p:nvGraphicFramePr>
        <p:xfrm>
          <a:off x="323850" y="3765550"/>
          <a:ext cx="23034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8" imgW="1066680" imgH="177480" progId="Equation.DSMT4">
                  <p:embed/>
                </p:oleObj>
              </mc:Choice>
              <mc:Fallback>
                <p:oleObj name="Equation" r:id="rId8" imgW="1066680" imgH="177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65550"/>
                        <a:ext cx="23034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Rectangle 47"/>
          <p:cNvSpPr>
            <a:spLocks noChangeArrowheads="1"/>
          </p:cNvSpPr>
          <p:nvPr/>
        </p:nvSpPr>
        <p:spPr bwMode="auto">
          <a:xfrm>
            <a:off x="179388" y="2060575"/>
            <a:ext cx="2592387" cy="2232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graphicFrame>
        <p:nvGraphicFramePr>
          <p:cNvPr id="7173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459823"/>
              </p:ext>
            </p:extLst>
          </p:nvPr>
        </p:nvGraphicFramePr>
        <p:xfrm>
          <a:off x="827088" y="4484688"/>
          <a:ext cx="5762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0" imgW="266400" imgH="177480" progId="Equation.DSMT4">
                  <p:embed/>
                </p:oleObj>
              </mc:Choice>
              <mc:Fallback>
                <p:oleObj name="Equation" r:id="rId10" imgW="266400" imgH="177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84688"/>
                        <a:ext cx="5762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463307"/>
              </p:ext>
            </p:extLst>
          </p:nvPr>
        </p:nvGraphicFramePr>
        <p:xfrm>
          <a:off x="422275" y="5229225"/>
          <a:ext cx="14525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2" imgW="672840" imgH="177480" progId="Equation.DSMT4">
                  <p:embed/>
                </p:oleObj>
              </mc:Choice>
              <mc:Fallback>
                <p:oleObj name="Equation" r:id="rId12" imgW="67284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5229225"/>
                        <a:ext cx="14525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18404"/>
              </p:ext>
            </p:extLst>
          </p:nvPr>
        </p:nvGraphicFramePr>
        <p:xfrm>
          <a:off x="225425" y="6021388"/>
          <a:ext cx="29067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4" imgW="1346040" imgH="177480" progId="Equation.DSMT4">
                  <p:embed/>
                </p:oleObj>
              </mc:Choice>
              <mc:Fallback>
                <p:oleObj name="Equation" r:id="rId14" imgW="1346040" imgH="177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6021388"/>
                        <a:ext cx="290671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Rectangle 51"/>
          <p:cNvSpPr>
            <a:spLocks noChangeArrowheads="1"/>
          </p:cNvSpPr>
          <p:nvPr/>
        </p:nvSpPr>
        <p:spPr bwMode="auto">
          <a:xfrm>
            <a:off x="179388" y="4437063"/>
            <a:ext cx="3097212" cy="2232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sp>
        <p:nvSpPr>
          <p:cNvPr id="7189" name="Text Box 52"/>
          <p:cNvSpPr txBox="1">
            <a:spLocks noChangeArrowheads="1"/>
          </p:cNvSpPr>
          <p:nvPr/>
        </p:nvSpPr>
        <p:spPr bwMode="auto">
          <a:xfrm>
            <a:off x="250825" y="4852988"/>
            <a:ext cx="2378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Well this means: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sp>
        <p:nvSpPr>
          <p:cNvPr id="7190" name="Text Box 53"/>
          <p:cNvSpPr txBox="1">
            <a:spLocks noChangeArrowheads="1"/>
          </p:cNvSpPr>
          <p:nvPr/>
        </p:nvSpPr>
        <p:spPr bwMode="auto">
          <a:xfrm>
            <a:off x="250825" y="5645150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Using our values: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7176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582613"/>
              </p:ext>
            </p:extLst>
          </p:nvPr>
        </p:nvGraphicFramePr>
        <p:xfrm>
          <a:off x="5075238" y="2060575"/>
          <a:ext cx="15922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6" imgW="736560" imgH="177480" progId="Equation.DSMT4">
                  <p:embed/>
                </p:oleObj>
              </mc:Choice>
              <mc:Fallback>
                <p:oleObj name="Equation" r:id="rId16" imgW="736560" imgH="17748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2060575"/>
                        <a:ext cx="15922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55"/>
          <p:cNvSpPr txBox="1">
            <a:spLocks noChangeArrowheads="1"/>
          </p:cNvSpPr>
          <p:nvPr/>
        </p:nvSpPr>
        <p:spPr bwMode="auto">
          <a:xfrm>
            <a:off x="3563938" y="2492375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Okay, so we have to do our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multiplications first</a:t>
            </a:r>
          </a:p>
        </p:txBody>
      </p:sp>
      <p:graphicFrame>
        <p:nvGraphicFramePr>
          <p:cNvPr id="717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34268"/>
              </p:ext>
            </p:extLst>
          </p:nvPr>
        </p:nvGraphicFramePr>
        <p:xfrm>
          <a:off x="3922713" y="2924175"/>
          <a:ext cx="37004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8" imgW="1714320" imgH="177480" progId="Equation.DSMT4">
                  <p:embed/>
                </p:oleObj>
              </mc:Choice>
              <mc:Fallback>
                <p:oleObj name="Equation" r:id="rId18" imgW="1714320" imgH="177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2924175"/>
                        <a:ext cx="37004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548094"/>
              </p:ext>
            </p:extLst>
          </p:nvPr>
        </p:nvGraphicFramePr>
        <p:xfrm>
          <a:off x="3813175" y="3332163"/>
          <a:ext cx="39195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20" imgW="1815840" imgH="177480" progId="Equation.DSMT4">
                  <p:embed/>
                </p:oleObj>
              </mc:Choice>
              <mc:Fallback>
                <p:oleObj name="Equation" r:id="rId20" imgW="1815840" imgH="17748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3332163"/>
                        <a:ext cx="391953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58"/>
          <p:cNvSpPr txBox="1">
            <a:spLocks noChangeArrowheads="1"/>
          </p:cNvSpPr>
          <p:nvPr/>
        </p:nvSpPr>
        <p:spPr bwMode="auto">
          <a:xfrm>
            <a:off x="3708400" y="3771900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So together we have: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7179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01522"/>
              </p:ext>
            </p:extLst>
          </p:nvPr>
        </p:nvGraphicFramePr>
        <p:xfrm>
          <a:off x="5734050" y="3716338"/>
          <a:ext cx="2581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22" imgW="1193760" imgH="177480" progId="Equation.DSMT4">
                  <p:embed/>
                </p:oleObj>
              </mc:Choice>
              <mc:Fallback>
                <p:oleObj name="Equation" r:id="rId22" imgW="1193760" imgH="17748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716338"/>
                        <a:ext cx="2581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Rectangle 60"/>
          <p:cNvSpPr>
            <a:spLocks noChangeArrowheads="1"/>
          </p:cNvSpPr>
          <p:nvPr/>
        </p:nvSpPr>
        <p:spPr bwMode="auto">
          <a:xfrm>
            <a:off x="3419475" y="2060575"/>
            <a:ext cx="5040313" cy="22320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  <p:graphicFrame>
        <p:nvGraphicFramePr>
          <p:cNvPr id="7180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28265"/>
              </p:ext>
            </p:extLst>
          </p:nvPr>
        </p:nvGraphicFramePr>
        <p:xfrm>
          <a:off x="5788025" y="4554538"/>
          <a:ext cx="7397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24" imgW="342720" imgH="203040" progId="Equation.DSMT4">
                  <p:embed/>
                </p:oleObj>
              </mc:Choice>
              <mc:Fallback>
                <p:oleObj name="Equation" r:id="rId24" imgW="342720" imgH="20304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554538"/>
                        <a:ext cx="73977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Text Box 62"/>
          <p:cNvSpPr txBox="1">
            <a:spLocks noChangeArrowheads="1"/>
          </p:cNvSpPr>
          <p:nvPr/>
        </p:nvSpPr>
        <p:spPr bwMode="auto">
          <a:xfrm>
            <a:off x="4284663" y="4941888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Okay, we must sort out our </a:t>
            </a:r>
            <a:r>
              <a:rPr lang="en-GB" sz="1400">
                <a:solidFill>
                  <a:srgbClr val="CC0099"/>
                </a:solidFill>
                <a:latin typeface="Eras Medium ITC" panose="020B0602030504020804" pitchFamily="34" charset="0"/>
              </a:rPr>
              <a:t>power first</a:t>
            </a:r>
            <a:r>
              <a:rPr lang="en-GB" sz="1400">
                <a:latin typeface="Eras Medium ITC" panose="020B0602030504020804" pitchFamily="34" charset="0"/>
              </a:rPr>
              <a:t>: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7181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479173"/>
              </p:ext>
            </p:extLst>
          </p:nvPr>
        </p:nvGraphicFramePr>
        <p:xfrm>
          <a:off x="4429125" y="5229225"/>
          <a:ext cx="36163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26" imgW="1676160" imgH="203040" progId="Equation.DSMT4">
                  <p:embed/>
                </p:oleObj>
              </mc:Choice>
              <mc:Fallback>
                <p:oleObj name="Equation" r:id="rId26" imgW="1676160" imgH="20304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229225"/>
                        <a:ext cx="36163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Text Box 64"/>
          <p:cNvSpPr txBox="1">
            <a:spLocks noChangeArrowheads="1"/>
          </p:cNvSpPr>
          <p:nvPr/>
        </p:nvSpPr>
        <p:spPr bwMode="auto">
          <a:xfrm>
            <a:off x="4645025" y="5716588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Eras Medium ITC" panose="020B0602030504020804" pitchFamily="34" charset="0"/>
              </a:rPr>
              <a:t>Now we can multiply together</a:t>
            </a:r>
            <a:endParaRPr lang="en-GB" sz="1400">
              <a:solidFill>
                <a:srgbClr val="0000FF"/>
              </a:solidFill>
              <a:latin typeface="Eras Medium ITC" panose="020B0602030504020804" pitchFamily="34" charset="0"/>
            </a:endParaRPr>
          </a:p>
        </p:txBody>
      </p:sp>
      <p:graphicFrame>
        <p:nvGraphicFramePr>
          <p:cNvPr id="7182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578971"/>
              </p:ext>
            </p:extLst>
          </p:nvPr>
        </p:nvGraphicFramePr>
        <p:xfrm>
          <a:off x="4787900" y="6094413"/>
          <a:ext cx="29591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28" imgW="1371600" imgH="177480" progId="Equation.DSMT4">
                  <p:embed/>
                </p:oleObj>
              </mc:Choice>
              <mc:Fallback>
                <p:oleObj name="Equation" r:id="rId28" imgW="1371600" imgH="17748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6094413"/>
                        <a:ext cx="29591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Rectangle 66"/>
          <p:cNvSpPr>
            <a:spLocks noChangeArrowheads="1"/>
          </p:cNvSpPr>
          <p:nvPr/>
        </p:nvSpPr>
        <p:spPr bwMode="auto">
          <a:xfrm>
            <a:off x="4284663" y="4510088"/>
            <a:ext cx="3887787" cy="20875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Eras Medium ITC" panose="020B06020305040208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1543</Words>
  <Application>Microsoft Office PowerPoint</Application>
  <PresentationFormat>On-screen Show (4:3)</PresentationFormat>
  <Paragraphs>156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PowerPoint Presentation</vt:lpstr>
      <vt:lpstr>1. The Rules of Algebra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Range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just a test to see if notes will appear here…</dc:title>
  <dc:creator>Craig Barton</dc:creator>
  <cp:lastModifiedBy>Jane Atkinson</cp:lastModifiedBy>
  <cp:revision>266</cp:revision>
  <dcterms:created xsi:type="dcterms:W3CDTF">2007-08-06T16:33:49Z</dcterms:created>
  <dcterms:modified xsi:type="dcterms:W3CDTF">2014-07-19T10:15:40Z</dcterms:modified>
</cp:coreProperties>
</file>