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EBF6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>
        <p:scale>
          <a:sx n="97" d="100"/>
          <a:sy n="97" d="100"/>
        </p:scale>
        <p:origin x="-1062" y="4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FA841-12F2-44A8-B4ED-6410D672B24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B089B-8959-48C3-934D-C26F4E8CE3A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608B2-2DFB-460A-B827-3BEBDC6AFB0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9E2CC9-BAD1-4A2F-8E9F-57E00ECDA4A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CE65F-0F9A-4F1D-BA47-B3530473BF1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438D7-7310-4552-AB90-86DE8015008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7E0F2-B1E3-4862-A736-248293676E9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929F5-9010-4960-ACE1-4F1EE6657928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BFA1F-69A4-47A4-B368-9D2FCEC025E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B0039-8A35-48F0-B534-76C2A4A7CBC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594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000" b="1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5532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2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fld id="{FD083D22-301B-43B4-B9C0-86C41F24CFF6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>
                <a:latin typeface="Tekton Pro" pitchFamily="34" charset="0"/>
              </a:rPr>
              <a:t>The Cosine Rule.</a:t>
            </a: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590800" y="1752600"/>
            <a:ext cx="4343400" cy="2514600"/>
            <a:chOff x="768" y="336"/>
            <a:chExt cx="2736" cy="1584"/>
          </a:xfrm>
        </p:grpSpPr>
        <p:grpSp>
          <p:nvGrpSpPr>
            <p:cNvPr id="3082" name="Group 4"/>
            <p:cNvGrpSpPr>
              <a:grpSpLocks/>
            </p:cNvGrpSpPr>
            <p:nvPr/>
          </p:nvGrpSpPr>
          <p:grpSpPr bwMode="auto">
            <a:xfrm>
              <a:off x="1008" y="672"/>
              <a:ext cx="2112" cy="912"/>
              <a:chOff x="1008" y="672"/>
              <a:chExt cx="2112" cy="912"/>
            </a:xfrm>
          </p:grpSpPr>
          <p:sp>
            <p:nvSpPr>
              <p:cNvPr id="3089" name="Line 5"/>
              <p:cNvSpPr>
                <a:spLocks noChangeShapeType="1"/>
              </p:cNvSpPr>
              <p:nvPr/>
            </p:nvSpPr>
            <p:spPr bwMode="auto">
              <a:xfrm>
                <a:off x="1008" y="1584"/>
                <a:ext cx="2112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3090" name="Line 6"/>
              <p:cNvSpPr>
                <a:spLocks noChangeShapeType="1"/>
              </p:cNvSpPr>
              <p:nvPr/>
            </p:nvSpPr>
            <p:spPr bwMode="auto">
              <a:xfrm flipV="1">
                <a:off x="1008" y="672"/>
                <a:ext cx="1488" cy="91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3091" name="Line 7"/>
              <p:cNvSpPr>
                <a:spLocks noChangeShapeType="1"/>
              </p:cNvSpPr>
              <p:nvPr/>
            </p:nvSpPr>
            <p:spPr bwMode="auto">
              <a:xfrm>
                <a:off x="2496" y="672"/>
                <a:ext cx="624" cy="91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3083" name="Text Box 8"/>
            <p:cNvSpPr txBox="1">
              <a:spLocks noChangeArrowheads="1"/>
            </p:cNvSpPr>
            <p:nvPr/>
          </p:nvSpPr>
          <p:spPr bwMode="auto">
            <a:xfrm>
              <a:off x="768" y="1392"/>
              <a:ext cx="38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A</a:t>
              </a:r>
            </a:p>
          </p:txBody>
        </p:sp>
        <p:sp>
          <p:nvSpPr>
            <p:cNvPr id="3084" name="Text Box 9"/>
            <p:cNvSpPr txBox="1">
              <a:spLocks noChangeArrowheads="1"/>
            </p:cNvSpPr>
            <p:nvPr/>
          </p:nvSpPr>
          <p:spPr bwMode="auto">
            <a:xfrm>
              <a:off x="3168" y="1392"/>
              <a:ext cx="33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B</a:t>
              </a:r>
            </a:p>
          </p:txBody>
        </p:sp>
        <p:sp>
          <p:nvSpPr>
            <p:cNvPr id="3085" name="Text Box 10"/>
            <p:cNvSpPr txBox="1">
              <a:spLocks noChangeArrowheads="1"/>
            </p:cNvSpPr>
            <p:nvPr/>
          </p:nvSpPr>
          <p:spPr bwMode="auto">
            <a:xfrm>
              <a:off x="2400" y="336"/>
              <a:ext cx="38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C</a:t>
              </a:r>
            </a:p>
          </p:txBody>
        </p:sp>
        <p:sp>
          <p:nvSpPr>
            <p:cNvPr id="3086" name="Text Box 11"/>
            <p:cNvSpPr txBox="1">
              <a:spLocks noChangeArrowheads="1"/>
            </p:cNvSpPr>
            <p:nvPr/>
          </p:nvSpPr>
          <p:spPr bwMode="auto">
            <a:xfrm>
              <a:off x="2832" y="864"/>
              <a:ext cx="24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a</a:t>
              </a:r>
            </a:p>
          </p:txBody>
        </p:sp>
        <p:sp>
          <p:nvSpPr>
            <p:cNvPr id="3087" name="Text Box 12"/>
            <p:cNvSpPr txBox="1">
              <a:spLocks noChangeArrowheads="1"/>
            </p:cNvSpPr>
            <p:nvPr/>
          </p:nvSpPr>
          <p:spPr bwMode="auto">
            <a:xfrm>
              <a:off x="1584" y="768"/>
              <a:ext cx="57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b</a:t>
              </a:r>
            </a:p>
          </p:txBody>
        </p:sp>
        <p:sp>
          <p:nvSpPr>
            <p:cNvPr id="3088" name="Text Box 13"/>
            <p:cNvSpPr txBox="1">
              <a:spLocks noChangeArrowheads="1"/>
            </p:cNvSpPr>
            <p:nvPr/>
          </p:nvSpPr>
          <p:spPr bwMode="auto">
            <a:xfrm>
              <a:off x="1968" y="1632"/>
              <a:ext cx="43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c</a:t>
              </a:r>
            </a:p>
          </p:txBody>
        </p:sp>
      </p:grpSp>
      <p:grpSp>
        <p:nvGrpSpPr>
          <p:cNvPr id="3076" name="Group 14"/>
          <p:cNvGrpSpPr>
            <a:grpSpLocks/>
          </p:cNvGrpSpPr>
          <p:nvPr/>
        </p:nvGrpSpPr>
        <p:grpSpPr bwMode="auto">
          <a:xfrm>
            <a:off x="3352800" y="4724406"/>
            <a:ext cx="3595258" cy="461963"/>
            <a:chOff x="816" y="3456"/>
            <a:chExt cx="2150" cy="291"/>
          </a:xfrm>
        </p:grpSpPr>
        <p:sp>
          <p:nvSpPr>
            <p:cNvPr id="3077" name="Text Box 15"/>
            <p:cNvSpPr txBox="1">
              <a:spLocks noChangeArrowheads="1"/>
            </p:cNvSpPr>
            <p:nvPr/>
          </p:nvSpPr>
          <p:spPr bwMode="auto">
            <a:xfrm>
              <a:off x="816" y="3456"/>
              <a:ext cx="480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a</a:t>
              </a:r>
              <a:r>
                <a:rPr lang="en-GB" baseline="30000">
                  <a:latin typeface="Tekton Pro" pitchFamily="34" charset="0"/>
                </a:rPr>
                <a:t>2 </a:t>
              </a:r>
              <a:r>
                <a:rPr lang="en-GB">
                  <a:latin typeface="Tekton Pro" pitchFamily="34" charset="0"/>
                </a:rPr>
                <a:t>=</a:t>
              </a:r>
            </a:p>
          </p:txBody>
        </p:sp>
        <p:sp>
          <p:nvSpPr>
            <p:cNvPr id="3078" name="Text Box 16"/>
            <p:cNvSpPr txBox="1">
              <a:spLocks noChangeArrowheads="1"/>
            </p:cNvSpPr>
            <p:nvPr/>
          </p:nvSpPr>
          <p:spPr bwMode="auto">
            <a:xfrm>
              <a:off x="1200" y="3456"/>
              <a:ext cx="288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b</a:t>
              </a:r>
              <a:r>
                <a:rPr lang="en-GB" baseline="30000">
                  <a:latin typeface="Tekton Pro" pitchFamily="34" charset="0"/>
                </a:rPr>
                <a:t>2</a:t>
              </a:r>
            </a:p>
          </p:txBody>
        </p:sp>
        <p:sp>
          <p:nvSpPr>
            <p:cNvPr id="3079" name="Text Box 17"/>
            <p:cNvSpPr txBox="1">
              <a:spLocks noChangeArrowheads="1"/>
            </p:cNvSpPr>
            <p:nvPr/>
          </p:nvSpPr>
          <p:spPr bwMode="auto">
            <a:xfrm>
              <a:off x="1440" y="3456"/>
              <a:ext cx="240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+</a:t>
              </a:r>
            </a:p>
          </p:txBody>
        </p:sp>
        <p:sp>
          <p:nvSpPr>
            <p:cNvPr id="3080" name="Text Box 18"/>
            <p:cNvSpPr txBox="1">
              <a:spLocks noChangeArrowheads="1"/>
            </p:cNvSpPr>
            <p:nvPr/>
          </p:nvSpPr>
          <p:spPr bwMode="auto">
            <a:xfrm>
              <a:off x="1680" y="3456"/>
              <a:ext cx="288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c</a:t>
              </a:r>
              <a:r>
                <a:rPr lang="en-GB" baseline="30000">
                  <a:latin typeface="Tekton Pro" pitchFamily="34" charset="0"/>
                </a:rPr>
                <a:t>2</a:t>
              </a:r>
            </a:p>
          </p:txBody>
        </p:sp>
        <p:sp>
          <p:nvSpPr>
            <p:cNvPr id="3081" name="Text Box 19"/>
            <p:cNvSpPr txBox="1">
              <a:spLocks noChangeArrowheads="1"/>
            </p:cNvSpPr>
            <p:nvPr/>
          </p:nvSpPr>
          <p:spPr bwMode="auto">
            <a:xfrm>
              <a:off x="1920" y="3456"/>
              <a:ext cx="1046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smtClean="0">
                  <a:latin typeface="Tekton Pro" pitchFamily="34" charset="0"/>
                </a:rPr>
                <a:t>- 2bc </a:t>
              </a:r>
              <a:r>
                <a:rPr lang="en-GB" dirty="0" err="1" smtClean="0">
                  <a:latin typeface="Tekton Pro" pitchFamily="34" charset="0"/>
                </a:rPr>
                <a:t>cosA</a:t>
              </a:r>
              <a:r>
                <a:rPr lang="en-GB" baseline="30000" dirty="0" err="1" smtClean="0">
                  <a:latin typeface="Tekton Pro" pitchFamily="34" charset="0"/>
                </a:rPr>
                <a:t>o</a:t>
              </a:r>
              <a:endParaRPr lang="en-GB" baseline="30000" dirty="0">
                <a:latin typeface="Tekton Pro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07504"/>
            <a:ext cx="7543800" cy="4572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ekton Pro" pitchFamily="34" charset="0"/>
              </a:rPr>
              <a:t>What Goes In The Box ? 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39552" y="838200"/>
            <a:ext cx="7842448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Calculate the unknown angles in the triangles below:</a:t>
            </a:r>
          </a:p>
        </p:txBody>
      </p:sp>
      <p:grpSp>
        <p:nvGrpSpPr>
          <p:cNvPr id="12292" name="Group 13"/>
          <p:cNvGrpSpPr>
            <a:grpSpLocks/>
          </p:cNvGrpSpPr>
          <p:nvPr/>
        </p:nvGrpSpPr>
        <p:grpSpPr bwMode="auto">
          <a:xfrm>
            <a:off x="1295400" y="1524000"/>
            <a:ext cx="3505200" cy="1905000"/>
            <a:chOff x="816" y="960"/>
            <a:chExt cx="2208" cy="1200"/>
          </a:xfrm>
        </p:grpSpPr>
        <p:sp>
          <p:nvSpPr>
            <p:cNvPr id="12320" name="Text Box 4"/>
            <p:cNvSpPr txBox="1">
              <a:spLocks noChangeArrowheads="1"/>
            </p:cNvSpPr>
            <p:nvPr/>
          </p:nvSpPr>
          <p:spPr bwMode="auto">
            <a:xfrm>
              <a:off x="816" y="1008"/>
              <a:ext cx="38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(1)</a:t>
              </a:r>
            </a:p>
          </p:txBody>
        </p:sp>
        <p:grpSp>
          <p:nvGrpSpPr>
            <p:cNvPr id="12321" name="Group 8"/>
            <p:cNvGrpSpPr>
              <a:grpSpLocks/>
            </p:cNvGrpSpPr>
            <p:nvPr/>
          </p:nvGrpSpPr>
          <p:grpSpPr bwMode="auto">
            <a:xfrm>
              <a:off x="1104" y="960"/>
              <a:ext cx="1920" cy="768"/>
              <a:chOff x="1104" y="960"/>
              <a:chExt cx="1920" cy="768"/>
            </a:xfrm>
          </p:grpSpPr>
          <p:sp>
            <p:nvSpPr>
              <p:cNvPr id="12326" name="Line 5"/>
              <p:cNvSpPr>
                <a:spLocks noChangeShapeType="1"/>
              </p:cNvSpPr>
              <p:nvPr/>
            </p:nvSpPr>
            <p:spPr bwMode="auto">
              <a:xfrm flipV="1">
                <a:off x="1104" y="960"/>
                <a:ext cx="624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12327" name="Line 6"/>
              <p:cNvSpPr>
                <a:spLocks noChangeShapeType="1"/>
              </p:cNvSpPr>
              <p:nvPr/>
            </p:nvSpPr>
            <p:spPr bwMode="auto">
              <a:xfrm>
                <a:off x="1728" y="960"/>
                <a:ext cx="1296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12328" name="Line 7"/>
              <p:cNvSpPr>
                <a:spLocks noChangeShapeType="1"/>
              </p:cNvSpPr>
              <p:nvPr/>
            </p:nvSpPr>
            <p:spPr bwMode="auto">
              <a:xfrm flipV="1">
                <a:off x="1104" y="1680"/>
                <a:ext cx="1920" cy="4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12322" name="Text Box 9"/>
            <p:cNvSpPr txBox="1">
              <a:spLocks noChangeArrowheads="1"/>
            </p:cNvSpPr>
            <p:nvPr/>
          </p:nvSpPr>
          <p:spPr bwMode="auto">
            <a:xfrm>
              <a:off x="1776" y="1872"/>
              <a:ext cx="52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10m</a:t>
              </a:r>
            </a:p>
          </p:txBody>
        </p:sp>
        <p:sp>
          <p:nvSpPr>
            <p:cNvPr id="12323" name="Text Box 10"/>
            <p:cNvSpPr txBox="1">
              <a:spLocks noChangeArrowheads="1"/>
            </p:cNvSpPr>
            <p:nvPr/>
          </p:nvSpPr>
          <p:spPr bwMode="auto">
            <a:xfrm>
              <a:off x="2208" y="1008"/>
              <a:ext cx="52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7m</a:t>
              </a:r>
            </a:p>
          </p:txBody>
        </p:sp>
        <p:sp>
          <p:nvSpPr>
            <p:cNvPr id="12324" name="Text Box 11"/>
            <p:cNvSpPr txBox="1">
              <a:spLocks noChangeArrowheads="1"/>
            </p:cNvSpPr>
            <p:nvPr/>
          </p:nvSpPr>
          <p:spPr bwMode="auto">
            <a:xfrm>
              <a:off x="1104" y="1104"/>
              <a:ext cx="48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5m</a:t>
              </a:r>
            </a:p>
          </p:txBody>
        </p:sp>
        <p:sp>
          <p:nvSpPr>
            <p:cNvPr id="12325" name="Text Box 12"/>
            <p:cNvSpPr txBox="1">
              <a:spLocks noChangeArrowheads="1"/>
            </p:cNvSpPr>
            <p:nvPr/>
          </p:nvSpPr>
          <p:spPr bwMode="auto">
            <a:xfrm>
              <a:off x="1632" y="1056"/>
              <a:ext cx="38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a</a:t>
              </a:r>
              <a:r>
                <a:rPr lang="en-GB" baseline="30000">
                  <a:latin typeface="Tekton Pro" pitchFamily="34" charset="0"/>
                </a:rPr>
                <a:t>o</a:t>
              </a:r>
            </a:p>
          </p:txBody>
        </p:sp>
      </p:grpSp>
      <p:sp>
        <p:nvSpPr>
          <p:cNvPr id="12293" name="Text Box 19"/>
          <p:cNvSpPr txBox="1">
            <a:spLocks noChangeArrowheads="1"/>
          </p:cNvSpPr>
          <p:nvPr/>
        </p:nvSpPr>
        <p:spPr bwMode="auto">
          <a:xfrm>
            <a:off x="4572000" y="4648200"/>
            <a:ext cx="4572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b</a:t>
            </a:r>
            <a:r>
              <a:rPr lang="en-GB" baseline="30000">
                <a:latin typeface="Tekton Pro" pitchFamily="34" charset="0"/>
              </a:rPr>
              <a:t>o</a:t>
            </a:r>
          </a:p>
        </p:txBody>
      </p:sp>
      <p:grpSp>
        <p:nvGrpSpPr>
          <p:cNvPr id="12294" name="Group 24"/>
          <p:cNvGrpSpPr>
            <a:grpSpLocks/>
          </p:cNvGrpSpPr>
          <p:nvPr/>
        </p:nvGrpSpPr>
        <p:grpSpPr bwMode="auto">
          <a:xfrm>
            <a:off x="1600200" y="3962400"/>
            <a:ext cx="4484688" cy="1828800"/>
            <a:chOff x="1008" y="2496"/>
            <a:chExt cx="2825" cy="1152"/>
          </a:xfrm>
        </p:grpSpPr>
        <p:sp>
          <p:nvSpPr>
            <p:cNvPr id="12311" name="Text Box 14"/>
            <p:cNvSpPr txBox="1">
              <a:spLocks noChangeArrowheads="1"/>
            </p:cNvSpPr>
            <p:nvPr/>
          </p:nvSpPr>
          <p:spPr bwMode="auto">
            <a:xfrm>
              <a:off x="1008" y="2688"/>
              <a:ext cx="38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(2)</a:t>
              </a:r>
            </a:p>
          </p:txBody>
        </p:sp>
        <p:grpSp>
          <p:nvGrpSpPr>
            <p:cNvPr id="12312" name="Group 23"/>
            <p:cNvGrpSpPr>
              <a:grpSpLocks/>
            </p:cNvGrpSpPr>
            <p:nvPr/>
          </p:nvGrpSpPr>
          <p:grpSpPr bwMode="auto">
            <a:xfrm>
              <a:off x="1152" y="2496"/>
              <a:ext cx="2681" cy="1152"/>
              <a:chOff x="1152" y="2496"/>
              <a:chExt cx="2681" cy="1152"/>
            </a:xfrm>
          </p:grpSpPr>
          <p:grpSp>
            <p:nvGrpSpPr>
              <p:cNvPr id="12313" name="Group 18"/>
              <p:cNvGrpSpPr>
                <a:grpSpLocks/>
              </p:cNvGrpSpPr>
              <p:nvPr/>
            </p:nvGrpSpPr>
            <p:grpSpPr bwMode="auto">
              <a:xfrm>
                <a:off x="1488" y="2832"/>
                <a:ext cx="2160" cy="816"/>
                <a:chOff x="1488" y="2832"/>
                <a:chExt cx="2160" cy="816"/>
              </a:xfrm>
            </p:grpSpPr>
            <p:sp>
              <p:nvSpPr>
                <p:cNvPr id="12317" name="Line 15"/>
                <p:cNvSpPr>
                  <a:spLocks noChangeShapeType="1"/>
                </p:cNvSpPr>
                <p:nvPr/>
              </p:nvSpPr>
              <p:spPr bwMode="auto">
                <a:xfrm>
                  <a:off x="1488" y="2928"/>
                  <a:ext cx="912" cy="72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  <p:sp>
              <p:nvSpPr>
                <p:cNvPr id="12318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400" y="2832"/>
                  <a:ext cx="1248" cy="81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  <p:sp>
              <p:nvSpPr>
                <p:cNvPr id="12319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488" y="2832"/>
                  <a:ext cx="2160" cy="96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</p:grpSp>
          <p:sp>
            <p:nvSpPr>
              <p:cNvPr id="12314" name="Text Box 20"/>
              <p:cNvSpPr txBox="1">
                <a:spLocks noChangeArrowheads="1"/>
              </p:cNvSpPr>
              <p:nvPr/>
            </p:nvSpPr>
            <p:spPr bwMode="auto">
              <a:xfrm>
                <a:off x="2160" y="2496"/>
                <a:ext cx="864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latin typeface="Tekton Pro" pitchFamily="34" charset="0"/>
                  </a:rPr>
                  <a:t>12.7cm</a:t>
                </a:r>
              </a:p>
            </p:txBody>
          </p:sp>
          <p:sp>
            <p:nvSpPr>
              <p:cNvPr id="12315" name="Text Box 21"/>
              <p:cNvSpPr txBox="1">
                <a:spLocks noChangeArrowheads="1"/>
              </p:cNvSpPr>
              <p:nvPr/>
            </p:nvSpPr>
            <p:spPr bwMode="auto">
              <a:xfrm>
                <a:off x="1152" y="3312"/>
                <a:ext cx="685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latin typeface="Tekton Pro" pitchFamily="34" charset="0"/>
                  </a:rPr>
                  <a:t>7.9cm</a:t>
                </a:r>
              </a:p>
            </p:txBody>
          </p:sp>
          <p:sp>
            <p:nvSpPr>
              <p:cNvPr id="12316" name="Text Box 22"/>
              <p:cNvSpPr txBox="1">
                <a:spLocks noChangeArrowheads="1"/>
              </p:cNvSpPr>
              <p:nvPr/>
            </p:nvSpPr>
            <p:spPr bwMode="auto">
              <a:xfrm>
                <a:off x="3120" y="3264"/>
                <a:ext cx="713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latin typeface="Tekton Pro" pitchFamily="34" charset="0"/>
                  </a:rPr>
                  <a:t>8.3cm</a:t>
                </a:r>
              </a:p>
            </p:txBody>
          </p:sp>
        </p:grpSp>
      </p:grpSp>
      <p:grpSp>
        <p:nvGrpSpPr>
          <p:cNvPr id="12295" name="Group 34"/>
          <p:cNvGrpSpPr>
            <a:grpSpLocks/>
          </p:cNvGrpSpPr>
          <p:nvPr/>
        </p:nvGrpSpPr>
        <p:grpSpPr bwMode="auto">
          <a:xfrm>
            <a:off x="5562600" y="1828800"/>
            <a:ext cx="3581400" cy="3810000"/>
            <a:chOff x="3504" y="1152"/>
            <a:chExt cx="2256" cy="2400"/>
          </a:xfrm>
        </p:grpSpPr>
        <p:sp>
          <p:nvSpPr>
            <p:cNvPr id="12302" name="Text Box 25"/>
            <p:cNvSpPr txBox="1">
              <a:spLocks noChangeArrowheads="1"/>
            </p:cNvSpPr>
            <p:nvPr/>
          </p:nvSpPr>
          <p:spPr bwMode="auto">
            <a:xfrm>
              <a:off x="3504" y="1200"/>
              <a:ext cx="38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(3)</a:t>
              </a:r>
            </a:p>
          </p:txBody>
        </p:sp>
        <p:grpSp>
          <p:nvGrpSpPr>
            <p:cNvPr id="12303" name="Group 29"/>
            <p:cNvGrpSpPr>
              <a:grpSpLocks/>
            </p:cNvGrpSpPr>
            <p:nvPr/>
          </p:nvGrpSpPr>
          <p:grpSpPr bwMode="auto">
            <a:xfrm>
              <a:off x="4080" y="1152"/>
              <a:ext cx="1104" cy="2400"/>
              <a:chOff x="4080" y="1152"/>
              <a:chExt cx="1104" cy="2400"/>
            </a:xfrm>
          </p:grpSpPr>
          <p:sp>
            <p:nvSpPr>
              <p:cNvPr id="12308" name="Line 26"/>
              <p:cNvSpPr>
                <a:spLocks noChangeShapeType="1"/>
              </p:cNvSpPr>
              <p:nvPr/>
            </p:nvSpPr>
            <p:spPr bwMode="auto">
              <a:xfrm>
                <a:off x="4080" y="1152"/>
                <a:ext cx="1104" cy="86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12309" name="Line 27"/>
              <p:cNvSpPr>
                <a:spLocks noChangeShapeType="1"/>
              </p:cNvSpPr>
              <p:nvPr/>
            </p:nvSpPr>
            <p:spPr bwMode="auto">
              <a:xfrm flipH="1">
                <a:off x="4608" y="2016"/>
                <a:ext cx="576" cy="153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12310" name="Line 28"/>
              <p:cNvSpPr>
                <a:spLocks noChangeShapeType="1"/>
              </p:cNvSpPr>
              <p:nvPr/>
            </p:nvSpPr>
            <p:spPr bwMode="auto">
              <a:xfrm>
                <a:off x="4080" y="1152"/>
                <a:ext cx="528" cy="240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12304" name="Text Box 30"/>
            <p:cNvSpPr txBox="1">
              <a:spLocks noChangeArrowheads="1"/>
            </p:cNvSpPr>
            <p:nvPr/>
          </p:nvSpPr>
          <p:spPr bwMode="auto">
            <a:xfrm>
              <a:off x="4752" y="1920"/>
              <a:ext cx="33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c</a:t>
              </a:r>
              <a:r>
                <a:rPr lang="en-GB" baseline="30000">
                  <a:latin typeface="Tekton Pro" pitchFamily="34" charset="0"/>
                </a:rPr>
                <a:t>o</a:t>
              </a:r>
            </a:p>
          </p:txBody>
        </p:sp>
        <p:sp>
          <p:nvSpPr>
            <p:cNvPr id="12305" name="Text Box 31"/>
            <p:cNvSpPr txBox="1">
              <a:spLocks noChangeArrowheads="1"/>
            </p:cNvSpPr>
            <p:nvPr/>
          </p:nvSpPr>
          <p:spPr bwMode="auto">
            <a:xfrm>
              <a:off x="3696" y="1920"/>
              <a:ext cx="62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27cm</a:t>
              </a:r>
            </a:p>
          </p:txBody>
        </p:sp>
        <p:sp>
          <p:nvSpPr>
            <p:cNvPr id="12306" name="Text Box 32"/>
            <p:cNvSpPr txBox="1">
              <a:spLocks noChangeArrowheads="1"/>
            </p:cNvSpPr>
            <p:nvPr/>
          </p:nvSpPr>
          <p:spPr bwMode="auto">
            <a:xfrm>
              <a:off x="4608" y="1200"/>
              <a:ext cx="816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14cm</a:t>
              </a:r>
            </a:p>
          </p:txBody>
        </p:sp>
        <p:sp>
          <p:nvSpPr>
            <p:cNvPr id="12307" name="Text Box 33"/>
            <p:cNvSpPr txBox="1">
              <a:spLocks noChangeArrowheads="1"/>
            </p:cNvSpPr>
            <p:nvPr/>
          </p:nvSpPr>
          <p:spPr bwMode="auto">
            <a:xfrm>
              <a:off x="5088" y="2592"/>
              <a:ext cx="67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16cm</a:t>
              </a:r>
            </a:p>
          </p:txBody>
        </p:sp>
      </p:grpSp>
      <p:sp>
        <p:nvSpPr>
          <p:cNvPr id="12296" name="Rectangle 35"/>
          <p:cNvSpPr>
            <a:spLocks noChangeArrowheads="1"/>
          </p:cNvSpPr>
          <p:nvPr/>
        </p:nvSpPr>
        <p:spPr bwMode="auto">
          <a:xfrm>
            <a:off x="968152" y="2971800"/>
            <a:ext cx="1775048" cy="762000"/>
          </a:xfrm>
          <a:prstGeom prst="rect">
            <a:avLst/>
          </a:prstGeom>
          <a:solidFill>
            <a:srgbClr val="EBF60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12297" name="Rectangle 36"/>
          <p:cNvSpPr>
            <a:spLocks noChangeArrowheads="1"/>
          </p:cNvSpPr>
          <p:nvPr/>
        </p:nvSpPr>
        <p:spPr bwMode="auto">
          <a:xfrm>
            <a:off x="107504" y="5229200"/>
            <a:ext cx="1721296" cy="762000"/>
          </a:xfrm>
          <a:prstGeom prst="rect">
            <a:avLst/>
          </a:prstGeom>
          <a:solidFill>
            <a:srgbClr val="EBF60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12298" name="Rectangle 37"/>
          <p:cNvSpPr>
            <a:spLocks noChangeArrowheads="1"/>
          </p:cNvSpPr>
          <p:nvPr/>
        </p:nvSpPr>
        <p:spPr bwMode="auto">
          <a:xfrm>
            <a:off x="7308304" y="5373216"/>
            <a:ext cx="1584176" cy="762000"/>
          </a:xfrm>
          <a:prstGeom prst="rect">
            <a:avLst/>
          </a:prstGeom>
          <a:solidFill>
            <a:srgbClr val="EBF60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12299" name="Text Box 40"/>
          <p:cNvSpPr txBox="1">
            <a:spLocks noChangeArrowheads="1"/>
          </p:cNvSpPr>
          <p:nvPr/>
        </p:nvSpPr>
        <p:spPr bwMode="auto">
          <a:xfrm>
            <a:off x="1036340" y="2971800"/>
            <a:ext cx="185926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r>
              <a:rPr lang="en-GB" dirty="0">
                <a:latin typeface="Tekton Pro" pitchFamily="34" charset="0"/>
              </a:rPr>
              <a:t> =111.8</a:t>
            </a:r>
            <a:r>
              <a:rPr lang="en-GB" baseline="30000" dirty="0">
                <a:latin typeface="Tekton Pro" pitchFamily="34" charset="0"/>
              </a:rPr>
              <a:t>o</a:t>
            </a:r>
          </a:p>
        </p:txBody>
      </p:sp>
      <p:sp>
        <p:nvSpPr>
          <p:cNvPr id="12300" name="Text Box 41"/>
          <p:cNvSpPr txBox="1">
            <a:spLocks noChangeArrowheads="1"/>
          </p:cNvSpPr>
          <p:nvPr/>
        </p:nvSpPr>
        <p:spPr bwMode="auto">
          <a:xfrm>
            <a:off x="167680" y="5291113"/>
            <a:ext cx="1737320" cy="10156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Tekton Pro" pitchFamily="34" charset="0"/>
              </a:rPr>
              <a:t>b</a:t>
            </a:r>
            <a:r>
              <a:rPr lang="en-GB" baseline="30000" dirty="0" err="1">
                <a:latin typeface="Tekton Pro" pitchFamily="34" charset="0"/>
              </a:rPr>
              <a:t>o</a:t>
            </a:r>
            <a:r>
              <a:rPr lang="en-GB" dirty="0">
                <a:latin typeface="Tekton Pro" pitchFamily="34" charset="0"/>
              </a:rPr>
              <a:t> = 37.3</a:t>
            </a:r>
            <a:r>
              <a:rPr lang="en-GB" baseline="30000" dirty="0">
                <a:latin typeface="Tekton Pro" pitchFamily="34" charset="0"/>
              </a:rPr>
              <a:t>o</a:t>
            </a:r>
          </a:p>
          <a:p>
            <a:pPr>
              <a:spcBef>
                <a:spcPct val="50000"/>
              </a:spcBef>
            </a:pPr>
            <a:endParaRPr lang="en-GB" dirty="0">
              <a:latin typeface="Tekton Pro" pitchFamily="34" charset="0"/>
            </a:endParaRPr>
          </a:p>
        </p:txBody>
      </p:sp>
      <p:sp>
        <p:nvSpPr>
          <p:cNvPr id="12301" name="Text Box 42"/>
          <p:cNvSpPr txBox="1">
            <a:spLocks noChangeArrowheads="1"/>
          </p:cNvSpPr>
          <p:nvPr/>
        </p:nvSpPr>
        <p:spPr bwMode="auto">
          <a:xfrm>
            <a:off x="7353300" y="5515744"/>
            <a:ext cx="168319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c</a:t>
            </a:r>
            <a:r>
              <a:rPr lang="en-GB" baseline="30000" dirty="0">
                <a:latin typeface="Tekton Pro" pitchFamily="34" charset="0"/>
              </a:rPr>
              <a:t>o </a:t>
            </a:r>
            <a:r>
              <a:rPr lang="en-GB" dirty="0">
                <a:latin typeface="Tekton Pro" pitchFamily="34" charset="0"/>
              </a:rPr>
              <a:t>=128.2</a:t>
            </a:r>
            <a:r>
              <a:rPr lang="en-GB" baseline="30000" dirty="0">
                <a:latin typeface="Tekton Pro" pitchFamily="34" charset="0"/>
              </a:rPr>
              <a:t>o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Text Box 66"/>
          <p:cNvSpPr txBox="1">
            <a:spLocks noChangeArrowheads="1"/>
          </p:cNvSpPr>
          <p:nvPr/>
        </p:nvSpPr>
        <p:spPr bwMode="auto">
          <a:xfrm>
            <a:off x="5943600" y="5257800"/>
            <a:ext cx="356592" cy="457200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b</a:t>
            </a:r>
          </a:p>
        </p:txBody>
      </p:sp>
      <p:grpSp>
        <p:nvGrpSpPr>
          <p:cNvPr id="1047" name="Group 23"/>
          <p:cNvGrpSpPr>
            <a:grpSpLocks/>
          </p:cNvGrpSpPr>
          <p:nvPr/>
        </p:nvGrpSpPr>
        <p:grpSpPr bwMode="auto">
          <a:xfrm>
            <a:off x="4800600" y="163513"/>
            <a:ext cx="4343400" cy="2351088"/>
            <a:chOff x="2928" y="199"/>
            <a:chExt cx="2736" cy="1481"/>
          </a:xfrm>
        </p:grpSpPr>
        <p:grpSp>
          <p:nvGrpSpPr>
            <p:cNvPr id="4154" name="Group 2"/>
            <p:cNvGrpSpPr>
              <a:grpSpLocks/>
            </p:cNvGrpSpPr>
            <p:nvPr/>
          </p:nvGrpSpPr>
          <p:grpSpPr bwMode="auto">
            <a:xfrm>
              <a:off x="2928" y="199"/>
              <a:ext cx="2736" cy="1481"/>
              <a:chOff x="768" y="439"/>
              <a:chExt cx="2736" cy="1481"/>
            </a:xfrm>
          </p:grpSpPr>
          <p:grpSp>
            <p:nvGrpSpPr>
              <p:cNvPr id="4165" name="Group 3"/>
              <p:cNvGrpSpPr>
                <a:grpSpLocks/>
              </p:cNvGrpSpPr>
              <p:nvPr/>
            </p:nvGrpSpPr>
            <p:grpSpPr bwMode="auto">
              <a:xfrm>
                <a:off x="1008" y="672"/>
                <a:ext cx="2112" cy="912"/>
                <a:chOff x="1008" y="672"/>
                <a:chExt cx="2112" cy="912"/>
              </a:xfrm>
            </p:grpSpPr>
            <p:sp>
              <p:nvSpPr>
                <p:cNvPr id="4172" name="Line 4"/>
                <p:cNvSpPr>
                  <a:spLocks noChangeShapeType="1"/>
                </p:cNvSpPr>
                <p:nvPr/>
              </p:nvSpPr>
              <p:spPr bwMode="auto">
                <a:xfrm>
                  <a:off x="1008" y="1584"/>
                  <a:ext cx="2112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  <p:sp>
              <p:nvSpPr>
                <p:cNvPr id="4173" name="Line 5"/>
                <p:cNvSpPr>
                  <a:spLocks noChangeShapeType="1"/>
                </p:cNvSpPr>
                <p:nvPr/>
              </p:nvSpPr>
              <p:spPr bwMode="auto">
                <a:xfrm flipV="1">
                  <a:off x="1008" y="672"/>
                  <a:ext cx="1488" cy="912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  <p:sp>
              <p:nvSpPr>
                <p:cNvPr id="4174" name="Line 6"/>
                <p:cNvSpPr>
                  <a:spLocks noChangeShapeType="1"/>
                </p:cNvSpPr>
                <p:nvPr/>
              </p:nvSpPr>
              <p:spPr bwMode="auto">
                <a:xfrm>
                  <a:off x="2496" y="672"/>
                  <a:ext cx="624" cy="912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</p:grpSp>
          <p:sp>
            <p:nvSpPr>
              <p:cNvPr id="4166" name="Text Box 7"/>
              <p:cNvSpPr txBox="1">
                <a:spLocks noChangeArrowheads="1"/>
              </p:cNvSpPr>
              <p:nvPr/>
            </p:nvSpPr>
            <p:spPr bwMode="auto">
              <a:xfrm>
                <a:off x="768" y="1392"/>
                <a:ext cx="384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A</a:t>
                </a:r>
              </a:p>
            </p:txBody>
          </p:sp>
          <p:sp>
            <p:nvSpPr>
              <p:cNvPr id="4167" name="Text Box 8"/>
              <p:cNvSpPr txBox="1">
                <a:spLocks noChangeArrowheads="1"/>
              </p:cNvSpPr>
              <p:nvPr/>
            </p:nvSpPr>
            <p:spPr bwMode="auto">
              <a:xfrm>
                <a:off x="3168" y="1392"/>
                <a:ext cx="33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B</a:t>
                </a:r>
              </a:p>
            </p:txBody>
          </p:sp>
          <p:sp>
            <p:nvSpPr>
              <p:cNvPr id="4168" name="Text Box 9"/>
              <p:cNvSpPr txBox="1">
                <a:spLocks noChangeArrowheads="1"/>
              </p:cNvSpPr>
              <p:nvPr/>
            </p:nvSpPr>
            <p:spPr bwMode="auto">
              <a:xfrm>
                <a:off x="2400" y="439"/>
                <a:ext cx="384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latin typeface="Tekton Pro" pitchFamily="34" charset="0"/>
                  </a:rPr>
                  <a:t>C</a:t>
                </a:r>
              </a:p>
            </p:txBody>
          </p:sp>
          <p:sp>
            <p:nvSpPr>
              <p:cNvPr id="4169" name="Text Box 10"/>
              <p:cNvSpPr txBox="1">
                <a:spLocks noChangeArrowheads="1"/>
              </p:cNvSpPr>
              <p:nvPr/>
            </p:nvSpPr>
            <p:spPr bwMode="auto">
              <a:xfrm>
                <a:off x="2832" y="864"/>
                <a:ext cx="24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a</a:t>
                </a:r>
              </a:p>
            </p:txBody>
          </p:sp>
          <p:sp>
            <p:nvSpPr>
              <p:cNvPr id="4170" name="Text Box 11"/>
              <p:cNvSpPr txBox="1">
                <a:spLocks noChangeArrowheads="1"/>
              </p:cNvSpPr>
              <p:nvPr/>
            </p:nvSpPr>
            <p:spPr bwMode="auto">
              <a:xfrm>
                <a:off x="1584" y="768"/>
                <a:ext cx="57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b</a:t>
                </a:r>
              </a:p>
            </p:txBody>
          </p:sp>
          <p:sp>
            <p:nvSpPr>
              <p:cNvPr id="4171" name="Text Box 12"/>
              <p:cNvSpPr txBox="1">
                <a:spLocks noChangeArrowheads="1"/>
              </p:cNvSpPr>
              <p:nvPr/>
            </p:nvSpPr>
            <p:spPr bwMode="auto">
              <a:xfrm>
                <a:off x="1968" y="1632"/>
                <a:ext cx="432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c</a:t>
                </a:r>
              </a:p>
            </p:txBody>
          </p:sp>
        </p:grpSp>
        <p:grpSp>
          <p:nvGrpSpPr>
            <p:cNvPr id="4155" name="Group 13"/>
            <p:cNvGrpSpPr>
              <a:grpSpLocks/>
            </p:cNvGrpSpPr>
            <p:nvPr/>
          </p:nvGrpSpPr>
          <p:grpSpPr bwMode="auto">
            <a:xfrm>
              <a:off x="4368" y="432"/>
              <a:ext cx="432" cy="1200"/>
              <a:chOff x="2256" y="960"/>
              <a:chExt cx="432" cy="1200"/>
            </a:xfrm>
          </p:grpSpPr>
          <p:grpSp>
            <p:nvGrpSpPr>
              <p:cNvPr id="4161" name="Group 14"/>
              <p:cNvGrpSpPr>
                <a:grpSpLocks/>
              </p:cNvGrpSpPr>
              <p:nvPr/>
            </p:nvGrpSpPr>
            <p:grpSpPr bwMode="auto">
              <a:xfrm>
                <a:off x="2256" y="960"/>
                <a:ext cx="288" cy="912"/>
                <a:chOff x="2256" y="960"/>
                <a:chExt cx="288" cy="912"/>
              </a:xfrm>
            </p:grpSpPr>
            <p:sp>
              <p:nvSpPr>
                <p:cNvPr id="4163" name="Line 15"/>
                <p:cNvSpPr>
                  <a:spLocks noChangeShapeType="1"/>
                </p:cNvSpPr>
                <p:nvPr/>
              </p:nvSpPr>
              <p:spPr bwMode="auto">
                <a:xfrm>
                  <a:off x="2544" y="960"/>
                  <a:ext cx="0" cy="912"/>
                </a:xfrm>
                <a:prstGeom prst="line">
                  <a:avLst/>
                </a:prstGeom>
                <a:noFill/>
                <a:ln w="127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  <p:sp>
              <p:nvSpPr>
                <p:cNvPr id="4164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2256" y="1344"/>
                  <a:ext cx="288" cy="28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Tekton Pro" pitchFamily="34" charset="0"/>
                    </a:rPr>
                    <a:t>h</a:t>
                  </a:r>
                </a:p>
              </p:txBody>
            </p:sp>
          </p:grpSp>
          <p:sp>
            <p:nvSpPr>
              <p:cNvPr id="4162" name="Text Box 17"/>
              <p:cNvSpPr txBox="1">
                <a:spLocks noChangeArrowheads="1"/>
              </p:cNvSpPr>
              <p:nvPr/>
            </p:nvSpPr>
            <p:spPr bwMode="auto">
              <a:xfrm>
                <a:off x="2448" y="1872"/>
                <a:ext cx="240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D</a:t>
                </a:r>
              </a:p>
            </p:txBody>
          </p:sp>
        </p:grpSp>
        <p:grpSp>
          <p:nvGrpSpPr>
            <p:cNvPr id="4156" name="Group 18"/>
            <p:cNvGrpSpPr>
              <a:grpSpLocks/>
            </p:cNvGrpSpPr>
            <p:nvPr/>
          </p:nvGrpSpPr>
          <p:grpSpPr bwMode="auto">
            <a:xfrm>
              <a:off x="3360" y="1056"/>
              <a:ext cx="1248" cy="288"/>
              <a:chOff x="1248" y="1584"/>
              <a:chExt cx="1248" cy="288"/>
            </a:xfrm>
          </p:grpSpPr>
          <p:sp>
            <p:nvSpPr>
              <p:cNvPr id="4158" name="Text Box 19"/>
              <p:cNvSpPr txBox="1">
                <a:spLocks noChangeArrowheads="1"/>
              </p:cNvSpPr>
              <p:nvPr/>
            </p:nvSpPr>
            <p:spPr bwMode="auto">
              <a:xfrm>
                <a:off x="1776" y="1584"/>
                <a:ext cx="432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solidFill>
                      <a:srgbClr val="FF0000"/>
                    </a:solidFill>
                    <a:latin typeface="Tekton Pro" pitchFamily="34" charset="0"/>
                  </a:rPr>
                  <a:t>x</a:t>
                </a:r>
              </a:p>
            </p:txBody>
          </p:sp>
          <p:sp>
            <p:nvSpPr>
              <p:cNvPr id="4159" name="Line 20"/>
              <p:cNvSpPr>
                <a:spLocks noChangeShapeType="1"/>
              </p:cNvSpPr>
              <p:nvPr/>
            </p:nvSpPr>
            <p:spPr bwMode="auto">
              <a:xfrm>
                <a:off x="1248" y="1776"/>
                <a:ext cx="480" cy="0"/>
              </a:xfrm>
              <a:prstGeom prst="line">
                <a:avLst/>
              </a:prstGeom>
              <a:noFill/>
              <a:ln w="38100" cap="sq">
                <a:solidFill>
                  <a:srgbClr val="FF0000"/>
                </a:solidFill>
                <a:round/>
                <a:headEnd type="triangle" w="med" len="med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4160" name="Line 21"/>
              <p:cNvSpPr>
                <a:spLocks noChangeShapeType="1"/>
              </p:cNvSpPr>
              <p:nvPr/>
            </p:nvSpPr>
            <p:spPr bwMode="auto">
              <a:xfrm>
                <a:off x="1968" y="1776"/>
                <a:ext cx="528" cy="0"/>
              </a:xfrm>
              <a:prstGeom prst="line">
                <a:avLst/>
              </a:prstGeom>
              <a:noFill/>
              <a:ln w="38100" cap="sq">
                <a:solidFill>
                  <a:srgbClr val="FF0000"/>
                </a:solidFill>
                <a:round/>
                <a:headEnd type="none" w="sm" len="sm"/>
                <a:tailEnd type="triangle" w="med" len="med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4157" name="Text Box 22"/>
            <p:cNvSpPr txBox="1">
              <a:spLocks noChangeArrowheads="1"/>
            </p:cNvSpPr>
            <p:nvPr/>
          </p:nvSpPr>
          <p:spPr bwMode="auto">
            <a:xfrm>
              <a:off x="4752" y="1104"/>
              <a:ext cx="52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0000"/>
                  </a:solidFill>
                  <a:latin typeface="Tekton Pro" pitchFamily="34" charset="0"/>
                </a:rPr>
                <a:t>c-x</a:t>
              </a:r>
            </a:p>
          </p:txBody>
        </p:sp>
      </p:grpSp>
      <p:grpSp>
        <p:nvGrpSpPr>
          <p:cNvPr id="1048" name="Group 24"/>
          <p:cNvGrpSpPr>
            <a:grpSpLocks/>
          </p:cNvGrpSpPr>
          <p:nvPr/>
        </p:nvGrpSpPr>
        <p:grpSpPr bwMode="auto">
          <a:xfrm>
            <a:off x="1447800" y="152400"/>
            <a:ext cx="2057400" cy="2362200"/>
            <a:chOff x="1536" y="2736"/>
            <a:chExt cx="1296" cy="1488"/>
          </a:xfrm>
        </p:grpSpPr>
        <p:sp>
          <p:nvSpPr>
            <p:cNvPr id="4142" name="Line 25"/>
            <p:cNvSpPr>
              <a:spLocks noChangeShapeType="1"/>
            </p:cNvSpPr>
            <p:nvPr/>
          </p:nvSpPr>
          <p:spPr bwMode="auto">
            <a:xfrm>
              <a:off x="1824" y="3936"/>
              <a:ext cx="624" cy="0"/>
            </a:xfrm>
            <a:prstGeom prst="line">
              <a:avLst/>
            </a:prstGeom>
            <a:noFill/>
            <a:ln w="381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en-NZ">
                <a:latin typeface="Tekton Pro" pitchFamily="34" charset="0"/>
              </a:endParaRPr>
            </a:p>
          </p:txBody>
        </p:sp>
        <p:grpSp>
          <p:nvGrpSpPr>
            <p:cNvPr id="4143" name="Group 26"/>
            <p:cNvGrpSpPr>
              <a:grpSpLocks/>
            </p:cNvGrpSpPr>
            <p:nvPr/>
          </p:nvGrpSpPr>
          <p:grpSpPr bwMode="auto">
            <a:xfrm>
              <a:off x="1536" y="2736"/>
              <a:ext cx="1296" cy="1488"/>
              <a:chOff x="2016" y="2832"/>
              <a:chExt cx="1296" cy="1488"/>
            </a:xfrm>
          </p:grpSpPr>
          <p:sp>
            <p:nvSpPr>
              <p:cNvPr id="4144" name="Text Box 27"/>
              <p:cNvSpPr txBox="1">
                <a:spLocks noChangeArrowheads="1"/>
              </p:cNvSpPr>
              <p:nvPr/>
            </p:nvSpPr>
            <p:spPr bwMode="auto">
              <a:xfrm>
                <a:off x="2400" y="3792"/>
                <a:ext cx="528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solidFill>
                      <a:srgbClr val="FF0000"/>
                    </a:solidFill>
                    <a:latin typeface="Tekton Pro" pitchFamily="34" charset="0"/>
                  </a:rPr>
                  <a:t>c-x</a:t>
                </a:r>
              </a:p>
            </p:txBody>
          </p:sp>
          <p:grpSp>
            <p:nvGrpSpPr>
              <p:cNvPr id="4145" name="Group 28"/>
              <p:cNvGrpSpPr>
                <a:grpSpLocks/>
              </p:cNvGrpSpPr>
              <p:nvPr/>
            </p:nvGrpSpPr>
            <p:grpSpPr bwMode="auto">
              <a:xfrm>
                <a:off x="2016" y="2832"/>
                <a:ext cx="1296" cy="1488"/>
                <a:chOff x="2016" y="2832"/>
                <a:chExt cx="1296" cy="1488"/>
              </a:xfrm>
            </p:grpSpPr>
            <p:sp>
              <p:nvSpPr>
                <p:cNvPr id="4146" name="Line 29"/>
                <p:cNvSpPr>
                  <a:spLocks noChangeShapeType="1"/>
                </p:cNvSpPr>
                <p:nvPr/>
              </p:nvSpPr>
              <p:spPr bwMode="auto">
                <a:xfrm>
                  <a:off x="2304" y="3120"/>
                  <a:ext cx="624" cy="912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  <p:sp>
              <p:nvSpPr>
                <p:cNvPr id="4147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2976" y="3840"/>
                  <a:ext cx="336" cy="28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Tekton Pro" pitchFamily="34" charset="0"/>
                    </a:rPr>
                    <a:t>B</a:t>
                  </a:r>
                </a:p>
              </p:txBody>
            </p:sp>
            <p:sp>
              <p:nvSpPr>
                <p:cNvPr id="4148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2208" y="2832"/>
                  <a:ext cx="384" cy="28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Tekton Pro" pitchFamily="34" charset="0"/>
                    </a:rPr>
                    <a:t>C</a:t>
                  </a:r>
                </a:p>
              </p:txBody>
            </p:sp>
            <p:sp>
              <p:nvSpPr>
                <p:cNvPr id="4149" name="Text Box 32"/>
                <p:cNvSpPr txBox="1">
                  <a:spLocks noChangeArrowheads="1"/>
                </p:cNvSpPr>
                <p:nvPr/>
              </p:nvSpPr>
              <p:spPr bwMode="auto">
                <a:xfrm>
                  <a:off x="2640" y="3312"/>
                  <a:ext cx="240" cy="28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Tekton Pro" pitchFamily="34" charset="0"/>
                    </a:rPr>
                    <a:t>a</a:t>
                  </a:r>
                </a:p>
              </p:txBody>
            </p:sp>
            <p:grpSp>
              <p:nvGrpSpPr>
                <p:cNvPr id="4150" name="Group 33"/>
                <p:cNvGrpSpPr>
                  <a:grpSpLocks/>
                </p:cNvGrpSpPr>
                <p:nvPr/>
              </p:nvGrpSpPr>
              <p:grpSpPr bwMode="auto">
                <a:xfrm>
                  <a:off x="2016" y="3120"/>
                  <a:ext cx="288" cy="912"/>
                  <a:chOff x="2256" y="960"/>
                  <a:chExt cx="288" cy="912"/>
                </a:xfrm>
              </p:grpSpPr>
              <p:sp>
                <p:nvSpPr>
                  <p:cNvPr id="415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960"/>
                    <a:ext cx="0" cy="912"/>
                  </a:xfrm>
                  <a:prstGeom prst="line">
                    <a:avLst/>
                  </a:prstGeom>
                  <a:noFill/>
                  <a:ln w="12700" cap="sq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wrap="none"/>
                  <a:lstStyle/>
                  <a:p>
                    <a:endParaRPr lang="en-NZ">
                      <a:latin typeface="Tekton Pro" pitchFamily="34" charset="0"/>
                    </a:endParaRPr>
                  </a:p>
                </p:txBody>
              </p:sp>
              <p:sp>
                <p:nvSpPr>
                  <p:cNvPr id="4153" name="Text Box 3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56" y="1344"/>
                    <a:ext cx="288" cy="288"/>
                  </a:xfrm>
                  <a:prstGeom prst="rect">
                    <a:avLst/>
                  </a:prstGeom>
                  <a:noFill/>
                  <a:ln w="12700" cap="sq">
                    <a:noFill/>
                    <a:miter lim="800000"/>
                    <a:headEnd type="none" w="sm" len="sm"/>
                    <a:tailEnd type="none" w="sm" len="sm"/>
                  </a:ln>
                  <a:effectLst/>
                </p:spPr>
                <p:txBody>
                  <a:bodyPr>
                    <a:spAutoFit/>
                  </a:bodyPr>
                  <a:lstStyle/>
                  <a:p>
                    <a:pPr>
                      <a:spcBef>
                        <a:spcPct val="50000"/>
                      </a:spcBef>
                    </a:pPr>
                    <a:r>
                      <a:rPr lang="en-GB">
                        <a:latin typeface="Tekton Pro" pitchFamily="34" charset="0"/>
                      </a:rPr>
                      <a:t>h</a:t>
                    </a:r>
                  </a:p>
                </p:txBody>
              </p:sp>
            </p:grpSp>
            <p:sp>
              <p:nvSpPr>
                <p:cNvPr id="4151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2208" y="4032"/>
                  <a:ext cx="240" cy="288"/>
                </a:xfrm>
                <a:prstGeom prst="rect">
                  <a:avLst/>
                </a:prstGeom>
                <a:noFill/>
                <a:ln w="12700" cap="sq">
                  <a:noFill/>
                  <a:miter lim="800000"/>
                  <a:headEnd type="none" w="sm" len="sm"/>
                  <a:tailEnd type="none" w="sm" len="sm"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>
                      <a:latin typeface="Tekton Pro" pitchFamily="34" charset="0"/>
                    </a:rPr>
                    <a:t>D</a:t>
                  </a:r>
                </a:p>
              </p:txBody>
            </p:sp>
          </p:grpSp>
        </p:grpSp>
      </p:grpSp>
      <p:sp>
        <p:nvSpPr>
          <p:cNvPr id="1061" name="Text Box 37"/>
          <p:cNvSpPr txBox="1">
            <a:spLocks noChangeArrowheads="1"/>
          </p:cNvSpPr>
          <p:nvPr/>
        </p:nvSpPr>
        <p:spPr bwMode="auto">
          <a:xfrm>
            <a:off x="4355976" y="2494057"/>
            <a:ext cx="4572000" cy="43088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Tekton Pro" pitchFamily="34" charset="0"/>
              </a:rPr>
              <a:t>Apply Pythagoras to triangle CDB.</a:t>
            </a:r>
          </a:p>
        </p:txBody>
      </p:sp>
      <p:sp>
        <p:nvSpPr>
          <p:cNvPr id="1062" name="Text Box 38"/>
          <p:cNvSpPr txBox="1">
            <a:spLocks noChangeArrowheads="1"/>
          </p:cNvSpPr>
          <p:nvPr/>
        </p:nvSpPr>
        <p:spPr bwMode="auto">
          <a:xfrm>
            <a:off x="1219200" y="2433082"/>
            <a:ext cx="76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</a:t>
            </a:r>
            <a:r>
              <a:rPr lang="en-GB" baseline="30000" dirty="0">
                <a:latin typeface="Tekton Pro" pitchFamily="34" charset="0"/>
              </a:rPr>
              <a:t>2 </a:t>
            </a:r>
            <a:r>
              <a:rPr lang="en-GB" dirty="0">
                <a:latin typeface="Tekton Pro" pitchFamily="34" charset="0"/>
              </a:rPr>
              <a:t>=</a:t>
            </a:r>
          </a:p>
        </p:txBody>
      </p:sp>
      <p:sp>
        <p:nvSpPr>
          <p:cNvPr id="1063" name="Text Box 39"/>
          <p:cNvSpPr txBox="1">
            <a:spLocks noChangeArrowheads="1"/>
          </p:cNvSpPr>
          <p:nvPr/>
        </p:nvSpPr>
        <p:spPr bwMode="auto">
          <a:xfrm>
            <a:off x="1905000" y="2433082"/>
            <a:ext cx="53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h</a:t>
            </a:r>
            <a:r>
              <a:rPr lang="en-GB" baseline="30000" dirty="0">
                <a:latin typeface="Tekton Pro" pitchFamily="34" charset="0"/>
              </a:rPr>
              <a:t>2</a:t>
            </a:r>
          </a:p>
        </p:txBody>
      </p:sp>
      <p:sp>
        <p:nvSpPr>
          <p:cNvPr id="1064" name="Text Box 40"/>
          <p:cNvSpPr txBox="1">
            <a:spLocks noChangeArrowheads="1"/>
          </p:cNvSpPr>
          <p:nvPr/>
        </p:nvSpPr>
        <p:spPr bwMode="auto">
          <a:xfrm>
            <a:off x="2438400" y="2433082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+</a:t>
            </a:r>
          </a:p>
        </p:txBody>
      </p:sp>
      <p:sp>
        <p:nvSpPr>
          <p:cNvPr id="1065" name="Text Box 41"/>
          <p:cNvSpPr txBox="1">
            <a:spLocks noChangeArrowheads="1"/>
          </p:cNvSpPr>
          <p:nvPr/>
        </p:nvSpPr>
        <p:spPr bwMode="auto">
          <a:xfrm>
            <a:off x="2708920" y="2433082"/>
            <a:ext cx="128701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(c - x) </a:t>
            </a:r>
            <a:r>
              <a:rPr lang="en-GB" baseline="30000" dirty="0">
                <a:latin typeface="Tekton Pro" pitchFamily="34" charset="0"/>
              </a:rPr>
              <a:t>2</a:t>
            </a:r>
          </a:p>
        </p:txBody>
      </p:sp>
      <p:sp>
        <p:nvSpPr>
          <p:cNvPr id="1066" name="Text Box 42"/>
          <p:cNvSpPr txBox="1">
            <a:spLocks noChangeArrowheads="1"/>
          </p:cNvSpPr>
          <p:nvPr/>
        </p:nvSpPr>
        <p:spPr bwMode="auto">
          <a:xfrm>
            <a:off x="4946848" y="2996952"/>
            <a:ext cx="3657600" cy="43088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Tekton Pro" pitchFamily="34" charset="0"/>
              </a:rPr>
              <a:t>Square out the bracket.</a:t>
            </a:r>
          </a:p>
        </p:txBody>
      </p:sp>
      <p:sp>
        <p:nvSpPr>
          <p:cNvPr id="1067" name="Text Box 43"/>
          <p:cNvSpPr txBox="1">
            <a:spLocks noChangeArrowheads="1"/>
          </p:cNvSpPr>
          <p:nvPr/>
        </p:nvSpPr>
        <p:spPr bwMode="auto">
          <a:xfrm>
            <a:off x="1219200" y="3039343"/>
            <a:ext cx="76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</a:t>
            </a:r>
            <a:r>
              <a:rPr lang="en-GB" baseline="30000" dirty="0">
                <a:latin typeface="Tekton Pro" pitchFamily="34" charset="0"/>
              </a:rPr>
              <a:t>2 </a:t>
            </a:r>
            <a:r>
              <a:rPr lang="en-GB" dirty="0">
                <a:latin typeface="Tekton Pro" pitchFamily="34" charset="0"/>
              </a:rPr>
              <a:t>=</a:t>
            </a:r>
          </a:p>
        </p:txBody>
      </p:sp>
      <p:sp>
        <p:nvSpPr>
          <p:cNvPr id="1068" name="Text Box 44"/>
          <p:cNvSpPr txBox="1">
            <a:spLocks noChangeArrowheads="1"/>
          </p:cNvSpPr>
          <p:nvPr/>
        </p:nvSpPr>
        <p:spPr bwMode="auto">
          <a:xfrm>
            <a:off x="1905000" y="3039343"/>
            <a:ext cx="533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h</a:t>
            </a:r>
            <a:r>
              <a:rPr lang="en-GB" baseline="30000" dirty="0">
                <a:latin typeface="Tekton Pro" pitchFamily="34" charset="0"/>
              </a:rPr>
              <a:t>2</a:t>
            </a:r>
          </a:p>
        </p:txBody>
      </p:sp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318792" y="3043808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+</a:t>
            </a:r>
          </a:p>
        </p:txBody>
      </p:sp>
      <p:sp>
        <p:nvSpPr>
          <p:cNvPr id="1070" name="Text Box 46"/>
          <p:cNvSpPr txBox="1">
            <a:spLocks noChangeArrowheads="1"/>
          </p:cNvSpPr>
          <p:nvPr/>
        </p:nvSpPr>
        <p:spPr bwMode="auto">
          <a:xfrm>
            <a:off x="2555776" y="3018438"/>
            <a:ext cx="648072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c</a:t>
            </a:r>
            <a:r>
              <a:rPr lang="en-GB" baseline="30000" dirty="0">
                <a:latin typeface="Tekton Pro" pitchFamily="34" charset="0"/>
              </a:rPr>
              <a:t>2</a:t>
            </a:r>
          </a:p>
        </p:txBody>
      </p:sp>
      <p:sp>
        <p:nvSpPr>
          <p:cNvPr id="1074" name="Text Box 50"/>
          <p:cNvSpPr txBox="1">
            <a:spLocks noChangeArrowheads="1"/>
          </p:cNvSpPr>
          <p:nvPr/>
        </p:nvSpPr>
        <p:spPr bwMode="auto">
          <a:xfrm>
            <a:off x="2873896" y="3039343"/>
            <a:ext cx="90601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Tekton Pro" pitchFamily="34" charset="0"/>
              </a:rPr>
              <a:t>- 2cx</a:t>
            </a:r>
            <a:endParaRPr lang="en-GB" dirty="0">
              <a:latin typeface="Tekton Pro" pitchFamily="34" charset="0"/>
            </a:endParaRPr>
          </a:p>
        </p:txBody>
      </p:sp>
      <p:sp>
        <p:nvSpPr>
          <p:cNvPr id="1075" name="Text Box 51"/>
          <p:cNvSpPr txBox="1">
            <a:spLocks noChangeArrowheads="1"/>
          </p:cNvSpPr>
          <p:nvPr/>
        </p:nvSpPr>
        <p:spPr bwMode="auto">
          <a:xfrm>
            <a:off x="3886200" y="3039343"/>
            <a:ext cx="76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+ x</a:t>
            </a:r>
            <a:r>
              <a:rPr lang="en-GB" baseline="30000">
                <a:latin typeface="Tekton Pro" pitchFamily="34" charset="0"/>
              </a:rPr>
              <a:t>2</a:t>
            </a:r>
          </a:p>
        </p:txBody>
      </p:sp>
      <p:sp>
        <p:nvSpPr>
          <p:cNvPr id="1076" name="Text Box 52"/>
          <p:cNvSpPr txBox="1">
            <a:spLocks noChangeArrowheads="1"/>
          </p:cNvSpPr>
          <p:nvPr/>
        </p:nvSpPr>
        <p:spPr bwMode="auto">
          <a:xfrm>
            <a:off x="4355976" y="3523655"/>
            <a:ext cx="3657600" cy="43088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Tekton Pro" pitchFamily="34" charset="0"/>
              </a:rPr>
              <a:t>What does h</a:t>
            </a:r>
            <a:r>
              <a:rPr lang="en-GB" sz="2200" baseline="30000" dirty="0">
                <a:latin typeface="Tekton Pro" pitchFamily="34" charset="0"/>
              </a:rPr>
              <a:t>2 </a:t>
            </a:r>
            <a:r>
              <a:rPr lang="en-GB" sz="2200" dirty="0">
                <a:latin typeface="Tekton Pro" pitchFamily="34" charset="0"/>
              </a:rPr>
              <a:t>and x</a:t>
            </a:r>
            <a:r>
              <a:rPr lang="en-GB" sz="2200" baseline="30000" dirty="0">
                <a:latin typeface="Tekton Pro" pitchFamily="34" charset="0"/>
              </a:rPr>
              <a:t>2 </a:t>
            </a:r>
            <a:r>
              <a:rPr lang="en-GB" sz="2200" dirty="0">
                <a:latin typeface="Tekton Pro" pitchFamily="34" charset="0"/>
              </a:rPr>
              <a:t>make?</a:t>
            </a:r>
          </a:p>
        </p:txBody>
      </p:sp>
      <p:sp>
        <p:nvSpPr>
          <p:cNvPr id="1077" name="Text Box 53"/>
          <p:cNvSpPr txBox="1">
            <a:spLocks noChangeArrowheads="1"/>
          </p:cNvSpPr>
          <p:nvPr/>
        </p:nvSpPr>
        <p:spPr bwMode="auto">
          <a:xfrm>
            <a:off x="8172400" y="3645024"/>
            <a:ext cx="762000" cy="457200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b</a:t>
            </a:r>
            <a:r>
              <a:rPr lang="en-GB" baseline="30000" dirty="0">
                <a:latin typeface="Tekton Pro" pitchFamily="34" charset="0"/>
              </a:rPr>
              <a:t>2</a:t>
            </a:r>
          </a:p>
        </p:txBody>
      </p:sp>
      <p:sp>
        <p:nvSpPr>
          <p:cNvPr id="1078" name="Line 54"/>
          <p:cNvSpPr>
            <a:spLocks noChangeShapeType="1"/>
          </p:cNvSpPr>
          <p:nvPr/>
        </p:nvSpPr>
        <p:spPr bwMode="auto">
          <a:xfrm>
            <a:off x="1962944" y="3438292"/>
            <a:ext cx="3048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1079" name="Line 55"/>
          <p:cNvSpPr>
            <a:spLocks noChangeShapeType="1"/>
          </p:cNvSpPr>
          <p:nvPr/>
        </p:nvSpPr>
        <p:spPr bwMode="auto">
          <a:xfrm>
            <a:off x="4067944" y="3429000"/>
            <a:ext cx="304800" cy="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auto">
          <a:xfrm>
            <a:off x="1187624" y="3552056"/>
            <a:ext cx="76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</a:t>
            </a:r>
            <a:r>
              <a:rPr lang="en-GB" baseline="30000" dirty="0">
                <a:latin typeface="Tekton Pro" pitchFamily="34" charset="0"/>
              </a:rPr>
              <a:t>2 </a:t>
            </a:r>
            <a:r>
              <a:rPr lang="en-GB" dirty="0">
                <a:latin typeface="Tekton Pro" pitchFamily="34" charset="0"/>
              </a:rPr>
              <a:t>=</a:t>
            </a:r>
          </a:p>
        </p:txBody>
      </p:sp>
      <p:sp>
        <p:nvSpPr>
          <p:cNvPr id="1083" name="Text Box 59"/>
          <p:cNvSpPr txBox="1">
            <a:spLocks noChangeArrowheads="1"/>
          </p:cNvSpPr>
          <p:nvPr/>
        </p:nvSpPr>
        <p:spPr bwMode="auto">
          <a:xfrm>
            <a:off x="1907704" y="3552056"/>
            <a:ext cx="67322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b</a:t>
            </a:r>
            <a:r>
              <a:rPr lang="en-GB" baseline="30000" dirty="0">
                <a:latin typeface="Tekton Pro" pitchFamily="34" charset="0"/>
              </a:rPr>
              <a:t>2</a:t>
            </a:r>
          </a:p>
        </p:txBody>
      </p:sp>
      <p:sp>
        <p:nvSpPr>
          <p:cNvPr id="1084" name="Text Box 60"/>
          <p:cNvSpPr txBox="1">
            <a:spLocks noChangeArrowheads="1"/>
          </p:cNvSpPr>
          <p:nvPr/>
        </p:nvSpPr>
        <p:spPr bwMode="auto">
          <a:xfrm>
            <a:off x="2339752" y="3573016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+</a:t>
            </a:r>
          </a:p>
        </p:txBody>
      </p:sp>
      <p:sp>
        <p:nvSpPr>
          <p:cNvPr id="1085" name="Text Box 61"/>
          <p:cNvSpPr txBox="1">
            <a:spLocks noChangeArrowheads="1"/>
          </p:cNvSpPr>
          <p:nvPr/>
        </p:nvSpPr>
        <p:spPr bwMode="auto">
          <a:xfrm>
            <a:off x="2635424" y="3573016"/>
            <a:ext cx="71244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Tekton Pro" pitchFamily="34" charset="0"/>
              </a:rPr>
              <a:t>c</a:t>
            </a:r>
            <a:r>
              <a:rPr lang="en-GB" baseline="30000" dirty="0" smtClean="0">
                <a:latin typeface="Tekton Pro" pitchFamily="34" charset="0"/>
              </a:rPr>
              <a:t>2</a:t>
            </a:r>
            <a:endParaRPr lang="en-GB" baseline="30000" dirty="0">
              <a:latin typeface="Tekton Pro" pitchFamily="34" charset="0"/>
            </a:endParaRPr>
          </a:p>
        </p:txBody>
      </p:sp>
      <p:sp>
        <p:nvSpPr>
          <p:cNvPr id="1086" name="Text Box 62"/>
          <p:cNvSpPr txBox="1">
            <a:spLocks noChangeArrowheads="1"/>
          </p:cNvSpPr>
          <p:nvPr/>
        </p:nvSpPr>
        <p:spPr bwMode="auto">
          <a:xfrm>
            <a:off x="3059832" y="3606115"/>
            <a:ext cx="122413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Tekton Pro" pitchFamily="34" charset="0"/>
              </a:rPr>
              <a:t>- 2cx</a:t>
            </a:r>
            <a:endParaRPr lang="en-GB" dirty="0">
              <a:latin typeface="Tekton Pro" pitchFamily="34" charset="0"/>
            </a:endParaRPr>
          </a:p>
        </p:txBody>
      </p:sp>
      <p:sp>
        <p:nvSpPr>
          <p:cNvPr id="1087" name="Text Box 63"/>
          <p:cNvSpPr txBox="1">
            <a:spLocks noChangeArrowheads="1"/>
          </p:cNvSpPr>
          <p:nvPr/>
        </p:nvSpPr>
        <p:spPr bwMode="auto">
          <a:xfrm>
            <a:off x="4211960" y="4365104"/>
            <a:ext cx="4648200" cy="43088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Tekton Pro" pitchFamily="34" charset="0"/>
              </a:rPr>
              <a:t>What does the cosine of </a:t>
            </a:r>
            <a:r>
              <a:rPr lang="en-GB" sz="2200" dirty="0" err="1">
                <a:latin typeface="Tekton Pro" pitchFamily="34" charset="0"/>
              </a:rPr>
              <a:t>A</a:t>
            </a:r>
            <a:r>
              <a:rPr lang="en-GB" sz="2200" baseline="30000" dirty="0" err="1">
                <a:latin typeface="Tekton Pro" pitchFamily="34" charset="0"/>
              </a:rPr>
              <a:t>o</a:t>
            </a:r>
            <a:r>
              <a:rPr lang="en-GB" sz="2200" dirty="0">
                <a:latin typeface="Tekton Pro" pitchFamily="34" charset="0"/>
              </a:rPr>
              <a:t> equal?</a:t>
            </a:r>
          </a:p>
        </p:txBody>
      </p:sp>
      <p:sp>
        <p:nvSpPr>
          <p:cNvPr id="1088" name="Text Box 64"/>
          <p:cNvSpPr txBox="1">
            <a:spLocks noChangeArrowheads="1"/>
          </p:cNvSpPr>
          <p:nvPr/>
        </p:nvSpPr>
        <p:spPr bwMode="auto">
          <a:xfrm>
            <a:off x="4499992" y="4869160"/>
            <a:ext cx="1295400" cy="457200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cos A</a:t>
            </a:r>
            <a:r>
              <a:rPr lang="en-GB" baseline="30000">
                <a:latin typeface="Tekton Pro" pitchFamily="34" charset="0"/>
              </a:rPr>
              <a:t>o</a:t>
            </a:r>
            <a:r>
              <a:rPr lang="en-GB">
                <a:latin typeface="Tekton Pro" pitchFamily="34" charset="0"/>
              </a:rPr>
              <a:t> =</a:t>
            </a:r>
          </a:p>
        </p:txBody>
      </p:sp>
      <p:sp>
        <p:nvSpPr>
          <p:cNvPr id="1089" name="Text Box 65"/>
          <p:cNvSpPr txBox="1">
            <a:spLocks noChangeArrowheads="1"/>
          </p:cNvSpPr>
          <p:nvPr/>
        </p:nvSpPr>
        <p:spPr bwMode="auto">
          <a:xfrm>
            <a:off x="5940152" y="4869160"/>
            <a:ext cx="381000" cy="457200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u="sng" dirty="0">
                <a:latin typeface="Tekton Pro" pitchFamily="34" charset="0"/>
              </a:rPr>
              <a:t>x</a:t>
            </a:r>
          </a:p>
        </p:txBody>
      </p:sp>
      <p:sp>
        <p:nvSpPr>
          <p:cNvPr id="1091" name="Text Box 67"/>
          <p:cNvSpPr txBox="1">
            <a:spLocks noChangeArrowheads="1"/>
          </p:cNvSpPr>
          <p:nvPr/>
        </p:nvSpPr>
        <p:spPr bwMode="auto">
          <a:xfrm>
            <a:off x="6477000" y="4819799"/>
            <a:ext cx="2667000" cy="43088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Tekton Pro" pitchFamily="34" charset="0"/>
              </a:rPr>
              <a:t>Make x the subject:</a:t>
            </a:r>
          </a:p>
        </p:txBody>
      </p:sp>
      <p:sp>
        <p:nvSpPr>
          <p:cNvPr id="1092" name="Text Box 68"/>
          <p:cNvSpPr txBox="1">
            <a:spLocks noChangeArrowheads="1"/>
          </p:cNvSpPr>
          <p:nvPr/>
        </p:nvSpPr>
        <p:spPr bwMode="auto">
          <a:xfrm>
            <a:off x="4606280" y="5733256"/>
            <a:ext cx="685800" cy="457200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x =</a:t>
            </a:r>
          </a:p>
        </p:txBody>
      </p:sp>
      <p:sp>
        <p:nvSpPr>
          <p:cNvPr id="1093" name="Text Box 69"/>
          <p:cNvSpPr txBox="1">
            <a:spLocks noChangeArrowheads="1"/>
          </p:cNvSpPr>
          <p:nvPr/>
        </p:nvSpPr>
        <p:spPr bwMode="auto">
          <a:xfrm>
            <a:off x="5220072" y="5733256"/>
            <a:ext cx="1266800" cy="461665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Tekton Pro" pitchFamily="34" charset="0"/>
              </a:rPr>
              <a:t>bcosA</a:t>
            </a:r>
            <a:r>
              <a:rPr lang="en-GB" baseline="30000" dirty="0" err="1">
                <a:latin typeface="Tekton Pro" pitchFamily="34" charset="0"/>
              </a:rPr>
              <a:t>o</a:t>
            </a:r>
            <a:endParaRPr lang="en-GB" baseline="30000" dirty="0">
              <a:latin typeface="Tekton Pro" pitchFamily="34" charset="0"/>
            </a:endParaRPr>
          </a:p>
        </p:txBody>
      </p:sp>
      <p:sp>
        <p:nvSpPr>
          <p:cNvPr id="1094" name="Text Box 70"/>
          <p:cNvSpPr txBox="1">
            <a:spLocks noChangeArrowheads="1"/>
          </p:cNvSpPr>
          <p:nvPr/>
        </p:nvSpPr>
        <p:spPr bwMode="auto">
          <a:xfrm>
            <a:off x="6588224" y="5589240"/>
            <a:ext cx="2286000" cy="769441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Tekton Pro" pitchFamily="34" charset="0"/>
              </a:rPr>
              <a:t>Substitute into the formula:</a:t>
            </a:r>
          </a:p>
        </p:txBody>
      </p:sp>
      <p:sp>
        <p:nvSpPr>
          <p:cNvPr id="1095" name="Text Box 71"/>
          <p:cNvSpPr txBox="1">
            <a:spLocks noChangeArrowheads="1"/>
          </p:cNvSpPr>
          <p:nvPr/>
        </p:nvSpPr>
        <p:spPr bwMode="auto">
          <a:xfrm>
            <a:off x="899592" y="4221088"/>
            <a:ext cx="76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</a:t>
            </a:r>
            <a:r>
              <a:rPr lang="en-GB" baseline="30000" dirty="0">
                <a:latin typeface="Tekton Pro" pitchFamily="34" charset="0"/>
              </a:rPr>
              <a:t>2 </a:t>
            </a:r>
            <a:r>
              <a:rPr lang="en-GB" dirty="0">
                <a:latin typeface="Tekton Pro" pitchFamily="34" charset="0"/>
              </a:rPr>
              <a:t>=</a:t>
            </a:r>
          </a:p>
        </p:txBody>
      </p:sp>
      <p:sp>
        <p:nvSpPr>
          <p:cNvPr id="1096" name="Text Box 72"/>
          <p:cNvSpPr txBox="1">
            <a:spLocks noChangeArrowheads="1"/>
          </p:cNvSpPr>
          <p:nvPr/>
        </p:nvSpPr>
        <p:spPr bwMode="auto">
          <a:xfrm>
            <a:off x="1509192" y="4221088"/>
            <a:ext cx="578768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b</a:t>
            </a:r>
            <a:r>
              <a:rPr lang="en-GB" baseline="30000" dirty="0">
                <a:latin typeface="Tekton Pro" pitchFamily="34" charset="0"/>
              </a:rPr>
              <a:t>2</a:t>
            </a:r>
          </a:p>
        </p:txBody>
      </p:sp>
      <p:sp>
        <p:nvSpPr>
          <p:cNvPr id="1098" name="Text Box 74"/>
          <p:cNvSpPr txBox="1">
            <a:spLocks noChangeArrowheads="1"/>
          </p:cNvSpPr>
          <p:nvPr/>
        </p:nvSpPr>
        <p:spPr bwMode="auto">
          <a:xfrm>
            <a:off x="1907704" y="4221088"/>
            <a:ext cx="381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+</a:t>
            </a:r>
          </a:p>
        </p:txBody>
      </p:sp>
      <p:sp>
        <p:nvSpPr>
          <p:cNvPr id="1099" name="Text Box 75"/>
          <p:cNvSpPr txBox="1">
            <a:spLocks noChangeArrowheads="1"/>
          </p:cNvSpPr>
          <p:nvPr/>
        </p:nvSpPr>
        <p:spPr bwMode="auto">
          <a:xfrm>
            <a:off x="2123728" y="4221088"/>
            <a:ext cx="60885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c</a:t>
            </a:r>
            <a:r>
              <a:rPr lang="en-GB" baseline="30000" dirty="0">
                <a:latin typeface="Tekton Pro" pitchFamily="34" charset="0"/>
              </a:rPr>
              <a:t>2</a:t>
            </a:r>
          </a:p>
        </p:txBody>
      </p:sp>
      <p:sp>
        <p:nvSpPr>
          <p:cNvPr id="1100" name="Text Box 76"/>
          <p:cNvSpPr txBox="1">
            <a:spLocks noChangeArrowheads="1"/>
          </p:cNvSpPr>
          <p:nvPr/>
        </p:nvSpPr>
        <p:spPr bwMode="auto">
          <a:xfrm>
            <a:off x="2543944" y="4221088"/>
            <a:ext cx="174002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Tekton Pro" pitchFamily="34" charset="0"/>
              </a:rPr>
              <a:t>- 2cbcosA</a:t>
            </a:r>
            <a:r>
              <a:rPr lang="en-GB" baseline="30000" dirty="0" smtClean="0">
                <a:latin typeface="Tekton Pro" pitchFamily="34" charset="0"/>
              </a:rPr>
              <a:t>o</a:t>
            </a:r>
            <a:endParaRPr lang="en-GB" baseline="30000" dirty="0">
              <a:latin typeface="Tekton Pro" pitchFamily="34" charset="0"/>
            </a:endParaRPr>
          </a:p>
        </p:txBody>
      </p:sp>
      <p:sp>
        <p:nvSpPr>
          <p:cNvPr id="1101" name="Text Box 77"/>
          <p:cNvSpPr txBox="1">
            <a:spLocks noChangeArrowheads="1"/>
          </p:cNvSpPr>
          <p:nvPr/>
        </p:nvSpPr>
        <p:spPr bwMode="auto">
          <a:xfrm>
            <a:off x="827584" y="4653136"/>
            <a:ext cx="2209800" cy="43088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200" dirty="0">
                <a:latin typeface="Tekton Pro" pitchFamily="34" charset="0"/>
              </a:rPr>
              <a:t>We now have:</a:t>
            </a:r>
          </a:p>
        </p:txBody>
      </p:sp>
      <p:grpSp>
        <p:nvGrpSpPr>
          <p:cNvPr id="1107" name="Group 83"/>
          <p:cNvGrpSpPr>
            <a:grpSpLocks/>
          </p:cNvGrpSpPr>
          <p:nvPr/>
        </p:nvGrpSpPr>
        <p:grpSpPr bwMode="auto">
          <a:xfrm>
            <a:off x="611560" y="5157195"/>
            <a:ext cx="3672408" cy="461963"/>
            <a:chOff x="816" y="3456"/>
            <a:chExt cx="2064" cy="291"/>
          </a:xfrm>
        </p:grpSpPr>
        <p:sp>
          <p:nvSpPr>
            <p:cNvPr id="4137" name="Text Box 78"/>
            <p:cNvSpPr txBox="1">
              <a:spLocks noChangeArrowheads="1"/>
            </p:cNvSpPr>
            <p:nvPr/>
          </p:nvSpPr>
          <p:spPr bwMode="auto">
            <a:xfrm>
              <a:off x="816" y="3456"/>
              <a:ext cx="480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a</a:t>
              </a:r>
              <a:r>
                <a:rPr lang="en-GB" baseline="30000">
                  <a:latin typeface="Tekton Pro" pitchFamily="34" charset="0"/>
                </a:rPr>
                <a:t>2 </a:t>
              </a:r>
              <a:r>
                <a:rPr lang="en-GB">
                  <a:latin typeface="Tekton Pro" pitchFamily="34" charset="0"/>
                </a:rPr>
                <a:t>=</a:t>
              </a:r>
            </a:p>
          </p:txBody>
        </p:sp>
        <p:sp>
          <p:nvSpPr>
            <p:cNvPr id="4138" name="Text Box 79"/>
            <p:cNvSpPr txBox="1">
              <a:spLocks noChangeArrowheads="1"/>
            </p:cNvSpPr>
            <p:nvPr/>
          </p:nvSpPr>
          <p:spPr bwMode="auto">
            <a:xfrm>
              <a:off x="1200" y="3456"/>
              <a:ext cx="288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b</a:t>
              </a:r>
              <a:r>
                <a:rPr lang="en-GB" baseline="30000" dirty="0">
                  <a:latin typeface="Tekton Pro" pitchFamily="34" charset="0"/>
                </a:rPr>
                <a:t>2</a:t>
              </a:r>
            </a:p>
          </p:txBody>
        </p:sp>
        <p:sp>
          <p:nvSpPr>
            <p:cNvPr id="4139" name="Text Box 80"/>
            <p:cNvSpPr txBox="1">
              <a:spLocks noChangeArrowheads="1"/>
            </p:cNvSpPr>
            <p:nvPr/>
          </p:nvSpPr>
          <p:spPr bwMode="auto">
            <a:xfrm>
              <a:off x="1440" y="3456"/>
              <a:ext cx="240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+</a:t>
              </a:r>
            </a:p>
          </p:txBody>
        </p:sp>
        <p:sp>
          <p:nvSpPr>
            <p:cNvPr id="4140" name="Text Box 81"/>
            <p:cNvSpPr txBox="1">
              <a:spLocks noChangeArrowheads="1"/>
            </p:cNvSpPr>
            <p:nvPr/>
          </p:nvSpPr>
          <p:spPr bwMode="auto">
            <a:xfrm>
              <a:off x="1680" y="3456"/>
              <a:ext cx="288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c</a:t>
              </a:r>
              <a:r>
                <a:rPr lang="en-GB" baseline="30000">
                  <a:latin typeface="Tekton Pro" pitchFamily="34" charset="0"/>
                </a:rPr>
                <a:t>2</a:t>
              </a:r>
            </a:p>
          </p:txBody>
        </p:sp>
        <p:sp>
          <p:nvSpPr>
            <p:cNvPr id="4141" name="Text Box 82"/>
            <p:cNvSpPr txBox="1">
              <a:spLocks noChangeArrowheads="1"/>
            </p:cNvSpPr>
            <p:nvPr/>
          </p:nvSpPr>
          <p:spPr bwMode="auto">
            <a:xfrm>
              <a:off x="1920" y="3456"/>
              <a:ext cx="960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smtClean="0">
                  <a:latin typeface="Tekton Pro" pitchFamily="34" charset="0"/>
                </a:rPr>
                <a:t>- 2bccosA</a:t>
              </a:r>
              <a:r>
                <a:rPr lang="en-GB" baseline="30000" dirty="0" smtClean="0">
                  <a:latin typeface="Tekton Pro" pitchFamily="34" charset="0"/>
                </a:rPr>
                <a:t>o</a:t>
              </a:r>
              <a:endParaRPr lang="en-GB" baseline="30000" dirty="0">
                <a:latin typeface="Tekton Pro" pitchFamily="34" charset="0"/>
              </a:endParaRPr>
            </a:p>
          </p:txBody>
        </p:sp>
      </p:grpSp>
      <p:sp>
        <p:nvSpPr>
          <p:cNvPr id="1108" name="Text Box 84"/>
          <p:cNvSpPr txBox="1">
            <a:spLocks noChangeArrowheads="1"/>
          </p:cNvSpPr>
          <p:nvPr/>
        </p:nvSpPr>
        <p:spPr bwMode="auto">
          <a:xfrm>
            <a:off x="1043608" y="5733256"/>
            <a:ext cx="2590800" cy="457200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i="1" dirty="0">
                <a:latin typeface="Tekton Pro" pitchFamily="34" charset="0"/>
              </a:rPr>
              <a:t>The Cosine Rule.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0" grpId="0" animBg="1" autoUpdateAnimBg="0"/>
      <p:bldP spid="1061" grpId="0" animBg="1" autoUpdateAnimBg="0"/>
      <p:bldP spid="1062" grpId="0" autoUpdateAnimBg="0"/>
      <p:bldP spid="1063" grpId="0" autoUpdateAnimBg="0"/>
      <p:bldP spid="1064" grpId="0" autoUpdateAnimBg="0"/>
      <p:bldP spid="1065" grpId="0" autoUpdateAnimBg="0"/>
      <p:bldP spid="1066" grpId="0" animBg="1" autoUpdateAnimBg="0"/>
      <p:bldP spid="1067" grpId="0" autoUpdateAnimBg="0"/>
      <p:bldP spid="1068" grpId="0" autoUpdateAnimBg="0"/>
      <p:bldP spid="1069" grpId="0" autoUpdateAnimBg="0"/>
      <p:bldP spid="1070" grpId="0" autoUpdateAnimBg="0"/>
      <p:bldP spid="1074" grpId="0" autoUpdateAnimBg="0"/>
      <p:bldP spid="1075" grpId="0" autoUpdateAnimBg="0"/>
      <p:bldP spid="1076" grpId="0" animBg="1" autoUpdateAnimBg="0"/>
      <p:bldP spid="1077" grpId="0" animBg="1" autoUpdateAnimBg="0"/>
      <p:bldP spid="1078" grpId="0" animBg="1"/>
      <p:bldP spid="1079" grpId="0" animBg="1"/>
      <p:bldP spid="1082" grpId="0" autoUpdateAnimBg="0"/>
      <p:bldP spid="1083" grpId="0" autoUpdateAnimBg="0"/>
      <p:bldP spid="1084" grpId="0" autoUpdateAnimBg="0"/>
      <p:bldP spid="1085" grpId="0" autoUpdateAnimBg="0"/>
      <p:bldP spid="1086" grpId="0" autoUpdateAnimBg="0"/>
      <p:bldP spid="1087" grpId="0" animBg="1" autoUpdateAnimBg="0"/>
      <p:bldP spid="1088" grpId="0" animBg="1" autoUpdateAnimBg="0"/>
      <p:bldP spid="1089" grpId="0" animBg="1" autoUpdateAnimBg="0"/>
      <p:bldP spid="1091" grpId="0" animBg="1" autoUpdateAnimBg="0"/>
      <p:bldP spid="1092" grpId="0" animBg="1" autoUpdateAnimBg="0"/>
      <p:bldP spid="1093" grpId="0" animBg="1" autoUpdateAnimBg="0"/>
      <p:bldP spid="1094" grpId="0" animBg="1" autoUpdateAnimBg="0"/>
      <p:bldP spid="1095" grpId="0" autoUpdateAnimBg="0"/>
      <p:bldP spid="1096" grpId="0" autoUpdateAnimBg="0"/>
      <p:bldP spid="1098" grpId="0" autoUpdateAnimBg="0"/>
      <p:bldP spid="1099" grpId="0" autoUpdateAnimBg="0"/>
      <p:bldP spid="1100" grpId="0" autoUpdateAnimBg="0"/>
      <p:bldP spid="1101" grpId="0" animBg="1" autoUpdateAnimBg="0"/>
      <p:bldP spid="1108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51520" y="228600"/>
            <a:ext cx="8663880" cy="1143000"/>
          </a:xfrm>
        </p:spPr>
        <p:txBody>
          <a:bodyPr/>
          <a:lstStyle/>
          <a:p>
            <a:pPr algn="r" eaLnBrk="1" hangingPunct="1"/>
            <a:r>
              <a:rPr lang="en-GB" dirty="0" smtClean="0">
                <a:latin typeface="Tekton Pro" pitchFamily="34" charset="0"/>
              </a:rPr>
              <a:t>When To Use The Cosine Rule.</a:t>
            </a:r>
          </a:p>
        </p:txBody>
      </p:sp>
      <p:sp>
        <p:nvSpPr>
          <p:cNvPr id="7171" name="Text Box 1027"/>
          <p:cNvSpPr txBox="1">
            <a:spLocks noChangeArrowheads="1"/>
          </p:cNvSpPr>
          <p:nvPr/>
        </p:nvSpPr>
        <p:spPr bwMode="auto">
          <a:xfrm>
            <a:off x="611560" y="1295400"/>
            <a:ext cx="7846640" cy="830997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The Cosine Rule can be used to find a third side of a triangle if you have the other two sides and the angle between them.</a:t>
            </a:r>
          </a:p>
        </p:txBody>
      </p:sp>
      <p:sp>
        <p:nvSpPr>
          <p:cNvPr id="7172" name="Text Box 1028"/>
          <p:cNvSpPr txBox="1">
            <a:spLocks noChangeArrowheads="1"/>
          </p:cNvSpPr>
          <p:nvPr/>
        </p:nvSpPr>
        <p:spPr bwMode="auto">
          <a:xfrm>
            <a:off x="107504" y="2590800"/>
            <a:ext cx="9036496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All the triangles below are suitable for use with the Cosine Rule:</a:t>
            </a:r>
          </a:p>
        </p:txBody>
      </p:sp>
      <p:grpSp>
        <p:nvGrpSpPr>
          <p:cNvPr id="7199" name="Group 1055"/>
          <p:cNvGrpSpPr>
            <a:grpSpLocks/>
          </p:cNvGrpSpPr>
          <p:nvPr/>
        </p:nvGrpSpPr>
        <p:grpSpPr bwMode="auto">
          <a:xfrm>
            <a:off x="1259632" y="3212976"/>
            <a:ext cx="3352800" cy="1600200"/>
            <a:chOff x="912" y="2208"/>
            <a:chExt cx="2112" cy="1008"/>
          </a:xfrm>
        </p:grpSpPr>
        <p:grpSp>
          <p:nvGrpSpPr>
            <p:cNvPr id="5155" name="Group 1032"/>
            <p:cNvGrpSpPr>
              <a:grpSpLocks/>
            </p:cNvGrpSpPr>
            <p:nvPr/>
          </p:nvGrpSpPr>
          <p:grpSpPr bwMode="auto">
            <a:xfrm>
              <a:off x="1008" y="2448"/>
              <a:ext cx="2016" cy="768"/>
              <a:chOff x="960" y="2304"/>
              <a:chExt cx="2016" cy="768"/>
            </a:xfrm>
          </p:grpSpPr>
          <p:sp>
            <p:nvSpPr>
              <p:cNvPr id="5160" name="Line 1029"/>
              <p:cNvSpPr>
                <a:spLocks noChangeShapeType="1"/>
              </p:cNvSpPr>
              <p:nvPr/>
            </p:nvSpPr>
            <p:spPr bwMode="auto">
              <a:xfrm>
                <a:off x="960" y="2304"/>
                <a:ext cx="576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5161" name="Line 1030"/>
              <p:cNvSpPr>
                <a:spLocks noChangeShapeType="1"/>
              </p:cNvSpPr>
              <p:nvPr/>
            </p:nvSpPr>
            <p:spPr bwMode="auto">
              <a:xfrm flipV="1">
                <a:off x="1536" y="2352"/>
                <a:ext cx="1440" cy="72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5162" name="Line 1031"/>
              <p:cNvSpPr>
                <a:spLocks noChangeShapeType="1"/>
              </p:cNvSpPr>
              <p:nvPr/>
            </p:nvSpPr>
            <p:spPr bwMode="auto">
              <a:xfrm>
                <a:off x="960" y="2304"/>
                <a:ext cx="2016" cy="4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5156" name="Text Box 1041"/>
            <p:cNvSpPr txBox="1">
              <a:spLocks noChangeArrowheads="1"/>
            </p:cNvSpPr>
            <p:nvPr/>
          </p:nvSpPr>
          <p:spPr bwMode="auto">
            <a:xfrm>
              <a:off x="912" y="2640"/>
              <a:ext cx="24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6</a:t>
              </a:r>
            </a:p>
          </p:txBody>
        </p:sp>
        <p:sp>
          <p:nvSpPr>
            <p:cNvPr id="5157" name="Text Box 1042"/>
            <p:cNvSpPr txBox="1">
              <a:spLocks noChangeArrowheads="1"/>
            </p:cNvSpPr>
            <p:nvPr/>
          </p:nvSpPr>
          <p:spPr bwMode="auto">
            <a:xfrm>
              <a:off x="1728" y="2208"/>
              <a:ext cx="38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10</a:t>
              </a:r>
            </a:p>
          </p:txBody>
        </p:sp>
        <p:sp>
          <p:nvSpPr>
            <p:cNvPr id="5158" name="Text Box 1043"/>
            <p:cNvSpPr txBox="1">
              <a:spLocks noChangeArrowheads="1"/>
            </p:cNvSpPr>
            <p:nvPr/>
          </p:nvSpPr>
          <p:spPr bwMode="auto">
            <a:xfrm>
              <a:off x="1200" y="2496"/>
              <a:ext cx="43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65</a:t>
              </a:r>
              <a:r>
                <a:rPr lang="en-GB" baseline="30000">
                  <a:latin typeface="Tekton Pro" pitchFamily="34" charset="0"/>
                </a:rPr>
                <a:t>o</a:t>
              </a:r>
            </a:p>
          </p:txBody>
        </p:sp>
        <p:sp>
          <p:nvSpPr>
            <p:cNvPr id="5159" name="Text Box 1044"/>
            <p:cNvSpPr txBox="1">
              <a:spLocks noChangeArrowheads="1"/>
            </p:cNvSpPr>
            <p:nvPr/>
          </p:nvSpPr>
          <p:spPr bwMode="auto">
            <a:xfrm>
              <a:off x="2304" y="2832"/>
              <a:ext cx="33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L</a:t>
              </a:r>
            </a:p>
          </p:txBody>
        </p:sp>
      </p:grpSp>
      <p:grpSp>
        <p:nvGrpSpPr>
          <p:cNvPr id="7200" name="Group 1056"/>
          <p:cNvGrpSpPr>
            <a:grpSpLocks/>
          </p:cNvGrpSpPr>
          <p:nvPr/>
        </p:nvGrpSpPr>
        <p:grpSpPr bwMode="auto">
          <a:xfrm>
            <a:off x="5148064" y="3212976"/>
            <a:ext cx="3657600" cy="1600200"/>
            <a:chOff x="3312" y="2256"/>
            <a:chExt cx="2304" cy="1008"/>
          </a:xfrm>
        </p:grpSpPr>
        <p:grpSp>
          <p:nvGrpSpPr>
            <p:cNvPr id="5147" name="Group 1040"/>
            <p:cNvGrpSpPr>
              <a:grpSpLocks/>
            </p:cNvGrpSpPr>
            <p:nvPr/>
          </p:nvGrpSpPr>
          <p:grpSpPr bwMode="auto">
            <a:xfrm>
              <a:off x="3648" y="2400"/>
              <a:ext cx="1968" cy="864"/>
              <a:chOff x="3408" y="2304"/>
              <a:chExt cx="1968" cy="864"/>
            </a:xfrm>
          </p:grpSpPr>
          <p:sp>
            <p:nvSpPr>
              <p:cNvPr id="5152" name="Line 1033"/>
              <p:cNvSpPr>
                <a:spLocks noChangeShapeType="1"/>
              </p:cNvSpPr>
              <p:nvPr/>
            </p:nvSpPr>
            <p:spPr bwMode="auto">
              <a:xfrm>
                <a:off x="3408" y="2304"/>
                <a:ext cx="192" cy="86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5153" name="Line 1034"/>
              <p:cNvSpPr>
                <a:spLocks noChangeShapeType="1"/>
              </p:cNvSpPr>
              <p:nvPr/>
            </p:nvSpPr>
            <p:spPr bwMode="auto">
              <a:xfrm>
                <a:off x="3408" y="2304"/>
                <a:ext cx="1968" cy="28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5154" name="Line 1035"/>
              <p:cNvSpPr>
                <a:spLocks noChangeShapeType="1"/>
              </p:cNvSpPr>
              <p:nvPr/>
            </p:nvSpPr>
            <p:spPr bwMode="auto">
              <a:xfrm flipV="1">
                <a:off x="3600" y="2592"/>
                <a:ext cx="1776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5148" name="Text Box 1046"/>
            <p:cNvSpPr txBox="1">
              <a:spLocks noChangeArrowheads="1"/>
            </p:cNvSpPr>
            <p:nvPr/>
          </p:nvSpPr>
          <p:spPr bwMode="auto">
            <a:xfrm>
              <a:off x="3888" y="2880"/>
              <a:ext cx="467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89</a:t>
              </a:r>
              <a:r>
                <a:rPr lang="en-GB" baseline="30000" dirty="0">
                  <a:latin typeface="Tekton Pro" pitchFamily="34" charset="0"/>
                </a:rPr>
                <a:t>o</a:t>
              </a:r>
            </a:p>
          </p:txBody>
        </p:sp>
        <p:sp>
          <p:nvSpPr>
            <p:cNvPr id="5149" name="Text Box 1047"/>
            <p:cNvSpPr txBox="1">
              <a:spLocks noChangeArrowheads="1"/>
            </p:cNvSpPr>
            <p:nvPr/>
          </p:nvSpPr>
          <p:spPr bwMode="auto">
            <a:xfrm>
              <a:off x="4656" y="2976"/>
              <a:ext cx="57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13.8</a:t>
              </a:r>
            </a:p>
          </p:txBody>
        </p:sp>
        <p:sp>
          <p:nvSpPr>
            <p:cNvPr id="5150" name="Text Box 1048"/>
            <p:cNvSpPr txBox="1">
              <a:spLocks noChangeArrowheads="1"/>
            </p:cNvSpPr>
            <p:nvPr/>
          </p:nvSpPr>
          <p:spPr bwMode="auto">
            <a:xfrm>
              <a:off x="3312" y="2736"/>
              <a:ext cx="43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6.2</a:t>
              </a:r>
            </a:p>
          </p:txBody>
        </p:sp>
        <p:sp>
          <p:nvSpPr>
            <p:cNvPr id="5151" name="Text Box 1049"/>
            <p:cNvSpPr txBox="1">
              <a:spLocks noChangeArrowheads="1"/>
            </p:cNvSpPr>
            <p:nvPr/>
          </p:nvSpPr>
          <p:spPr bwMode="auto">
            <a:xfrm>
              <a:off x="4608" y="2256"/>
              <a:ext cx="67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W</a:t>
              </a:r>
            </a:p>
          </p:txBody>
        </p:sp>
      </p:grpSp>
      <p:grpSp>
        <p:nvGrpSpPr>
          <p:cNvPr id="7201" name="Group 1057"/>
          <p:cNvGrpSpPr>
            <a:grpSpLocks/>
          </p:cNvGrpSpPr>
          <p:nvPr/>
        </p:nvGrpSpPr>
        <p:grpSpPr bwMode="auto">
          <a:xfrm>
            <a:off x="2483768" y="5157192"/>
            <a:ext cx="4114800" cy="1447800"/>
            <a:chOff x="1632" y="3408"/>
            <a:chExt cx="2592" cy="912"/>
          </a:xfrm>
        </p:grpSpPr>
        <p:grpSp>
          <p:nvGrpSpPr>
            <p:cNvPr id="5139" name="Group 1039"/>
            <p:cNvGrpSpPr>
              <a:grpSpLocks/>
            </p:cNvGrpSpPr>
            <p:nvPr/>
          </p:nvGrpSpPr>
          <p:grpSpPr bwMode="auto">
            <a:xfrm>
              <a:off x="1632" y="3456"/>
              <a:ext cx="2592" cy="624"/>
              <a:chOff x="1248" y="3408"/>
              <a:chExt cx="2592" cy="624"/>
            </a:xfrm>
          </p:grpSpPr>
          <p:sp>
            <p:nvSpPr>
              <p:cNvPr id="5144" name="Line 1036"/>
              <p:cNvSpPr>
                <a:spLocks noChangeShapeType="1"/>
              </p:cNvSpPr>
              <p:nvPr/>
            </p:nvSpPr>
            <p:spPr bwMode="auto">
              <a:xfrm flipV="1">
                <a:off x="1248" y="3408"/>
                <a:ext cx="960" cy="62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5145" name="Line 1037"/>
              <p:cNvSpPr>
                <a:spLocks noChangeShapeType="1"/>
              </p:cNvSpPr>
              <p:nvPr/>
            </p:nvSpPr>
            <p:spPr bwMode="auto">
              <a:xfrm>
                <a:off x="2208" y="3408"/>
                <a:ext cx="1632" cy="57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5146" name="Line 1038"/>
              <p:cNvSpPr>
                <a:spLocks noChangeShapeType="1"/>
              </p:cNvSpPr>
              <p:nvPr/>
            </p:nvSpPr>
            <p:spPr bwMode="auto">
              <a:xfrm flipV="1">
                <a:off x="1248" y="3984"/>
                <a:ext cx="2592" cy="4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5140" name="Text Box 1051"/>
            <p:cNvSpPr txBox="1">
              <a:spLocks noChangeArrowheads="1"/>
            </p:cNvSpPr>
            <p:nvPr/>
          </p:nvSpPr>
          <p:spPr bwMode="auto">
            <a:xfrm>
              <a:off x="2400" y="3504"/>
              <a:ext cx="57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147</a:t>
              </a:r>
              <a:r>
                <a:rPr lang="en-GB" baseline="30000">
                  <a:latin typeface="Tekton Pro" pitchFamily="34" charset="0"/>
                </a:rPr>
                <a:t>o</a:t>
              </a:r>
            </a:p>
          </p:txBody>
        </p:sp>
        <p:sp>
          <p:nvSpPr>
            <p:cNvPr id="5141" name="Text Box 1052"/>
            <p:cNvSpPr txBox="1">
              <a:spLocks noChangeArrowheads="1"/>
            </p:cNvSpPr>
            <p:nvPr/>
          </p:nvSpPr>
          <p:spPr bwMode="auto">
            <a:xfrm>
              <a:off x="1680" y="3504"/>
              <a:ext cx="33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8</a:t>
              </a:r>
            </a:p>
          </p:txBody>
        </p:sp>
        <p:sp>
          <p:nvSpPr>
            <p:cNvPr id="5142" name="Text Box 1053"/>
            <p:cNvSpPr txBox="1">
              <a:spLocks noChangeArrowheads="1"/>
            </p:cNvSpPr>
            <p:nvPr/>
          </p:nvSpPr>
          <p:spPr bwMode="auto">
            <a:xfrm>
              <a:off x="3216" y="3408"/>
              <a:ext cx="48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11</a:t>
              </a:r>
            </a:p>
          </p:txBody>
        </p:sp>
        <p:sp>
          <p:nvSpPr>
            <p:cNvPr id="5143" name="Text Box 1054"/>
            <p:cNvSpPr txBox="1">
              <a:spLocks noChangeArrowheads="1"/>
            </p:cNvSpPr>
            <p:nvPr/>
          </p:nvSpPr>
          <p:spPr bwMode="auto">
            <a:xfrm>
              <a:off x="2496" y="4032"/>
              <a:ext cx="48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M</a:t>
              </a:r>
            </a:p>
          </p:txBody>
        </p:sp>
      </p:grpSp>
      <p:grpSp>
        <p:nvGrpSpPr>
          <p:cNvPr id="7212" name="Group 1068"/>
          <p:cNvGrpSpPr>
            <a:grpSpLocks/>
          </p:cNvGrpSpPr>
          <p:nvPr/>
        </p:nvGrpSpPr>
        <p:grpSpPr bwMode="auto">
          <a:xfrm>
            <a:off x="1115616" y="3212976"/>
            <a:ext cx="6858000" cy="2590800"/>
            <a:chOff x="768" y="2208"/>
            <a:chExt cx="4320" cy="1632"/>
          </a:xfrm>
        </p:grpSpPr>
        <p:sp>
          <p:nvSpPr>
            <p:cNvPr id="5130" name="Oval 1058"/>
            <p:cNvSpPr>
              <a:spLocks noChangeArrowheads="1"/>
            </p:cNvSpPr>
            <p:nvPr/>
          </p:nvSpPr>
          <p:spPr bwMode="auto">
            <a:xfrm>
              <a:off x="1680" y="2208"/>
              <a:ext cx="432" cy="384"/>
            </a:xfrm>
            <a:prstGeom prst="ellips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NZ">
                <a:latin typeface="Tekton Pro" pitchFamily="34" charset="0"/>
              </a:endParaRPr>
            </a:p>
          </p:txBody>
        </p:sp>
        <p:sp>
          <p:nvSpPr>
            <p:cNvPr id="5131" name="Oval 1059"/>
            <p:cNvSpPr>
              <a:spLocks noChangeArrowheads="1"/>
            </p:cNvSpPr>
            <p:nvPr/>
          </p:nvSpPr>
          <p:spPr bwMode="auto">
            <a:xfrm>
              <a:off x="768" y="2640"/>
              <a:ext cx="432" cy="384"/>
            </a:xfrm>
            <a:prstGeom prst="ellips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NZ">
                <a:latin typeface="Tekton Pro" pitchFamily="34" charset="0"/>
              </a:endParaRPr>
            </a:p>
          </p:txBody>
        </p:sp>
        <p:sp>
          <p:nvSpPr>
            <p:cNvPr id="5132" name="Oval 1060"/>
            <p:cNvSpPr>
              <a:spLocks noChangeArrowheads="1"/>
            </p:cNvSpPr>
            <p:nvPr/>
          </p:nvSpPr>
          <p:spPr bwMode="auto">
            <a:xfrm>
              <a:off x="1152" y="2400"/>
              <a:ext cx="432" cy="384"/>
            </a:xfrm>
            <a:prstGeom prst="ellips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NZ">
                <a:latin typeface="Tekton Pro" pitchFamily="34" charset="0"/>
              </a:endParaRPr>
            </a:p>
          </p:txBody>
        </p:sp>
        <p:sp>
          <p:nvSpPr>
            <p:cNvPr id="5133" name="Oval 1061"/>
            <p:cNvSpPr>
              <a:spLocks noChangeArrowheads="1"/>
            </p:cNvSpPr>
            <p:nvPr/>
          </p:nvSpPr>
          <p:spPr bwMode="auto">
            <a:xfrm>
              <a:off x="3264" y="2688"/>
              <a:ext cx="432" cy="384"/>
            </a:xfrm>
            <a:prstGeom prst="ellips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NZ">
                <a:latin typeface="Tekton Pro" pitchFamily="34" charset="0"/>
              </a:endParaRPr>
            </a:p>
          </p:txBody>
        </p:sp>
        <p:sp>
          <p:nvSpPr>
            <p:cNvPr id="5134" name="Oval 1062"/>
            <p:cNvSpPr>
              <a:spLocks noChangeArrowheads="1"/>
            </p:cNvSpPr>
            <p:nvPr/>
          </p:nvSpPr>
          <p:spPr bwMode="auto">
            <a:xfrm>
              <a:off x="3840" y="2832"/>
              <a:ext cx="432" cy="384"/>
            </a:xfrm>
            <a:prstGeom prst="ellips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NZ">
                <a:latin typeface="Tekton Pro" pitchFamily="34" charset="0"/>
              </a:endParaRPr>
            </a:p>
          </p:txBody>
        </p:sp>
        <p:sp>
          <p:nvSpPr>
            <p:cNvPr id="5135" name="Oval 1063"/>
            <p:cNvSpPr>
              <a:spLocks noChangeArrowheads="1"/>
            </p:cNvSpPr>
            <p:nvPr/>
          </p:nvSpPr>
          <p:spPr bwMode="auto">
            <a:xfrm>
              <a:off x="4656" y="2928"/>
              <a:ext cx="432" cy="384"/>
            </a:xfrm>
            <a:prstGeom prst="ellips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NZ">
                <a:latin typeface="Tekton Pro" pitchFamily="34" charset="0"/>
              </a:endParaRPr>
            </a:p>
          </p:txBody>
        </p:sp>
        <p:sp>
          <p:nvSpPr>
            <p:cNvPr id="5136" name="Oval 1064"/>
            <p:cNvSpPr>
              <a:spLocks noChangeArrowheads="1"/>
            </p:cNvSpPr>
            <p:nvPr/>
          </p:nvSpPr>
          <p:spPr bwMode="auto">
            <a:xfrm>
              <a:off x="1536" y="3456"/>
              <a:ext cx="432" cy="384"/>
            </a:xfrm>
            <a:prstGeom prst="ellips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NZ">
                <a:latin typeface="Tekton Pro" pitchFamily="34" charset="0"/>
              </a:endParaRPr>
            </a:p>
          </p:txBody>
        </p:sp>
        <p:sp>
          <p:nvSpPr>
            <p:cNvPr id="5137" name="Oval 1065"/>
            <p:cNvSpPr>
              <a:spLocks noChangeArrowheads="1"/>
            </p:cNvSpPr>
            <p:nvPr/>
          </p:nvSpPr>
          <p:spPr bwMode="auto">
            <a:xfrm>
              <a:off x="2400" y="3456"/>
              <a:ext cx="432" cy="384"/>
            </a:xfrm>
            <a:prstGeom prst="ellips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NZ">
                <a:latin typeface="Tekton Pro" pitchFamily="34" charset="0"/>
              </a:endParaRPr>
            </a:p>
          </p:txBody>
        </p:sp>
        <p:sp>
          <p:nvSpPr>
            <p:cNvPr id="5138" name="Oval 1066"/>
            <p:cNvSpPr>
              <a:spLocks noChangeArrowheads="1"/>
            </p:cNvSpPr>
            <p:nvPr/>
          </p:nvSpPr>
          <p:spPr bwMode="auto">
            <a:xfrm>
              <a:off x="3168" y="3408"/>
              <a:ext cx="432" cy="384"/>
            </a:xfrm>
            <a:prstGeom prst="ellipse">
              <a:avLst/>
            </a:prstGeom>
            <a:noFill/>
            <a:ln w="57150" cap="sq">
              <a:solidFill>
                <a:srgbClr val="FF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NZ">
                <a:latin typeface="Tekton Pro" pitchFamily="34" charset="0"/>
              </a:endParaRPr>
            </a:p>
          </p:txBody>
        </p:sp>
      </p:grpSp>
      <p:sp>
        <p:nvSpPr>
          <p:cNvPr id="7211" name="Text Box 1067"/>
          <p:cNvSpPr txBox="1">
            <a:spLocks noChangeArrowheads="1"/>
          </p:cNvSpPr>
          <p:nvPr/>
        </p:nvSpPr>
        <p:spPr bwMode="auto">
          <a:xfrm>
            <a:off x="107504" y="4797152"/>
            <a:ext cx="2209800" cy="1200329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Note the pattern of sides and 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animBg="1" autoUpdateAnimBg="0"/>
      <p:bldP spid="7172" grpId="0" animBg="1" autoUpdateAnimBg="0"/>
      <p:bldP spid="721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7543800" cy="4572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ekton Pro" pitchFamily="34" charset="0"/>
              </a:rPr>
              <a:t>Using The Cosine Rule.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764704"/>
            <a:ext cx="1676400" cy="457200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Example 1.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79512" y="1268760"/>
            <a:ext cx="6512768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Find the unknown side in the triangle below:</a:t>
            </a:r>
          </a:p>
        </p:txBody>
      </p:sp>
      <p:grpSp>
        <p:nvGrpSpPr>
          <p:cNvPr id="6189" name="Group 45"/>
          <p:cNvGrpSpPr>
            <a:grpSpLocks/>
          </p:cNvGrpSpPr>
          <p:nvPr/>
        </p:nvGrpSpPr>
        <p:grpSpPr bwMode="auto">
          <a:xfrm>
            <a:off x="467544" y="1844824"/>
            <a:ext cx="3276600" cy="1600200"/>
            <a:chOff x="1008" y="1440"/>
            <a:chExt cx="2064" cy="1008"/>
          </a:xfrm>
        </p:grpSpPr>
        <p:grpSp>
          <p:nvGrpSpPr>
            <p:cNvPr id="2" name="Group 8"/>
            <p:cNvGrpSpPr>
              <a:grpSpLocks/>
            </p:cNvGrpSpPr>
            <p:nvPr/>
          </p:nvGrpSpPr>
          <p:grpSpPr bwMode="auto">
            <a:xfrm>
              <a:off x="1008" y="1440"/>
              <a:ext cx="2064" cy="624"/>
              <a:chOff x="1008" y="1440"/>
              <a:chExt cx="2064" cy="624"/>
            </a:xfrm>
          </p:grpSpPr>
          <p:sp>
            <p:nvSpPr>
              <p:cNvPr id="3" name="Line 5"/>
              <p:cNvSpPr>
                <a:spLocks noChangeShapeType="1"/>
              </p:cNvSpPr>
              <p:nvPr/>
            </p:nvSpPr>
            <p:spPr bwMode="auto">
              <a:xfrm flipV="1">
                <a:off x="1008" y="1440"/>
                <a:ext cx="768" cy="62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4" name="Line 6"/>
              <p:cNvSpPr>
                <a:spLocks noChangeShapeType="1"/>
              </p:cNvSpPr>
              <p:nvPr/>
            </p:nvSpPr>
            <p:spPr bwMode="auto">
              <a:xfrm>
                <a:off x="1008" y="2064"/>
                <a:ext cx="2064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5" name="Line 7"/>
              <p:cNvSpPr>
                <a:spLocks noChangeShapeType="1"/>
              </p:cNvSpPr>
              <p:nvPr/>
            </p:nvSpPr>
            <p:spPr bwMode="auto">
              <a:xfrm>
                <a:off x="1776" y="1440"/>
                <a:ext cx="1296" cy="62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6" name="Text Box 9"/>
            <p:cNvSpPr txBox="1">
              <a:spLocks noChangeArrowheads="1"/>
            </p:cNvSpPr>
            <p:nvPr/>
          </p:nvSpPr>
          <p:spPr bwMode="auto">
            <a:xfrm>
              <a:off x="2352" y="1440"/>
              <a:ext cx="57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L</a:t>
              </a:r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056" y="1488"/>
              <a:ext cx="48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5m</a:t>
              </a:r>
            </a:p>
          </p:txBody>
        </p:sp>
        <p:sp>
          <p:nvSpPr>
            <p:cNvPr id="8" name="Text Box 11"/>
            <p:cNvSpPr txBox="1">
              <a:spLocks noChangeArrowheads="1"/>
            </p:cNvSpPr>
            <p:nvPr/>
          </p:nvSpPr>
          <p:spPr bwMode="auto">
            <a:xfrm>
              <a:off x="1536" y="2160"/>
              <a:ext cx="57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12m</a:t>
              </a:r>
            </a:p>
          </p:txBody>
        </p:sp>
        <p:sp>
          <p:nvSpPr>
            <p:cNvPr id="9" name="Text Box 12"/>
            <p:cNvSpPr txBox="1">
              <a:spLocks noChangeArrowheads="1"/>
            </p:cNvSpPr>
            <p:nvPr/>
          </p:nvSpPr>
          <p:spPr bwMode="auto">
            <a:xfrm>
              <a:off x="1392" y="1776"/>
              <a:ext cx="43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43</a:t>
              </a:r>
              <a:r>
                <a:rPr lang="en-GB" baseline="30000">
                  <a:latin typeface="Tekton Pro" pitchFamily="34" charset="0"/>
                </a:rPr>
                <a:t>o</a:t>
              </a:r>
            </a:p>
          </p:txBody>
        </p:sp>
      </p:grp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4067944" y="1844824"/>
            <a:ext cx="3200400" cy="83099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Identify sides </a:t>
            </a:r>
            <a:r>
              <a:rPr lang="en-GB" dirty="0" err="1">
                <a:latin typeface="Tekton Pro" pitchFamily="34" charset="0"/>
              </a:rPr>
              <a:t>a,b,c</a:t>
            </a:r>
            <a:r>
              <a:rPr lang="en-GB" dirty="0">
                <a:latin typeface="Tekton Pro" pitchFamily="34" charset="0"/>
              </a:rPr>
              <a:t> and angle </a:t>
            </a: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endParaRPr lang="en-GB" baseline="30000" dirty="0">
              <a:latin typeface="Tekton Pro" pitchFamily="34" charset="0"/>
            </a:endParaRP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23528" y="3429000"/>
            <a:ext cx="609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 =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899592" y="3429000"/>
            <a:ext cx="45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L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403648" y="3429000"/>
            <a:ext cx="609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b =</a:t>
            </a: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1907704" y="3429000"/>
            <a:ext cx="648072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5</a:t>
            </a:r>
            <a:endParaRPr lang="en-GB" dirty="0">
              <a:latin typeface="Tekton Pro" pitchFamily="34" charset="0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2378224" y="3429000"/>
            <a:ext cx="609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c =</a:t>
            </a: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2718212" y="3429000"/>
            <a:ext cx="756156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Tekton Pro" pitchFamily="34" charset="0"/>
              </a:rPr>
              <a:t>12</a:t>
            </a:r>
            <a:endParaRPr lang="en-GB" dirty="0">
              <a:latin typeface="Tekton Pro" pitchFamily="34" charset="0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3335288" y="3399383"/>
            <a:ext cx="762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r>
              <a:rPr lang="en-GB" baseline="30000" dirty="0">
                <a:latin typeface="Tekton Pro" pitchFamily="34" charset="0"/>
              </a:rPr>
              <a:t> </a:t>
            </a:r>
            <a:r>
              <a:rPr lang="en-GB" dirty="0">
                <a:latin typeface="Tekton Pro" pitchFamily="34" charset="0"/>
              </a:rPr>
              <a:t>=</a:t>
            </a:r>
          </a:p>
        </p:txBody>
      </p:sp>
      <p:sp>
        <p:nvSpPr>
          <p:cNvPr id="6166" name="Text Box 22"/>
          <p:cNvSpPr txBox="1">
            <a:spLocks noChangeArrowheads="1"/>
          </p:cNvSpPr>
          <p:nvPr/>
        </p:nvSpPr>
        <p:spPr bwMode="auto">
          <a:xfrm>
            <a:off x="4021088" y="3399383"/>
            <a:ext cx="76693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43</a:t>
            </a:r>
            <a:r>
              <a:rPr lang="en-GB" baseline="30000" dirty="0">
                <a:latin typeface="Tekton Pro" pitchFamily="34" charset="0"/>
              </a:rPr>
              <a:t>o</a:t>
            </a:r>
          </a:p>
        </p:txBody>
      </p:sp>
      <p:sp>
        <p:nvSpPr>
          <p:cNvPr id="6167" name="Text Box 23"/>
          <p:cNvSpPr txBox="1">
            <a:spLocks noChangeArrowheads="1"/>
          </p:cNvSpPr>
          <p:nvPr/>
        </p:nvSpPr>
        <p:spPr bwMode="auto">
          <a:xfrm>
            <a:off x="5004048" y="3284984"/>
            <a:ext cx="3810000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Write down the Cosine Rule.</a:t>
            </a:r>
          </a:p>
        </p:txBody>
      </p:sp>
      <p:grpSp>
        <p:nvGrpSpPr>
          <p:cNvPr id="6168" name="Group 24"/>
          <p:cNvGrpSpPr>
            <a:grpSpLocks/>
          </p:cNvGrpSpPr>
          <p:nvPr/>
        </p:nvGrpSpPr>
        <p:grpSpPr bwMode="auto">
          <a:xfrm>
            <a:off x="467544" y="4221091"/>
            <a:ext cx="4032448" cy="461963"/>
            <a:chOff x="816" y="3456"/>
            <a:chExt cx="2064" cy="291"/>
          </a:xfrm>
        </p:grpSpPr>
        <p:sp>
          <p:nvSpPr>
            <p:cNvPr id="10" name="Text Box 25"/>
            <p:cNvSpPr txBox="1">
              <a:spLocks noChangeArrowheads="1"/>
            </p:cNvSpPr>
            <p:nvPr/>
          </p:nvSpPr>
          <p:spPr bwMode="auto">
            <a:xfrm>
              <a:off x="816" y="3456"/>
              <a:ext cx="480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a</a:t>
              </a:r>
              <a:r>
                <a:rPr lang="en-GB" baseline="30000" dirty="0">
                  <a:latin typeface="Tekton Pro" pitchFamily="34" charset="0"/>
                </a:rPr>
                <a:t>2 </a:t>
              </a:r>
              <a:r>
                <a:rPr lang="en-GB" baseline="30000" dirty="0" smtClean="0">
                  <a:latin typeface="Tekton Pro" pitchFamily="34" charset="0"/>
                </a:rPr>
                <a:t> </a:t>
              </a:r>
              <a:r>
                <a:rPr lang="en-GB" dirty="0" smtClean="0">
                  <a:latin typeface="Tekton Pro" pitchFamily="34" charset="0"/>
                </a:rPr>
                <a:t>=</a:t>
              </a:r>
              <a:endParaRPr lang="en-GB" dirty="0">
                <a:latin typeface="Tekton Pro" pitchFamily="34" charset="0"/>
              </a:endParaRPr>
            </a:p>
          </p:txBody>
        </p:sp>
        <p:sp>
          <p:nvSpPr>
            <p:cNvPr id="11" name="Text Box 26"/>
            <p:cNvSpPr txBox="1">
              <a:spLocks noChangeArrowheads="1"/>
            </p:cNvSpPr>
            <p:nvPr/>
          </p:nvSpPr>
          <p:spPr bwMode="auto">
            <a:xfrm>
              <a:off x="1200" y="3456"/>
              <a:ext cx="288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b</a:t>
              </a:r>
              <a:r>
                <a:rPr lang="en-GB" baseline="30000">
                  <a:latin typeface="Tekton Pro" pitchFamily="34" charset="0"/>
                </a:rPr>
                <a:t>2</a:t>
              </a:r>
            </a:p>
          </p:txBody>
        </p:sp>
        <p:sp>
          <p:nvSpPr>
            <p:cNvPr id="12" name="Text Box 27"/>
            <p:cNvSpPr txBox="1">
              <a:spLocks noChangeArrowheads="1"/>
            </p:cNvSpPr>
            <p:nvPr/>
          </p:nvSpPr>
          <p:spPr bwMode="auto">
            <a:xfrm>
              <a:off x="1440" y="3456"/>
              <a:ext cx="240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+</a:t>
              </a:r>
            </a:p>
          </p:txBody>
        </p:sp>
        <p:sp>
          <p:nvSpPr>
            <p:cNvPr id="13" name="Text Box 28"/>
            <p:cNvSpPr txBox="1">
              <a:spLocks noChangeArrowheads="1"/>
            </p:cNvSpPr>
            <p:nvPr/>
          </p:nvSpPr>
          <p:spPr bwMode="auto">
            <a:xfrm>
              <a:off x="1680" y="3456"/>
              <a:ext cx="288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c</a:t>
              </a:r>
              <a:r>
                <a:rPr lang="en-GB" baseline="30000">
                  <a:latin typeface="Tekton Pro" pitchFamily="34" charset="0"/>
                </a:rPr>
                <a:t>2</a:t>
              </a:r>
            </a:p>
          </p:txBody>
        </p:sp>
        <p:sp>
          <p:nvSpPr>
            <p:cNvPr id="14" name="Text Box 29"/>
            <p:cNvSpPr txBox="1">
              <a:spLocks noChangeArrowheads="1"/>
            </p:cNvSpPr>
            <p:nvPr/>
          </p:nvSpPr>
          <p:spPr bwMode="auto">
            <a:xfrm>
              <a:off x="1920" y="3456"/>
              <a:ext cx="960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smtClean="0">
                  <a:latin typeface="Tekton Pro" pitchFamily="34" charset="0"/>
                </a:rPr>
                <a:t>- 2bc </a:t>
              </a:r>
              <a:r>
                <a:rPr lang="en-GB" dirty="0" err="1" smtClean="0">
                  <a:latin typeface="Tekton Pro" pitchFamily="34" charset="0"/>
                </a:rPr>
                <a:t>cosA</a:t>
              </a:r>
              <a:r>
                <a:rPr lang="en-GB" baseline="30000" dirty="0" err="1" smtClean="0">
                  <a:latin typeface="Tekton Pro" pitchFamily="34" charset="0"/>
                </a:rPr>
                <a:t>o</a:t>
              </a:r>
              <a:endParaRPr lang="en-GB" baseline="30000" dirty="0">
                <a:latin typeface="Tekton Pro" pitchFamily="34" charset="0"/>
              </a:endParaRPr>
            </a:p>
          </p:txBody>
        </p:sp>
      </p:grp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5220072" y="4221088"/>
            <a:ext cx="3733800" cy="83099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Substitute values and find a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.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323528" y="4767535"/>
            <a:ext cx="82981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=</a:t>
            </a:r>
          </a:p>
        </p:txBody>
      </p:sp>
      <p:sp>
        <p:nvSpPr>
          <p:cNvPr id="6176" name="Text Box 32"/>
          <p:cNvSpPr txBox="1">
            <a:spLocks noChangeArrowheads="1"/>
          </p:cNvSpPr>
          <p:nvPr/>
        </p:nvSpPr>
        <p:spPr bwMode="auto">
          <a:xfrm>
            <a:off x="1057400" y="4767535"/>
            <a:ext cx="598512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5</a:t>
            </a:r>
            <a:r>
              <a:rPr lang="en-GB" baseline="30000" dirty="0">
                <a:latin typeface="Tekton Pro" pitchFamily="34" charset="0"/>
              </a:rPr>
              <a:t>2</a:t>
            </a:r>
          </a:p>
        </p:txBody>
      </p:sp>
      <p:sp>
        <p:nvSpPr>
          <p:cNvPr id="6177" name="Text Box 33"/>
          <p:cNvSpPr txBox="1">
            <a:spLocks noChangeArrowheads="1"/>
          </p:cNvSpPr>
          <p:nvPr/>
        </p:nvSpPr>
        <p:spPr bwMode="auto">
          <a:xfrm>
            <a:off x="1534344" y="4767535"/>
            <a:ext cx="45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+</a:t>
            </a:r>
          </a:p>
        </p:txBody>
      </p:sp>
      <p:sp>
        <p:nvSpPr>
          <p:cNvPr id="6178" name="Text Box 34"/>
          <p:cNvSpPr txBox="1">
            <a:spLocks noChangeArrowheads="1"/>
          </p:cNvSpPr>
          <p:nvPr/>
        </p:nvSpPr>
        <p:spPr bwMode="auto">
          <a:xfrm>
            <a:off x="1708448" y="4788651"/>
            <a:ext cx="77075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Tekton Pro" pitchFamily="34" charset="0"/>
              </a:rPr>
              <a:t>12</a:t>
            </a:r>
            <a:r>
              <a:rPr lang="en-GB" baseline="30000" dirty="0" smtClean="0">
                <a:latin typeface="Tekton Pro" pitchFamily="34" charset="0"/>
              </a:rPr>
              <a:t>2</a:t>
            </a:r>
            <a:endParaRPr lang="en-GB" baseline="30000" dirty="0">
              <a:latin typeface="Tekton Pro" pitchFamily="34" charset="0"/>
            </a:endParaRPr>
          </a:p>
        </p:txBody>
      </p:sp>
      <p:sp>
        <p:nvSpPr>
          <p:cNvPr id="6179" name="Text Box 35"/>
          <p:cNvSpPr txBox="1">
            <a:spLocks noChangeArrowheads="1"/>
          </p:cNvSpPr>
          <p:nvPr/>
        </p:nvSpPr>
        <p:spPr bwMode="auto">
          <a:xfrm>
            <a:off x="2372544" y="4767535"/>
            <a:ext cx="274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- 2 x 5 x 12 cos 43</a:t>
            </a:r>
            <a:r>
              <a:rPr lang="en-GB" baseline="30000">
                <a:latin typeface="Tekton Pro" pitchFamily="34" charset="0"/>
              </a:rPr>
              <a:t>o</a:t>
            </a:r>
          </a:p>
        </p:txBody>
      </p:sp>
      <p:sp>
        <p:nvSpPr>
          <p:cNvPr id="6180" name="Text Box 36"/>
          <p:cNvSpPr txBox="1">
            <a:spLocks noChangeArrowheads="1"/>
          </p:cNvSpPr>
          <p:nvPr/>
        </p:nvSpPr>
        <p:spPr bwMode="auto">
          <a:xfrm>
            <a:off x="467544" y="5229200"/>
            <a:ext cx="79357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</a:t>
            </a:r>
            <a:r>
              <a:rPr lang="en-GB" dirty="0" smtClean="0">
                <a:latin typeface="Tekton Pro" pitchFamily="34" charset="0"/>
              </a:rPr>
              <a:t> =</a:t>
            </a:r>
            <a:endParaRPr lang="en-GB" dirty="0">
              <a:latin typeface="Tekton Pro" pitchFamily="34" charset="0"/>
            </a:endParaRPr>
          </a:p>
        </p:txBody>
      </p:sp>
      <p:sp>
        <p:nvSpPr>
          <p:cNvPr id="6181" name="Text Box 37"/>
          <p:cNvSpPr txBox="1">
            <a:spLocks noChangeArrowheads="1"/>
          </p:cNvSpPr>
          <p:nvPr/>
        </p:nvSpPr>
        <p:spPr bwMode="auto">
          <a:xfrm>
            <a:off x="1261120" y="5229200"/>
            <a:ext cx="172670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25 </a:t>
            </a:r>
            <a:r>
              <a:rPr lang="en-GB" dirty="0" smtClean="0">
                <a:latin typeface="Tekton Pro" pitchFamily="34" charset="0"/>
              </a:rPr>
              <a:t> +  144</a:t>
            </a:r>
            <a:endParaRPr lang="en-GB" dirty="0">
              <a:latin typeface="Tekton Pro" pitchFamily="34" charset="0"/>
            </a:endParaRPr>
          </a:p>
        </p:txBody>
      </p:sp>
      <p:sp>
        <p:nvSpPr>
          <p:cNvPr id="6182" name="Text Box 38"/>
          <p:cNvSpPr txBox="1">
            <a:spLocks noChangeArrowheads="1"/>
          </p:cNvSpPr>
          <p:nvPr/>
        </p:nvSpPr>
        <p:spPr bwMode="auto">
          <a:xfrm>
            <a:off x="2788568" y="5209675"/>
            <a:ext cx="457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-</a:t>
            </a:r>
          </a:p>
        </p:txBody>
      </p:sp>
      <p:sp>
        <p:nvSpPr>
          <p:cNvPr id="6183" name="Text Box 39"/>
          <p:cNvSpPr txBox="1">
            <a:spLocks noChangeArrowheads="1"/>
          </p:cNvSpPr>
          <p:nvPr/>
        </p:nvSpPr>
        <p:spPr bwMode="auto">
          <a:xfrm>
            <a:off x="3109638" y="5183033"/>
            <a:ext cx="1464568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(120 x</a:t>
            </a:r>
          </a:p>
        </p:txBody>
      </p:sp>
      <p:sp>
        <p:nvSpPr>
          <p:cNvPr id="6184" name="Text Box 40"/>
          <p:cNvSpPr txBox="1">
            <a:spLocks noChangeArrowheads="1"/>
          </p:cNvSpPr>
          <p:nvPr/>
        </p:nvSpPr>
        <p:spPr bwMode="auto">
          <a:xfrm>
            <a:off x="4133664" y="5189697"/>
            <a:ext cx="2172816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0.731 )</a:t>
            </a:r>
          </a:p>
        </p:txBody>
      </p:sp>
      <p:sp>
        <p:nvSpPr>
          <p:cNvPr id="6185" name="Text Box 41"/>
          <p:cNvSpPr txBox="1">
            <a:spLocks noChangeArrowheads="1"/>
          </p:cNvSpPr>
          <p:nvPr/>
        </p:nvSpPr>
        <p:spPr bwMode="auto">
          <a:xfrm>
            <a:off x="503312" y="5589240"/>
            <a:ext cx="828328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</a:t>
            </a:r>
            <a:r>
              <a:rPr lang="en-GB" dirty="0" smtClean="0">
                <a:latin typeface="Tekton Pro" pitchFamily="34" charset="0"/>
              </a:rPr>
              <a:t> =</a:t>
            </a:r>
            <a:endParaRPr lang="en-GB" dirty="0">
              <a:latin typeface="Tekton Pro" pitchFamily="34" charset="0"/>
            </a:endParaRPr>
          </a:p>
        </p:txBody>
      </p:sp>
      <p:sp>
        <p:nvSpPr>
          <p:cNvPr id="6186" name="Text Box 42"/>
          <p:cNvSpPr txBox="1">
            <a:spLocks noChangeArrowheads="1"/>
          </p:cNvSpPr>
          <p:nvPr/>
        </p:nvSpPr>
        <p:spPr bwMode="auto">
          <a:xfrm>
            <a:off x="1292015" y="5589240"/>
            <a:ext cx="106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81.28</a:t>
            </a:r>
          </a:p>
        </p:txBody>
      </p:sp>
      <p:sp>
        <p:nvSpPr>
          <p:cNvPr id="6187" name="Text Box 43"/>
          <p:cNvSpPr txBox="1">
            <a:spLocks noChangeArrowheads="1"/>
          </p:cNvSpPr>
          <p:nvPr/>
        </p:nvSpPr>
        <p:spPr bwMode="auto">
          <a:xfrm>
            <a:off x="5292080" y="5877272"/>
            <a:ext cx="3429000" cy="457200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Square root to find “a”.</a:t>
            </a:r>
          </a:p>
        </p:txBody>
      </p:sp>
      <p:sp>
        <p:nvSpPr>
          <p:cNvPr id="6188" name="Text Box 44"/>
          <p:cNvSpPr txBox="1">
            <a:spLocks noChangeArrowheads="1"/>
          </p:cNvSpPr>
          <p:nvPr/>
        </p:nvSpPr>
        <p:spPr bwMode="auto">
          <a:xfrm>
            <a:off x="467544" y="5949280"/>
            <a:ext cx="2209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 </a:t>
            </a:r>
            <a:r>
              <a:rPr lang="en-GB" dirty="0" smtClean="0">
                <a:latin typeface="Tekton Pro" pitchFamily="34" charset="0"/>
              </a:rPr>
              <a:t>   = </a:t>
            </a:r>
            <a:r>
              <a:rPr lang="en-GB" dirty="0">
                <a:latin typeface="Tekton Pro" pitchFamily="34" charset="0"/>
              </a:rPr>
              <a:t>9.02m</a:t>
            </a:r>
          </a:p>
        </p:txBody>
      </p:sp>
      <p:sp>
        <p:nvSpPr>
          <p:cNvPr id="46" name="Oval 45"/>
          <p:cNvSpPr/>
          <p:nvPr/>
        </p:nvSpPr>
        <p:spPr bwMode="auto">
          <a:xfrm>
            <a:off x="2987824" y="2060848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987824" y="2060848"/>
            <a:ext cx="432048" cy="288032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2915816" y="1988840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987824" y="19888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Tekton Pro" pitchFamily="34" charset="0"/>
              </a:rPr>
              <a:t>a</a:t>
            </a:r>
          </a:p>
        </p:txBody>
      </p:sp>
      <p:sp>
        <p:nvSpPr>
          <p:cNvPr id="49" name="Oval 48"/>
          <p:cNvSpPr/>
          <p:nvPr/>
        </p:nvSpPr>
        <p:spPr bwMode="auto">
          <a:xfrm>
            <a:off x="1979712" y="2895327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051720" y="2895327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Tekton Pro" pitchFamily="34" charset="0"/>
              </a:rPr>
              <a:t>c</a:t>
            </a:r>
            <a:endParaRPr lang="en-NZ" dirty="0">
              <a:latin typeface="Tekton Pro" pitchFamily="34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179512" y="2141240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51520" y="214124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Tekton Pro" pitchFamily="34" charset="0"/>
              </a:rPr>
              <a:t>b</a:t>
            </a:r>
            <a:endParaRPr lang="en-NZ" dirty="0">
              <a:latin typeface="Tekton Pro" pitchFamily="34" charset="0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755576" y="2391271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827584" y="2391271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ekton Pro" pitchFamily="34" charset="0"/>
              </a:rPr>
              <a:t>A</a:t>
            </a:r>
            <a:endParaRPr lang="en-NZ" dirty="0">
              <a:latin typeface="Tekton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6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6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nimBg="1" autoUpdateAnimBg="0"/>
      <p:bldP spid="6148" grpId="0" animBg="1" autoUpdateAnimBg="0"/>
      <p:bldP spid="6158" grpId="0" animBg="1" autoUpdateAnimBg="0"/>
      <p:bldP spid="6159" grpId="0" autoUpdateAnimBg="0"/>
      <p:bldP spid="6160" grpId="0" autoUpdateAnimBg="0"/>
      <p:bldP spid="6161" grpId="0" autoUpdateAnimBg="0"/>
      <p:bldP spid="6162" grpId="0" autoUpdateAnimBg="0"/>
      <p:bldP spid="6163" grpId="0" autoUpdateAnimBg="0"/>
      <p:bldP spid="6164" grpId="0" autoUpdateAnimBg="0"/>
      <p:bldP spid="6165" grpId="0" autoUpdateAnimBg="0"/>
      <p:bldP spid="6166" grpId="0" autoUpdateAnimBg="0"/>
      <p:bldP spid="6167" grpId="0" animBg="1" autoUpdateAnimBg="0"/>
      <p:bldP spid="6174" grpId="0" animBg="1" autoUpdateAnimBg="0"/>
      <p:bldP spid="6175" grpId="0" autoUpdateAnimBg="0"/>
      <p:bldP spid="6176" grpId="0" autoUpdateAnimBg="0"/>
      <p:bldP spid="6177" grpId="0" autoUpdateAnimBg="0"/>
      <p:bldP spid="6178" grpId="0" autoUpdateAnimBg="0"/>
      <p:bldP spid="6179" grpId="0" autoUpdateAnimBg="0"/>
      <p:bldP spid="6180" grpId="0" autoUpdateAnimBg="0"/>
      <p:bldP spid="6181" grpId="0" autoUpdateAnimBg="0"/>
      <p:bldP spid="6182" grpId="0" autoUpdateAnimBg="0"/>
      <p:bldP spid="6183" grpId="0" autoUpdateAnimBg="0"/>
      <p:bldP spid="6184" grpId="0" autoUpdateAnimBg="0"/>
      <p:bldP spid="6185" grpId="0" autoUpdateAnimBg="0"/>
      <p:bldP spid="6186" grpId="0" autoUpdateAnimBg="0"/>
      <p:bldP spid="6187" grpId="0" animBg="1" autoUpdateAnimBg="0"/>
      <p:bldP spid="6188" grpId="0" autoUpdateAnimBg="0"/>
      <p:bldP spid="48" grpId="0" animBg="1"/>
      <p:bldP spid="45" grpId="0"/>
      <p:bldP spid="49" grpId="0" animBg="1"/>
      <p:bldP spid="50" grpId="0"/>
      <p:bldP spid="51" grpId="0" animBg="1"/>
      <p:bldP spid="52" grpId="0"/>
      <p:bldP spid="53" grpId="0" animBg="1"/>
      <p:bldP spid="5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07504" y="332656"/>
            <a:ext cx="2288232" cy="461665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Example 2.</a:t>
            </a:r>
          </a:p>
        </p:txBody>
      </p:sp>
      <p:grpSp>
        <p:nvGrpSpPr>
          <p:cNvPr id="8203" name="Group 11"/>
          <p:cNvGrpSpPr>
            <a:grpSpLocks/>
          </p:cNvGrpSpPr>
          <p:nvPr/>
        </p:nvGrpSpPr>
        <p:grpSpPr bwMode="auto">
          <a:xfrm>
            <a:off x="827584" y="476672"/>
            <a:ext cx="5181600" cy="1752600"/>
            <a:chOff x="912" y="384"/>
            <a:chExt cx="3264" cy="1104"/>
          </a:xfrm>
        </p:grpSpPr>
        <p:grpSp>
          <p:nvGrpSpPr>
            <p:cNvPr id="7191" name="Group 6"/>
            <p:cNvGrpSpPr>
              <a:grpSpLocks/>
            </p:cNvGrpSpPr>
            <p:nvPr/>
          </p:nvGrpSpPr>
          <p:grpSpPr bwMode="auto">
            <a:xfrm>
              <a:off x="1056" y="432"/>
              <a:ext cx="3120" cy="768"/>
              <a:chOff x="1056" y="432"/>
              <a:chExt cx="3120" cy="768"/>
            </a:xfrm>
          </p:grpSpPr>
          <p:sp>
            <p:nvSpPr>
              <p:cNvPr id="7196" name="Line 3"/>
              <p:cNvSpPr>
                <a:spLocks noChangeShapeType="1"/>
              </p:cNvSpPr>
              <p:nvPr/>
            </p:nvSpPr>
            <p:spPr bwMode="auto">
              <a:xfrm flipV="1">
                <a:off x="1056" y="432"/>
                <a:ext cx="1152" cy="76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7197" name="Line 4"/>
              <p:cNvSpPr>
                <a:spLocks noChangeShapeType="1"/>
              </p:cNvSpPr>
              <p:nvPr/>
            </p:nvSpPr>
            <p:spPr bwMode="auto">
              <a:xfrm>
                <a:off x="2208" y="432"/>
                <a:ext cx="1968" cy="672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7198" name="Line 5"/>
              <p:cNvSpPr>
                <a:spLocks noChangeShapeType="1"/>
              </p:cNvSpPr>
              <p:nvPr/>
            </p:nvSpPr>
            <p:spPr bwMode="auto">
              <a:xfrm flipV="1">
                <a:off x="1056" y="1104"/>
                <a:ext cx="3120" cy="9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7192" name="Text Box 7"/>
            <p:cNvSpPr txBox="1">
              <a:spLocks noChangeArrowheads="1"/>
            </p:cNvSpPr>
            <p:nvPr/>
          </p:nvSpPr>
          <p:spPr bwMode="auto">
            <a:xfrm>
              <a:off x="1900" y="528"/>
              <a:ext cx="596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137</a:t>
              </a:r>
              <a:r>
                <a:rPr lang="en-GB" baseline="30000" dirty="0">
                  <a:latin typeface="Tekton Pro" pitchFamily="34" charset="0"/>
                </a:rPr>
                <a:t>o</a:t>
              </a:r>
            </a:p>
          </p:txBody>
        </p:sp>
        <p:sp>
          <p:nvSpPr>
            <p:cNvPr id="7193" name="Text Box 8"/>
            <p:cNvSpPr txBox="1">
              <a:spLocks noChangeArrowheads="1"/>
            </p:cNvSpPr>
            <p:nvPr/>
          </p:nvSpPr>
          <p:spPr bwMode="auto">
            <a:xfrm>
              <a:off x="2976" y="384"/>
              <a:ext cx="768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17.5 m</a:t>
              </a:r>
            </a:p>
          </p:txBody>
        </p:sp>
        <p:sp>
          <p:nvSpPr>
            <p:cNvPr id="7194" name="Text Box 9"/>
            <p:cNvSpPr txBox="1">
              <a:spLocks noChangeArrowheads="1"/>
            </p:cNvSpPr>
            <p:nvPr/>
          </p:nvSpPr>
          <p:spPr bwMode="auto">
            <a:xfrm>
              <a:off x="912" y="624"/>
              <a:ext cx="72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12.2 m</a:t>
              </a:r>
            </a:p>
          </p:txBody>
        </p:sp>
        <p:sp>
          <p:nvSpPr>
            <p:cNvPr id="7195" name="Text Box 10"/>
            <p:cNvSpPr txBox="1">
              <a:spLocks noChangeArrowheads="1"/>
            </p:cNvSpPr>
            <p:nvPr/>
          </p:nvSpPr>
          <p:spPr bwMode="auto">
            <a:xfrm>
              <a:off x="2046" y="1200"/>
              <a:ext cx="57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M</a:t>
              </a:r>
            </a:p>
          </p:txBody>
        </p:sp>
      </p:grp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5724128" y="476672"/>
            <a:ext cx="2619400" cy="83099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Find the length of side M.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5724128" y="1700808"/>
            <a:ext cx="3275856" cy="83099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Identify the sides and angle.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91480" y="2348880"/>
            <a:ext cx="914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 = M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1405880" y="234888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b = 12.2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2548880" y="2348880"/>
            <a:ext cx="1676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C = 17.5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3768080" y="2348880"/>
            <a:ext cx="1524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A</a:t>
            </a:r>
            <a:r>
              <a:rPr lang="en-GB" baseline="30000">
                <a:latin typeface="Tekton Pro" pitchFamily="34" charset="0"/>
              </a:rPr>
              <a:t>o </a:t>
            </a:r>
            <a:r>
              <a:rPr lang="en-GB">
                <a:latin typeface="Tekton Pro" pitchFamily="34" charset="0"/>
              </a:rPr>
              <a:t>= 137</a:t>
            </a:r>
            <a:r>
              <a:rPr lang="en-GB" baseline="30000">
                <a:latin typeface="Tekton Pro" pitchFamily="34" charset="0"/>
              </a:rPr>
              <a:t>o</a:t>
            </a:r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5436096" y="2743200"/>
            <a:ext cx="3563888" cy="83099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Write down Cosine Rule and substitute values.</a:t>
            </a:r>
          </a:p>
        </p:txBody>
      </p:sp>
      <p:grpSp>
        <p:nvGrpSpPr>
          <p:cNvPr id="8212" name="Group 20"/>
          <p:cNvGrpSpPr>
            <a:grpSpLocks/>
          </p:cNvGrpSpPr>
          <p:nvPr/>
        </p:nvGrpSpPr>
        <p:grpSpPr bwMode="auto">
          <a:xfrm>
            <a:off x="395536" y="3124206"/>
            <a:ext cx="4328864" cy="461963"/>
            <a:chOff x="816" y="3456"/>
            <a:chExt cx="2064" cy="291"/>
          </a:xfrm>
        </p:grpSpPr>
        <p:sp>
          <p:nvSpPr>
            <p:cNvPr id="7186" name="Text Box 21"/>
            <p:cNvSpPr txBox="1">
              <a:spLocks noChangeArrowheads="1"/>
            </p:cNvSpPr>
            <p:nvPr/>
          </p:nvSpPr>
          <p:spPr bwMode="auto">
            <a:xfrm>
              <a:off x="816" y="3456"/>
              <a:ext cx="480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smtClean="0">
                  <a:latin typeface="Tekton Pro" pitchFamily="34" charset="0"/>
                </a:rPr>
                <a:t>a</a:t>
              </a:r>
              <a:r>
                <a:rPr lang="en-GB" baseline="30000" dirty="0" smtClean="0">
                  <a:latin typeface="Tekton Pro" pitchFamily="34" charset="0"/>
                </a:rPr>
                <a:t>2   </a:t>
              </a:r>
              <a:r>
                <a:rPr lang="en-GB" dirty="0">
                  <a:latin typeface="Tekton Pro" pitchFamily="34" charset="0"/>
                </a:rPr>
                <a:t>=</a:t>
              </a:r>
            </a:p>
          </p:txBody>
        </p:sp>
        <p:sp>
          <p:nvSpPr>
            <p:cNvPr id="7187" name="Text Box 22"/>
            <p:cNvSpPr txBox="1">
              <a:spLocks noChangeArrowheads="1"/>
            </p:cNvSpPr>
            <p:nvPr/>
          </p:nvSpPr>
          <p:spPr bwMode="auto">
            <a:xfrm>
              <a:off x="1200" y="3456"/>
              <a:ext cx="288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b</a:t>
              </a:r>
              <a:r>
                <a:rPr lang="en-GB" baseline="30000">
                  <a:latin typeface="Tekton Pro" pitchFamily="34" charset="0"/>
                </a:rPr>
                <a:t>2</a:t>
              </a:r>
            </a:p>
          </p:txBody>
        </p:sp>
        <p:sp>
          <p:nvSpPr>
            <p:cNvPr id="7188" name="Text Box 23"/>
            <p:cNvSpPr txBox="1">
              <a:spLocks noChangeArrowheads="1"/>
            </p:cNvSpPr>
            <p:nvPr/>
          </p:nvSpPr>
          <p:spPr bwMode="auto">
            <a:xfrm>
              <a:off x="1440" y="3456"/>
              <a:ext cx="240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+</a:t>
              </a:r>
            </a:p>
          </p:txBody>
        </p:sp>
        <p:sp>
          <p:nvSpPr>
            <p:cNvPr id="7189" name="Text Box 24"/>
            <p:cNvSpPr txBox="1">
              <a:spLocks noChangeArrowheads="1"/>
            </p:cNvSpPr>
            <p:nvPr/>
          </p:nvSpPr>
          <p:spPr bwMode="auto">
            <a:xfrm>
              <a:off x="1680" y="3456"/>
              <a:ext cx="288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c</a:t>
              </a:r>
              <a:r>
                <a:rPr lang="en-GB" baseline="30000" dirty="0">
                  <a:latin typeface="Tekton Pro" pitchFamily="34" charset="0"/>
                </a:rPr>
                <a:t>2</a:t>
              </a:r>
            </a:p>
          </p:txBody>
        </p:sp>
        <p:sp>
          <p:nvSpPr>
            <p:cNvPr id="7190" name="Text Box 25"/>
            <p:cNvSpPr txBox="1">
              <a:spLocks noChangeArrowheads="1"/>
            </p:cNvSpPr>
            <p:nvPr/>
          </p:nvSpPr>
          <p:spPr bwMode="auto">
            <a:xfrm>
              <a:off x="1920" y="3456"/>
              <a:ext cx="960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smtClean="0">
                  <a:latin typeface="Tekton Pro" pitchFamily="34" charset="0"/>
                </a:rPr>
                <a:t>-   2bccosA</a:t>
              </a:r>
              <a:r>
                <a:rPr lang="en-GB" baseline="30000" dirty="0" smtClean="0">
                  <a:latin typeface="Tekton Pro" pitchFamily="34" charset="0"/>
                </a:rPr>
                <a:t>o</a:t>
              </a:r>
              <a:endParaRPr lang="en-GB" baseline="30000" dirty="0">
                <a:latin typeface="Tekton Pro" pitchFamily="34" charset="0"/>
              </a:endParaRPr>
            </a:p>
          </p:txBody>
        </p:sp>
      </p:grp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323528" y="3717032"/>
            <a:ext cx="670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= 12.2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+ 17.5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– ( 2 x 12.2 x 17.5 x </a:t>
            </a:r>
            <a:r>
              <a:rPr lang="en-GB" dirty="0" err="1">
                <a:latin typeface="Tekton Pro" pitchFamily="34" charset="0"/>
              </a:rPr>
              <a:t>cos</a:t>
            </a:r>
            <a:r>
              <a:rPr lang="en-GB" dirty="0">
                <a:latin typeface="Tekton Pro" pitchFamily="34" charset="0"/>
              </a:rPr>
              <a:t> 137</a:t>
            </a:r>
            <a:r>
              <a:rPr lang="en-GB" baseline="30000" dirty="0">
                <a:latin typeface="Tekton Pro" pitchFamily="34" charset="0"/>
              </a:rPr>
              <a:t>o</a:t>
            </a:r>
            <a:r>
              <a:rPr lang="en-GB" dirty="0">
                <a:latin typeface="Tekton Pro" pitchFamily="34" charset="0"/>
              </a:rPr>
              <a:t> )</a:t>
            </a:r>
          </a:p>
        </p:txBody>
      </p:sp>
      <p:sp>
        <p:nvSpPr>
          <p:cNvPr id="8219" name="Text Box 27"/>
          <p:cNvSpPr txBox="1">
            <a:spLocks noChangeArrowheads="1"/>
          </p:cNvSpPr>
          <p:nvPr/>
        </p:nvSpPr>
        <p:spPr bwMode="auto">
          <a:xfrm>
            <a:off x="323528" y="4365104"/>
            <a:ext cx="6324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= 148.84 + 306.25 – ( 427 x – 0.731 )</a:t>
            </a:r>
          </a:p>
        </p:txBody>
      </p:sp>
      <p:sp>
        <p:nvSpPr>
          <p:cNvPr id="8220" name="Text Box 28"/>
          <p:cNvSpPr txBox="1">
            <a:spLocks noChangeArrowheads="1"/>
          </p:cNvSpPr>
          <p:nvPr/>
        </p:nvSpPr>
        <p:spPr bwMode="auto">
          <a:xfrm>
            <a:off x="6084168" y="4221088"/>
            <a:ext cx="2362200" cy="83099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Notice the two negative signs.</a:t>
            </a:r>
          </a:p>
        </p:txBody>
      </p:sp>
      <p:sp>
        <p:nvSpPr>
          <p:cNvPr id="8221" name="Text Box 29"/>
          <p:cNvSpPr txBox="1">
            <a:spLocks noChangeArrowheads="1"/>
          </p:cNvSpPr>
          <p:nvPr/>
        </p:nvSpPr>
        <p:spPr bwMode="auto">
          <a:xfrm>
            <a:off x="323528" y="4941168"/>
            <a:ext cx="3505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= 455.09 + 312.137</a:t>
            </a:r>
          </a:p>
        </p:txBody>
      </p:sp>
      <p:sp>
        <p:nvSpPr>
          <p:cNvPr id="8222" name="Text Box 30"/>
          <p:cNvSpPr txBox="1">
            <a:spLocks noChangeArrowheads="1"/>
          </p:cNvSpPr>
          <p:nvPr/>
        </p:nvSpPr>
        <p:spPr bwMode="auto">
          <a:xfrm>
            <a:off x="323528" y="5445224"/>
            <a:ext cx="3657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= 767.227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23528" y="5877272"/>
            <a:ext cx="1600200" cy="457200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 = 27.7m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4860032" y="764704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932040" y="7647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ekton Pro" pitchFamily="34" charset="0"/>
              </a:rPr>
              <a:t>c</a:t>
            </a:r>
            <a:endParaRPr lang="en-NZ" dirty="0">
              <a:latin typeface="Tekton Pro" pitchFamily="34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3347864" y="1772816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19872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Tekton Pro" pitchFamily="34" charset="0"/>
              </a:rPr>
              <a:t>a</a:t>
            </a:r>
          </a:p>
        </p:txBody>
      </p:sp>
      <p:sp>
        <p:nvSpPr>
          <p:cNvPr id="35" name="Oval 34"/>
          <p:cNvSpPr/>
          <p:nvPr/>
        </p:nvSpPr>
        <p:spPr bwMode="auto">
          <a:xfrm>
            <a:off x="3131840" y="764704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03848" y="7647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ekton Pro" pitchFamily="34" charset="0"/>
              </a:rPr>
              <a:t>A</a:t>
            </a:r>
            <a:endParaRPr lang="en-NZ" dirty="0">
              <a:latin typeface="Tekton Pro" pitchFamily="34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827584" y="1196752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99592" y="119675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ekton Pro" pitchFamily="34" charset="0"/>
              </a:rPr>
              <a:t>b</a:t>
            </a:r>
            <a:endParaRPr lang="en-NZ" dirty="0">
              <a:latin typeface="Tekton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 autoUpdateAnimBg="0"/>
      <p:bldP spid="8204" grpId="0" animBg="1" autoUpdateAnimBg="0"/>
      <p:bldP spid="8205" grpId="0" animBg="1" autoUpdateAnimBg="0"/>
      <p:bldP spid="8206" grpId="0" autoUpdateAnimBg="0"/>
      <p:bldP spid="8207" grpId="0" autoUpdateAnimBg="0"/>
      <p:bldP spid="8208" grpId="0" autoUpdateAnimBg="0"/>
      <p:bldP spid="8209" grpId="0" autoUpdateAnimBg="0"/>
      <p:bldP spid="8211" grpId="0" animBg="1" autoUpdateAnimBg="0"/>
      <p:bldP spid="8218" grpId="0" autoUpdateAnimBg="0"/>
      <p:bldP spid="8219" grpId="0" autoUpdateAnimBg="0"/>
      <p:bldP spid="8220" grpId="0" animBg="1" autoUpdateAnimBg="0"/>
      <p:bldP spid="8221" grpId="0" autoUpdateAnimBg="0"/>
      <p:bldP spid="8222" grpId="0" autoUpdateAnimBg="0"/>
      <p:bldP spid="8223" grpId="0" animBg="1" autoUpdateAnimBg="0"/>
      <p:bldP spid="31" grpId="0" animBg="1"/>
      <p:bldP spid="31" grpId="1" animBg="1"/>
      <p:bldP spid="32" grpId="0"/>
      <p:bldP spid="32" grpId="1"/>
      <p:bldP spid="33" grpId="0" animBg="1"/>
      <p:bldP spid="33" grpId="1" animBg="1"/>
      <p:bldP spid="34" grpId="0"/>
      <p:bldP spid="34" grpId="1"/>
      <p:bldP spid="35" grpId="0" animBg="1"/>
      <p:bldP spid="35" grpId="1" animBg="1"/>
      <p:bldP spid="36" grpId="0"/>
      <p:bldP spid="36" grpId="1"/>
      <p:bldP spid="37" grpId="0" animBg="1"/>
      <p:bldP spid="37" grpId="1" animBg="1"/>
      <p:bldP spid="38" grpId="0"/>
      <p:bldP spid="38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99120"/>
            <a:ext cx="8087816" cy="609600"/>
          </a:xfrm>
        </p:spPr>
        <p:txBody>
          <a:bodyPr/>
          <a:lstStyle/>
          <a:p>
            <a:pPr eaLnBrk="1" hangingPunct="1"/>
            <a:r>
              <a:rPr lang="en-GB" dirty="0" smtClean="0">
                <a:latin typeface="Tekton Pro" pitchFamily="34" charset="0"/>
              </a:rPr>
              <a:t>What Goes In The Box ?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467544" y="990600"/>
            <a:ext cx="8371656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Find the length of the unknown side in the triangles below:</a:t>
            </a:r>
          </a:p>
        </p:txBody>
      </p:sp>
      <p:grpSp>
        <p:nvGrpSpPr>
          <p:cNvPr id="9241" name="Group 25"/>
          <p:cNvGrpSpPr>
            <a:grpSpLocks/>
          </p:cNvGrpSpPr>
          <p:nvPr/>
        </p:nvGrpSpPr>
        <p:grpSpPr bwMode="auto">
          <a:xfrm>
            <a:off x="1371600" y="1524000"/>
            <a:ext cx="4640263" cy="1828800"/>
            <a:chOff x="864" y="960"/>
            <a:chExt cx="2923" cy="1152"/>
          </a:xfrm>
        </p:grpSpPr>
        <p:sp>
          <p:nvSpPr>
            <p:cNvPr id="8224" name="Text Box 4"/>
            <p:cNvSpPr txBox="1">
              <a:spLocks noChangeArrowheads="1"/>
            </p:cNvSpPr>
            <p:nvPr/>
          </p:nvSpPr>
          <p:spPr bwMode="auto">
            <a:xfrm>
              <a:off x="864" y="1056"/>
              <a:ext cx="43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(1)</a:t>
              </a:r>
            </a:p>
          </p:txBody>
        </p:sp>
        <p:grpSp>
          <p:nvGrpSpPr>
            <p:cNvPr id="8225" name="Group 13"/>
            <p:cNvGrpSpPr>
              <a:grpSpLocks/>
            </p:cNvGrpSpPr>
            <p:nvPr/>
          </p:nvGrpSpPr>
          <p:grpSpPr bwMode="auto">
            <a:xfrm>
              <a:off x="1344" y="960"/>
              <a:ext cx="2443" cy="1152"/>
              <a:chOff x="1344" y="960"/>
              <a:chExt cx="2443" cy="1152"/>
            </a:xfrm>
          </p:grpSpPr>
          <p:grpSp>
            <p:nvGrpSpPr>
              <p:cNvPr id="8226" name="Group 8"/>
              <p:cNvGrpSpPr>
                <a:grpSpLocks/>
              </p:cNvGrpSpPr>
              <p:nvPr/>
            </p:nvGrpSpPr>
            <p:grpSpPr bwMode="auto">
              <a:xfrm>
                <a:off x="1344" y="1248"/>
                <a:ext cx="1872" cy="864"/>
                <a:chOff x="1344" y="1248"/>
                <a:chExt cx="1872" cy="864"/>
              </a:xfrm>
            </p:grpSpPr>
            <p:sp>
              <p:nvSpPr>
                <p:cNvPr id="8231" name="Line 5"/>
                <p:cNvSpPr>
                  <a:spLocks noChangeShapeType="1"/>
                </p:cNvSpPr>
                <p:nvPr/>
              </p:nvSpPr>
              <p:spPr bwMode="auto">
                <a:xfrm>
                  <a:off x="1344" y="1248"/>
                  <a:ext cx="1872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  <p:sp>
              <p:nvSpPr>
                <p:cNvPr id="8232" name="Line 6"/>
                <p:cNvSpPr>
                  <a:spLocks noChangeShapeType="1"/>
                </p:cNvSpPr>
                <p:nvPr/>
              </p:nvSpPr>
              <p:spPr bwMode="auto">
                <a:xfrm>
                  <a:off x="1344" y="1248"/>
                  <a:ext cx="1440" cy="864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  <p:sp>
              <p:nvSpPr>
                <p:cNvPr id="8233" name="Line 7"/>
                <p:cNvSpPr>
                  <a:spLocks noChangeShapeType="1"/>
                </p:cNvSpPr>
                <p:nvPr/>
              </p:nvSpPr>
              <p:spPr bwMode="auto">
                <a:xfrm flipV="1">
                  <a:off x="2784" y="1248"/>
                  <a:ext cx="432" cy="864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</p:grpSp>
          <p:sp>
            <p:nvSpPr>
              <p:cNvPr id="8227" name="Text Box 9"/>
              <p:cNvSpPr txBox="1">
                <a:spLocks noChangeArrowheads="1"/>
              </p:cNvSpPr>
              <p:nvPr/>
            </p:nvSpPr>
            <p:spPr bwMode="auto">
              <a:xfrm>
                <a:off x="2736" y="1248"/>
                <a:ext cx="432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78</a:t>
                </a:r>
                <a:r>
                  <a:rPr lang="en-GB" baseline="30000">
                    <a:latin typeface="Tekton Pro" pitchFamily="34" charset="0"/>
                  </a:rPr>
                  <a:t>o</a:t>
                </a:r>
              </a:p>
            </p:txBody>
          </p:sp>
          <p:sp>
            <p:nvSpPr>
              <p:cNvPr id="8228" name="Text Box 10"/>
              <p:cNvSpPr txBox="1">
                <a:spLocks noChangeArrowheads="1"/>
              </p:cNvSpPr>
              <p:nvPr/>
            </p:nvSpPr>
            <p:spPr bwMode="auto">
              <a:xfrm>
                <a:off x="2016" y="960"/>
                <a:ext cx="624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43cm</a:t>
                </a:r>
              </a:p>
            </p:txBody>
          </p:sp>
          <p:sp>
            <p:nvSpPr>
              <p:cNvPr id="8229" name="Text Box 11"/>
              <p:cNvSpPr txBox="1">
                <a:spLocks noChangeArrowheads="1"/>
              </p:cNvSpPr>
              <p:nvPr/>
            </p:nvSpPr>
            <p:spPr bwMode="auto">
              <a:xfrm>
                <a:off x="3120" y="1584"/>
                <a:ext cx="667" cy="291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dirty="0">
                    <a:latin typeface="Tekton Pro" pitchFamily="34" charset="0"/>
                  </a:rPr>
                  <a:t>31cm</a:t>
                </a:r>
              </a:p>
            </p:txBody>
          </p:sp>
          <p:sp>
            <p:nvSpPr>
              <p:cNvPr id="8230" name="Text Box 12"/>
              <p:cNvSpPr txBox="1">
                <a:spLocks noChangeArrowheads="1"/>
              </p:cNvSpPr>
              <p:nvPr/>
            </p:nvSpPr>
            <p:spPr bwMode="auto">
              <a:xfrm>
                <a:off x="1728" y="1632"/>
                <a:ext cx="57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L</a:t>
                </a:r>
              </a:p>
            </p:txBody>
          </p:sp>
        </p:grpSp>
      </p:grp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395536" y="3861048"/>
            <a:ext cx="3429000" cy="1752600"/>
            <a:chOff x="912" y="3120"/>
            <a:chExt cx="2160" cy="1104"/>
          </a:xfrm>
        </p:grpSpPr>
        <p:sp>
          <p:nvSpPr>
            <p:cNvPr id="8214" name="Text Box 14"/>
            <p:cNvSpPr txBox="1">
              <a:spLocks noChangeArrowheads="1"/>
            </p:cNvSpPr>
            <p:nvPr/>
          </p:nvSpPr>
          <p:spPr bwMode="auto">
            <a:xfrm>
              <a:off x="912" y="3120"/>
              <a:ext cx="43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(2)</a:t>
              </a:r>
            </a:p>
          </p:txBody>
        </p:sp>
        <p:grpSp>
          <p:nvGrpSpPr>
            <p:cNvPr id="8215" name="Group 23"/>
            <p:cNvGrpSpPr>
              <a:grpSpLocks/>
            </p:cNvGrpSpPr>
            <p:nvPr/>
          </p:nvGrpSpPr>
          <p:grpSpPr bwMode="auto">
            <a:xfrm>
              <a:off x="912" y="3312"/>
              <a:ext cx="2160" cy="912"/>
              <a:chOff x="912" y="3312"/>
              <a:chExt cx="2160" cy="912"/>
            </a:xfrm>
          </p:grpSpPr>
          <p:grpSp>
            <p:nvGrpSpPr>
              <p:cNvPr id="8216" name="Group 18"/>
              <p:cNvGrpSpPr>
                <a:grpSpLocks/>
              </p:cNvGrpSpPr>
              <p:nvPr/>
            </p:nvGrpSpPr>
            <p:grpSpPr bwMode="auto">
              <a:xfrm>
                <a:off x="1104" y="3312"/>
                <a:ext cx="1968" cy="672"/>
                <a:chOff x="1104" y="3312"/>
                <a:chExt cx="1968" cy="672"/>
              </a:xfrm>
            </p:grpSpPr>
            <p:sp>
              <p:nvSpPr>
                <p:cNvPr id="8221" name="Line 15"/>
                <p:cNvSpPr>
                  <a:spLocks noChangeShapeType="1"/>
                </p:cNvSpPr>
                <p:nvPr/>
              </p:nvSpPr>
              <p:spPr bwMode="auto">
                <a:xfrm>
                  <a:off x="1104" y="3984"/>
                  <a:ext cx="1968" cy="0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  <p:sp>
              <p:nvSpPr>
                <p:cNvPr id="8222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1104" y="3312"/>
                  <a:ext cx="720" cy="672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  <p:sp>
              <p:nvSpPr>
                <p:cNvPr id="8223" name="Line 17"/>
                <p:cNvSpPr>
                  <a:spLocks noChangeShapeType="1"/>
                </p:cNvSpPr>
                <p:nvPr/>
              </p:nvSpPr>
              <p:spPr bwMode="auto">
                <a:xfrm>
                  <a:off x="1824" y="3312"/>
                  <a:ext cx="1248" cy="672"/>
                </a:xfrm>
                <a:prstGeom prst="line">
                  <a:avLst/>
                </a:prstGeom>
                <a:noFill/>
                <a:ln w="38100" cap="sq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/>
                <a:lstStyle/>
                <a:p>
                  <a:endParaRPr lang="en-NZ">
                    <a:latin typeface="Tekton Pro" pitchFamily="34" charset="0"/>
                  </a:endParaRPr>
                </a:p>
              </p:txBody>
            </p:sp>
          </p:grpSp>
          <p:sp>
            <p:nvSpPr>
              <p:cNvPr id="8217" name="Text Box 19"/>
              <p:cNvSpPr txBox="1">
                <a:spLocks noChangeArrowheads="1"/>
              </p:cNvSpPr>
              <p:nvPr/>
            </p:nvSpPr>
            <p:spPr bwMode="auto">
              <a:xfrm>
                <a:off x="1728" y="3936"/>
                <a:ext cx="624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8m</a:t>
                </a:r>
              </a:p>
            </p:txBody>
          </p:sp>
          <p:sp>
            <p:nvSpPr>
              <p:cNvPr id="8218" name="Text Box 20"/>
              <p:cNvSpPr txBox="1">
                <a:spLocks noChangeArrowheads="1"/>
              </p:cNvSpPr>
              <p:nvPr/>
            </p:nvSpPr>
            <p:spPr bwMode="auto">
              <a:xfrm>
                <a:off x="912" y="3408"/>
                <a:ext cx="576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5.2m</a:t>
                </a:r>
              </a:p>
            </p:txBody>
          </p:sp>
          <p:sp>
            <p:nvSpPr>
              <p:cNvPr id="8219" name="Text Box 21"/>
              <p:cNvSpPr txBox="1">
                <a:spLocks noChangeArrowheads="1"/>
              </p:cNvSpPr>
              <p:nvPr/>
            </p:nvSpPr>
            <p:spPr bwMode="auto">
              <a:xfrm>
                <a:off x="1344" y="3696"/>
                <a:ext cx="432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38</a:t>
                </a:r>
                <a:r>
                  <a:rPr lang="en-GB" baseline="30000">
                    <a:latin typeface="Tekton Pro" pitchFamily="34" charset="0"/>
                  </a:rPr>
                  <a:t>o</a:t>
                </a:r>
              </a:p>
            </p:txBody>
          </p:sp>
          <p:sp>
            <p:nvSpPr>
              <p:cNvPr id="8220" name="Text Box 22"/>
              <p:cNvSpPr txBox="1">
                <a:spLocks noChangeArrowheads="1"/>
              </p:cNvSpPr>
              <p:nvPr/>
            </p:nvSpPr>
            <p:spPr bwMode="auto">
              <a:xfrm>
                <a:off x="2352" y="3360"/>
                <a:ext cx="528" cy="288"/>
              </a:xfrm>
              <a:prstGeom prst="rect">
                <a:avLst/>
              </a:prstGeom>
              <a:noFill/>
              <a:ln w="12700" cap="sq">
                <a:noFill/>
                <a:miter lim="800000"/>
                <a:headEnd type="none" w="sm" len="sm"/>
                <a:tailEnd type="none" w="sm" len="sm"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>
                    <a:latin typeface="Tekton Pro" pitchFamily="34" charset="0"/>
                  </a:rPr>
                  <a:t>M</a:t>
                </a:r>
              </a:p>
            </p:txBody>
          </p:sp>
        </p:grpSp>
      </p:grpSp>
      <p:grpSp>
        <p:nvGrpSpPr>
          <p:cNvPr id="9251" name="Group 35"/>
          <p:cNvGrpSpPr>
            <a:grpSpLocks/>
          </p:cNvGrpSpPr>
          <p:nvPr/>
        </p:nvGrpSpPr>
        <p:grpSpPr bwMode="auto">
          <a:xfrm>
            <a:off x="5105400" y="2895600"/>
            <a:ext cx="3581400" cy="3276600"/>
            <a:chOff x="3216" y="1824"/>
            <a:chExt cx="2256" cy="2064"/>
          </a:xfrm>
        </p:grpSpPr>
        <p:sp>
          <p:nvSpPr>
            <p:cNvPr id="8205" name="Text Box 26"/>
            <p:cNvSpPr txBox="1">
              <a:spLocks noChangeArrowheads="1"/>
            </p:cNvSpPr>
            <p:nvPr/>
          </p:nvSpPr>
          <p:spPr bwMode="auto">
            <a:xfrm>
              <a:off x="3216" y="2400"/>
              <a:ext cx="43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(3)</a:t>
              </a:r>
            </a:p>
          </p:txBody>
        </p:sp>
        <p:grpSp>
          <p:nvGrpSpPr>
            <p:cNvPr id="8206" name="Group 30"/>
            <p:cNvGrpSpPr>
              <a:grpSpLocks/>
            </p:cNvGrpSpPr>
            <p:nvPr/>
          </p:nvGrpSpPr>
          <p:grpSpPr bwMode="auto">
            <a:xfrm>
              <a:off x="4224" y="1824"/>
              <a:ext cx="816" cy="2064"/>
              <a:chOff x="4224" y="1824"/>
              <a:chExt cx="816" cy="2064"/>
            </a:xfrm>
          </p:grpSpPr>
          <p:sp>
            <p:nvSpPr>
              <p:cNvPr id="8211" name="Line 27"/>
              <p:cNvSpPr>
                <a:spLocks noChangeShapeType="1"/>
              </p:cNvSpPr>
              <p:nvPr/>
            </p:nvSpPr>
            <p:spPr bwMode="auto">
              <a:xfrm flipH="1">
                <a:off x="4224" y="1824"/>
                <a:ext cx="624" cy="816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8212" name="Line 28"/>
              <p:cNvSpPr>
                <a:spLocks noChangeShapeType="1"/>
              </p:cNvSpPr>
              <p:nvPr/>
            </p:nvSpPr>
            <p:spPr bwMode="auto">
              <a:xfrm>
                <a:off x="4224" y="2640"/>
                <a:ext cx="816" cy="1248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8213" name="Line 29"/>
              <p:cNvSpPr>
                <a:spLocks noChangeShapeType="1"/>
              </p:cNvSpPr>
              <p:nvPr/>
            </p:nvSpPr>
            <p:spPr bwMode="auto">
              <a:xfrm>
                <a:off x="4848" y="1824"/>
                <a:ext cx="192" cy="206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8207" name="Text Box 31"/>
            <p:cNvSpPr txBox="1">
              <a:spLocks noChangeArrowheads="1"/>
            </p:cNvSpPr>
            <p:nvPr/>
          </p:nvSpPr>
          <p:spPr bwMode="auto">
            <a:xfrm>
              <a:off x="4272" y="2496"/>
              <a:ext cx="576" cy="29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110</a:t>
              </a:r>
              <a:r>
                <a:rPr lang="en-GB" baseline="30000" dirty="0">
                  <a:latin typeface="Tekton Pro" pitchFamily="34" charset="0"/>
                </a:rPr>
                <a:t>o</a:t>
              </a:r>
            </a:p>
          </p:txBody>
        </p:sp>
        <p:sp>
          <p:nvSpPr>
            <p:cNvPr id="8208" name="Text Box 32"/>
            <p:cNvSpPr txBox="1">
              <a:spLocks noChangeArrowheads="1"/>
            </p:cNvSpPr>
            <p:nvPr/>
          </p:nvSpPr>
          <p:spPr bwMode="auto">
            <a:xfrm>
              <a:off x="3936" y="1968"/>
              <a:ext cx="72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6.3cm</a:t>
              </a:r>
            </a:p>
          </p:txBody>
        </p:sp>
        <p:sp>
          <p:nvSpPr>
            <p:cNvPr id="8209" name="Text Box 33"/>
            <p:cNvSpPr txBox="1">
              <a:spLocks noChangeArrowheads="1"/>
            </p:cNvSpPr>
            <p:nvPr/>
          </p:nvSpPr>
          <p:spPr bwMode="auto">
            <a:xfrm>
              <a:off x="3936" y="3216"/>
              <a:ext cx="67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8.7cm</a:t>
              </a:r>
            </a:p>
          </p:txBody>
        </p:sp>
        <p:sp>
          <p:nvSpPr>
            <p:cNvPr id="8210" name="Text Box 34"/>
            <p:cNvSpPr txBox="1">
              <a:spLocks noChangeArrowheads="1"/>
            </p:cNvSpPr>
            <p:nvPr/>
          </p:nvSpPr>
          <p:spPr bwMode="auto">
            <a:xfrm>
              <a:off x="4992" y="2544"/>
              <a:ext cx="48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G</a:t>
              </a:r>
            </a:p>
          </p:txBody>
        </p:sp>
      </p:grpSp>
      <p:sp>
        <p:nvSpPr>
          <p:cNvPr id="9252" name="Rectangle 36"/>
          <p:cNvSpPr>
            <a:spLocks noChangeArrowheads="1"/>
          </p:cNvSpPr>
          <p:nvPr/>
        </p:nvSpPr>
        <p:spPr bwMode="auto">
          <a:xfrm>
            <a:off x="539552" y="2420888"/>
            <a:ext cx="1752600" cy="762000"/>
          </a:xfrm>
          <a:prstGeom prst="rect">
            <a:avLst/>
          </a:prstGeom>
          <a:solidFill>
            <a:srgbClr val="EBF60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53" name="Rectangle 37"/>
          <p:cNvSpPr>
            <a:spLocks noChangeArrowheads="1"/>
          </p:cNvSpPr>
          <p:nvPr/>
        </p:nvSpPr>
        <p:spPr bwMode="auto">
          <a:xfrm>
            <a:off x="4139952" y="4869160"/>
            <a:ext cx="1752600" cy="762000"/>
          </a:xfrm>
          <a:prstGeom prst="rect">
            <a:avLst/>
          </a:prstGeom>
          <a:solidFill>
            <a:srgbClr val="EBF60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54" name="Rectangle 38"/>
          <p:cNvSpPr>
            <a:spLocks noChangeArrowheads="1"/>
          </p:cNvSpPr>
          <p:nvPr/>
        </p:nvSpPr>
        <p:spPr bwMode="auto">
          <a:xfrm>
            <a:off x="6934200" y="1828800"/>
            <a:ext cx="1752600" cy="762000"/>
          </a:xfrm>
          <a:prstGeom prst="rect">
            <a:avLst/>
          </a:prstGeom>
          <a:solidFill>
            <a:srgbClr val="EBF606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NZ">
              <a:latin typeface="Tekton Pro" pitchFamily="34" charset="0"/>
            </a:endParaRP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615752" y="2467591"/>
            <a:ext cx="194002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L = 47.5cm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4292352" y="4945360"/>
            <a:ext cx="1719808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M =5.05m</a:t>
            </a:r>
          </a:p>
        </p:txBody>
      </p:sp>
      <p:sp>
        <p:nvSpPr>
          <p:cNvPr id="9257" name="Text Box 41"/>
          <p:cNvSpPr txBox="1">
            <a:spLocks noChangeArrowheads="1"/>
          </p:cNvSpPr>
          <p:nvPr/>
        </p:nvSpPr>
        <p:spPr bwMode="auto">
          <a:xfrm>
            <a:off x="7010400" y="1905000"/>
            <a:ext cx="1752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G = 12.4cm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2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nimBg="1" autoUpdateAnimBg="0"/>
      <p:bldP spid="9252" grpId="0" animBg="1"/>
      <p:bldP spid="9253" grpId="0" animBg="1"/>
      <p:bldP spid="9254" grpId="0" animBg="1"/>
      <p:bldP spid="9255" grpId="0" autoUpdateAnimBg="0"/>
      <p:bldP spid="9256" grpId="0" autoUpdateAnimBg="0"/>
      <p:bldP spid="925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latin typeface="Tekton Pro" pitchFamily="34" charset="0"/>
              </a:rPr>
              <a:t>Finding Angles Using The Cosine Rule.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79512" y="1124744"/>
            <a:ext cx="4536504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Consider the Cosine Rule again: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5040698" y="1280821"/>
            <a:ext cx="4067809" cy="461963"/>
            <a:chOff x="1009" y="3456"/>
            <a:chExt cx="1871" cy="291"/>
          </a:xfrm>
        </p:grpSpPr>
        <p:sp>
          <p:nvSpPr>
            <p:cNvPr id="9231" name="Text Box 5"/>
            <p:cNvSpPr txBox="1">
              <a:spLocks noChangeArrowheads="1"/>
            </p:cNvSpPr>
            <p:nvPr/>
          </p:nvSpPr>
          <p:spPr bwMode="auto">
            <a:xfrm>
              <a:off x="1009" y="3456"/>
              <a:ext cx="480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a</a:t>
              </a:r>
              <a:r>
                <a:rPr lang="en-GB" baseline="30000">
                  <a:latin typeface="Tekton Pro" pitchFamily="34" charset="0"/>
                </a:rPr>
                <a:t>2 </a:t>
              </a:r>
              <a:r>
                <a:rPr lang="en-GB">
                  <a:latin typeface="Tekton Pro" pitchFamily="34" charset="0"/>
                </a:rPr>
                <a:t>=</a:t>
              </a:r>
            </a:p>
          </p:txBody>
        </p:sp>
        <p:sp>
          <p:nvSpPr>
            <p:cNvPr id="9232" name="Text Box 6"/>
            <p:cNvSpPr txBox="1">
              <a:spLocks noChangeArrowheads="1"/>
            </p:cNvSpPr>
            <p:nvPr/>
          </p:nvSpPr>
          <p:spPr bwMode="auto">
            <a:xfrm>
              <a:off x="1356" y="3456"/>
              <a:ext cx="288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b</a:t>
              </a:r>
              <a:r>
                <a:rPr lang="en-GB" baseline="30000" dirty="0">
                  <a:latin typeface="Tekton Pro" pitchFamily="34" charset="0"/>
                </a:rPr>
                <a:t>2</a:t>
              </a:r>
            </a:p>
          </p:txBody>
        </p:sp>
        <p:sp>
          <p:nvSpPr>
            <p:cNvPr id="9233" name="Text Box 7"/>
            <p:cNvSpPr txBox="1">
              <a:spLocks noChangeArrowheads="1"/>
            </p:cNvSpPr>
            <p:nvPr/>
          </p:nvSpPr>
          <p:spPr bwMode="auto">
            <a:xfrm>
              <a:off x="1580" y="3456"/>
              <a:ext cx="240" cy="288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smtClean="0">
                  <a:latin typeface="Tekton Pro" pitchFamily="34" charset="0"/>
                </a:rPr>
                <a:t>+</a:t>
              </a:r>
              <a:endParaRPr lang="en-GB" dirty="0">
                <a:latin typeface="Tekton Pro" pitchFamily="34" charset="0"/>
              </a:endParaRPr>
            </a:p>
          </p:txBody>
        </p:sp>
        <p:sp>
          <p:nvSpPr>
            <p:cNvPr id="9234" name="Text Box 8"/>
            <p:cNvSpPr txBox="1">
              <a:spLocks noChangeArrowheads="1"/>
            </p:cNvSpPr>
            <p:nvPr/>
          </p:nvSpPr>
          <p:spPr bwMode="auto">
            <a:xfrm>
              <a:off x="1698" y="3456"/>
              <a:ext cx="288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c</a:t>
              </a:r>
              <a:r>
                <a:rPr lang="en-GB" baseline="30000" dirty="0">
                  <a:latin typeface="Tekton Pro" pitchFamily="34" charset="0"/>
                </a:rPr>
                <a:t>2</a:t>
              </a:r>
            </a:p>
          </p:txBody>
        </p:sp>
        <p:sp>
          <p:nvSpPr>
            <p:cNvPr id="9235" name="Text Box 9"/>
            <p:cNvSpPr txBox="1">
              <a:spLocks noChangeArrowheads="1"/>
            </p:cNvSpPr>
            <p:nvPr/>
          </p:nvSpPr>
          <p:spPr bwMode="auto">
            <a:xfrm>
              <a:off x="1920" y="3456"/>
              <a:ext cx="960" cy="291"/>
            </a:xfrm>
            <a:prstGeom prst="rect">
              <a:avLst/>
            </a:prstGeom>
            <a:solidFill>
              <a:srgbClr val="EBF606"/>
            </a:solidFill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 smtClean="0">
                  <a:latin typeface="Tekton Pro" pitchFamily="34" charset="0"/>
                </a:rPr>
                <a:t>- 2bc </a:t>
              </a:r>
              <a:r>
                <a:rPr lang="en-GB" dirty="0" err="1" smtClean="0">
                  <a:latin typeface="Tekton Pro" pitchFamily="34" charset="0"/>
                </a:rPr>
                <a:t>cosA</a:t>
              </a:r>
              <a:r>
                <a:rPr lang="en-GB" baseline="30000" dirty="0" err="1" smtClean="0">
                  <a:latin typeface="Tekton Pro" pitchFamily="34" charset="0"/>
                </a:rPr>
                <a:t>o</a:t>
              </a:r>
              <a:endParaRPr lang="en-GB" baseline="30000" dirty="0">
                <a:latin typeface="Tekton Pro" pitchFamily="34" charset="0"/>
              </a:endParaRPr>
            </a:p>
          </p:txBody>
        </p:sp>
      </p:grp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67544" y="1844824"/>
            <a:ext cx="8015808" cy="461665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We are going to change the subject of the formula to </a:t>
            </a:r>
            <a:r>
              <a:rPr lang="en-GB" dirty="0" err="1">
                <a:latin typeface="Tekton Pro" pitchFamily="34" charset="0"/>
              </a:rPr>
              <a:t>cos</a:t>
            </a:r>
            <a:r>
              <a:rPr lang="en-GB" dirty="0">
                <a:latin typeface="Tekton Pro" pitchFamily="34" charset="0"/>
              </a:rPr>
              <a:t> </a:t>
            </a: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endParaRPr lang="en-GB" baseline="30000" dirty="0">
              <a:latin typeface="Tekton Pro" pitchFamily="34" charset="0"/>
            </a:endParaRP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257800" y="2743200"/>
            <a:ext cx="3657600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Turn the formula around: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55576" y="2819400"/>
            <a:ext cx="4197424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b</a:t>
            </a:r>
            <a:r>
              <a:rPr lang="en-GB" baseline="30000" dirty="0">
                <a:latin typeface="Tekton Pro" pitchFamily="34" charset="0"/>
              </a:rPr>
              <a:t>2 </a:t>
            </a:r>
            <a:r>
              <a:rPr lang="en-GB" dirty="0">
                <a:latin typeface="Tekton Pro" pitchFamily="34" charset="0"/>
              </a:rPr>
              <a:t> + </a:t>
            </a:r>
            <a:r>
              <a:rPr lang="en-GB" dirty="0" smtClean="0">
                <a:latin typeface="Tekton Pro" pitchFamily="34" charset="0"/>
              </a:rPr>
              <a:t> c</a:t>
            </a:r>
            <a:r>
              <a:rPr lang="en-GB" baseline="30000" dirty="0" smtClean="0">
                <a:latin typeface="Tekton Pro" pitchFamily="34" charset="0"/>
              </a:rPr>
              <a:t>2 </a:t>
            </a:r>
            <a:r>
              <a:rPr lang="en-GB" dirty="0" smtClean="0">
                <a:latin typeface="Tekton Pro" pitchFamily="34" charset="0"/>
              </a:rPr>
              <a:t> </a:t>
            </a:r>
            <a:r>
              <a:rPr lang="en-GB" dirty="0">
                <a:latin typeface="Tekton Pro" pitchFamily="34" charset="0"/>
              </a:rPr>
              <a:t>– 2bc </a:t>
            </a:r>
            <a:r>
              <a:rPr lang="en-GB" dirty="0" err="1">
                <a:latin typeface="Tekton Pro" pitchFamily="34" charset="0"/>
              </a:rPr>
              <a:t>cos</a:t>
            </a:r>
            <a:r>
              <a:rPr lang="en-GB" dirty="0">
                <a:latin typeface="Tekton Pro" pitchFamily="34" charset="0"/>
              </a:rPr>
              <a:t> </a:t>
            </a: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r>
              <a:rPr lang="en-GB" dirty="0">
                <a:latin typeface="Tekton Pro" pitchFamily="34" charset="0"/>
              </a:rPr>
              <a:t> </a:t>
            </a:r>
            <a:r>
              <a:rPr lang="en-GB" dirty="0" smtClean="0">
                <a:latin typeface="Tekton Pro" pitchFamily="34" charset="0"/>
              </a:rPr>
              <a:t>  =  a</a:t>
            </a:r>
            <a:r>
              <a:rPr lang="en-GB" baseline="30000" dirty="0" smtClean="0">
                <a:latin typeface="Tekton Pro" pitchFamily="34" charset="0"/>
              </a:rPr>
              <a:t>2 </a:t>
            </a:r>
            <a:endParaRPr lang="en-GB" baseline="30000" dirty="0">
              <a:latin typeface="Tekton Pro" pitchFamily="34" charset="0"/>
            </a:endParaRP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5257800" y="3505200"/>
            <a:ext cx="3657600" cy="457200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Take b</a:t>
            </a:r>
            <a:r>
              <a:rPr lang="en-GB" baseline="30000">
                <a:latin typeface="Tekton Pro" pitchFamily="34" charset="0"/>
              </a:rPr>
              <a:t>2</a:t>
            </a:r>
            <a:r>
              <a:rPr lang="en-GB">
                <a:latin typeface="Tekton Pro" pitchFamily="34" charset="0"/>
              </a:rPr>
              <a:t> and c</a:t>
            </a:r>
            <a:r>
              <a:rPr lang="en-GB" baseline="30000">
                <a:latin typeface="Tekton Pro" pitchFamily="34" charset="0"/>
              </a:rPr>
              <a:t>2</a:t>
            </a:r>
            <a:r>
              <a:rPr lang="en-GB">
                <a:latin typeface="Tekton Pro" pitchFamily="34" charset="0"/>
              </a:rPr>
              <a:t> across.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11560" y="3505200"/>
            <a:ext cx="418904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-2bc </a:t>
            </a:r>
            <a:r>
              <a:rPr lang="en-GB" dirty="0" err="1">
                <a:latin typeface="Tekton Pro" pitchFamily="34" charset="0"/>
              </a:rPr>
              <a:t>cos</a:t>
            </a:r>
            <a:r>
              <a:rPr lang="en-GB" dirty="0">
                <a:latin typeface="Tekton Pro" pitchFamily="34" charset="0"/>
              </a:rPr>
              <a:t> </a:t>
            </a: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r>
              <a:rPr lang="en-GB" dirty="0">
                <a:latin typeface="Tekton Pro" pitchFamily="34" charset="0"/>
              </a:rPr>
              <a:t> = a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– b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– c</a:t>
            </a:r>
            <a:r>
              <a:rPr lang="en-GB" baseline="30000" dirty="0">
                <a:latin typeface="Tekton Pro" pitchFamily="34" charset="0"/>
              </a:rPr>
              <a:t>2</a:t>
            </a:r>
            <a:r>
              <a:rPr lang="en-GB" dirty="0">
                <a:latin typeface="Tekton Pro" pitchFamily="34" charset="0"/>
              </a:rPr>
              <a:t> 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076056" y="4077072"/>
            <a:ext cx="3581400" cy="457200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Divide by – 2 bc.</a:t>
            </a:r>
          </a:p>
        </p:txBody>
      </p:sp>
      <p:graphicFrame>
        <p:nvGraphicFramePr>
          <p:cNvPr id="1026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5904495"/>
              </p:ext>
            </p:extLst>
          </p:nvPr>
        </p:nvGraphicFramePr>
        <p:xfrm>
          <a:off x="323528" y="3861048"/>
          <a:ext cx="417227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4" name="Equation" r:id="rId3" imgW="1333500" imgH="419100" progId="Equation.DSMT4">
                  <p:embed/>
                </p:oleObj>
              </mc:Choice>
              <mc:Fallback>
                <p:oleObj name="Equation" r:id="rId3" imgW="1333500" imgH="4191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861048"/>
                        <a:ext cx="4172272" cy="88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4211960" y="4797152"/>
            <a:ext cx="4788024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Divide top and bottom by -1</a:t>
            </a:r>
          </a:p>
        </p:txBody>
      </p:sp>
      <p:graphicFrame>
        <p:nvGraphicFramePr>
          <p:cNvPr id="1026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7321723"/>
              </p:ext>
            </p:extLst>
          </p:nvPr>
        </p:nvGraphicFramePr>
        <p:xfrm>
          <a:off x="323528" y="4797152"/>
          <a:ext cx="3736032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5" imgW="1333500" imgH="419100" progId="Equation.3">
                  <p:embed/>
                </p:oleObj>
              </mc:Choice>
              <mc:Fallback>
                <p:oleObj name="Equation" r:id="rId5" imgW="1333500" imgH="41910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97152"/>
                        <a:ext cx="3736032" cy="885825"/>
                      </a:xfrm>
                      <a:prstGeom prst="rect">
                        <a:avLst/>
                      </a:prstGeom>
                      <a:solidFill>
                        <a:srgbClr val="EBF60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8" name="Text Box 28"/>
          <p:cNvSpPr txBox="1">
            <a:spLocks noChangeArrowheads="1"/>
          </p:cNvSpPr>
          <p:nvPr/>
        </p:nvSpPr>
        <p:spPr bwMode="auto">
          <a:xfrm>
            <a:off x="4355975" y="5445224"/>
            <a:ext cx="4752531" cy="1200329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You now have a formula for finding an angle if you know all three sides of the triangle.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3" grpId="0" animBg="1" autoUpdateAnimBg="0"/>
      <p:bldP spid="10250" grpId="0" animBg="1" autoUpdateAnimBg="0"/>
      <p:bldP spid="10258" grpId="0" animBg="1" autoUpdateAnimBg="0"/>
      <p:bldP spid="10259" grpId="0" autoUpdateAnimBg="0"/>
      <p:bldP spid="10260" grpId="0" animBg="1" autoUpdateAnimBg="0"/>
      <p:bldP spid="10261" grpId="0" autoUpdateAnimBg="0"/>
      <p:bldP spid="10262" grpId="0" animBg="1" autoUpdateAnimBg="0"/>
      <p:bldP spid="10266" grpId="0" animBg="1" autoUpdateAnimBg="0"/>
      <p:bldP spid="10268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332656"/>
            <a:ext cx="7543800" cy="381000"/>
          </a:xfrm>
        </p:spPr>
        <p:txBody>
          <a:bodyPr/>
          <a:lstStyle/>
          <a:p>
            <a:pPr eaLnBrk="1" hangingPunct="1"/>
            <a:r>
              <a:rPr lang="en-GB" sz="3600" dirty="0" smtClean="0">
                <a:latin typeface="Tekton Pro" pitchFamily="34" charset="0"/>
              </a:rPr>
              <a:t>Finding An Angle.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95536" y="990600"/>
            <a:ext cx="8367464" cy="83099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Use the formula for Cos </a:t>
            </a: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r>
              <a:rPr lang="en-GB" dirty="0">
                <a:latin typeface="Tekton Pro" pitchFamily="34" charset="0"/>
              </a:rPr>
              <a:t> to calculate the unknown angle x</a:t>
            </a:r>
            <a:r>
              <a:rPr lang="en-GB" baseline="30000" dirty="0">
                <a:latin typeface="Tekton Pro" pitchFamily="34" charset="0"/>
              </a:rPr>
              <a:t>o</a:t>
            </a:r>
            <a:r>
              <a:rPr lang="en-GB" dirty="0">
                <a:latin typeface="Tekton Pro" pitchFamily="34" charset="0"/>
              </a:rPr>
              <a:t> below:</a:t>
            </a:r>
          </a:p>
        </p:txBody>
      </p:sp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4572000" y="1981200"/>
            <a:ext cx="4038600" cy="1905000"/>
            <a:chOff x="2832" y="1344"/>
            <a:chExt cx="2544" cy="1200"/>
          </a:xfrm>
        </p:grpSpPr>
        <p:grpSp>
          <p:nvGrpSpPr>
            <p:cNvPr id="10260" name="Group 7"/>
            <p:cNvGrpSpPr>
              <a:grpSpLocks/>
            </p:cNvGrpSpPr>
            <p:nvPr/>
          </p:nvGrpSpPr>
          <p:grpSpPr bwMode="auto">
            <a:xfrm>
              <a:off x="2928" y="1344"/>
              <a:ext cx="2448" cy="864"/>
              <a:chOff x="2928" y="1344"/>
              <a:chExt cx="2448" cy="864"/>
            </a:xfrm>
          </p:grpSpPr>
          <p:sp>
            <p:nvSpPr>
              <p:cNvPr id="10265" name="Line 4"/>
              <p:cNvSpPr>
                <a:spLocks noChangeShapeType="1"/>
              </p:cNvSpPr>
              <p:nvPr/>
            </p:nvSpPr>
            <p:spPr bwMode="auto">
              <a:xfrm flipV="1">
                <a:off x="2928" y="1344"/>
                <a:ext cx="864" cy="86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10266" name="Line 5"/>
              <p:cNvSpPr>
                <a:spLocks noChangeShapeType="1"/>
              </p:cNvSpPr>
              <p:nvPr/>
            </p:nvSpPr>
            <p:spPr bwMode="auto">
              <a:xfrm>
                <a:off x="3792" y="1344"/>
                <a:ext cx="1584" cy="864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10267" name="Line 6"/>
              <p:cNvSpPr>
                <a:spLocks noChangeShapeType="1"/>
              </p:cNvSpPr>
              <p:nvPr/>
            </p:nvSpPr>
            <p:spPr bwMode="auto">
              <a:xfrm>
                <a:off x="2928" y="2208"/>
                <a:ext cx="2448" cy="0"/>
              </a:xfrm>
              <a:prstGeom prst="line">
                <a:avLst/>
              </a:prstGeom>
              <a:noFill/>
              <a:ln w="381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10261" name="Text Box 8"/>
            <p:cNvSpPr txBox="1">
              <a:spLocks noChangeArrowheads="1"/>
            </p:cNvSpPr>
            <p:nvPr/>
          </p:nvSpPr>
          <p:spPr bwMode="auto">
            <a:xfrm>
              <a:off x="3120" y="1920"/>
              <a:ext cx="480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solidFill>
                    <a:srgbClr val="FF0000"/>
                  </a:solidFill>
                  <a:latin typeface="Tekton Pro" pitchFamily="34" charset="0"/>
                </a:rPr>
                <a:t>x</a:t>
              </a:r>
              <a:r>
                <a:rPr lang="en-GB" baseline="30000">
                  <a:solidFill>
                    <a:srgbClr val="FF0000"/>
                  </a:solidFill>
                  <a:latin typeface="Tekton Pro" pitchFamily="34" charset="0"/>
                </a:rPr>
                <a:t>o</a:t>
              </a:r>
            </a:p>
          </p:txBody>
        </p:sp>
        <p:sp>
          <p:nvSpPr>
            <p:cNvPr id="10262" name="Text Box 9"/>
            <p:cNvSpPr txBox="1">
              <a:spLocks noChangeArrowheads="1"/>
            </p:cNvSpPr>
            <p:nvPr/>
          </p:nvSpPr>
          <p:spPr bwMode="auto">
            <a:xfrm>
              <a:off x="3696" y="2256"/>
              <a:ext cx="67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16cm</a:t>
              </a:r>
            </a:p>
          </p:txBody>
        </p:sp>
        <p:sp>
          <p:nvSpPr>
            <p:cNvPr id="10263" name="Text Box 10"/>
            <p:cNvSpPr txBox="1">
              <a:spLocks noChangeArrowheads="1"/>
            </p:cNvSpPr>
            <p:nvPr/>
          </p:nvSpPr>
          <p:spPr bwMode="auto">
            <a:xfrm>
              <a:off x="2832" y="1488"/>
              <a:ext cx="672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dirty="0">
                  <a:latin typeface="Tekton Pro" pitchFamily="34" charset="0"/>
                </a:rPr>
                <a:t>9cm</a:t>
              </a:r>
            </a:p>
          </p:txBody>
        </p:sp>
        <p:sp>
          <p:nvSpPr>
            <p:cNvPr id="10264" name="Text Box 11"/>
            <p:cNvSpPr txBox="1">
              <a:spLocks noChangeArrowheads="1"/>
            </p:cNvSpPr>
            <p:nvPr/>
          </p:nvSpPr>
          <p:spPr bwMode="auto">
            <a:xfrm>
              <a:off x="4512" y="1488"/>
              <a:ext cx="576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11cm</a:t>
              </a:r>
            </a:p>
          </p:txBody>
        </p:sp>
      </p:grp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779912" y="3861048"/>
            <a:ext cx="5184576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Write down the formula for </a:t>
            </a:r>
            <a:r>
              <a:rPr lang="en-GB" dirty="0" err="1">
                <a:latin typeface="Tekton Pro" pitchFamily="34" charset="0"/>
              </a:rPr>
              <a:t>cos</a:t>
            </a:r>
            <a:r>
              <a:rPr lang="en-GB" dirty="0">
                <a:latin typeface="Tekton Pro" pitchFamily="34" charset="0"/>
              </a:rPr>
              <a:t> </a:t>
            </a: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endParaRPr lang="en-GB" baseline="30000" dirty="0">
              <a:latin typeface="Tekton Pro" pitchFamily="34" charset="0"/>
            </a:endParaRPr>
          </a:p>
        </p:txBody>
      </p:sp>
      <p:graphicFrame>
        <p:nvGraphicFramePr>
          <p:cNvPr id="1127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3655574"/>
              </p:ext>
            </p:extLst>
          </p:nvPr>
        </p:nvGraphicFramePr>
        <p:xfrm>
          <a:off x="251520" y="3047231"/>
          <a:ext cx="350324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" imgW="1333500" imgH="419100" progId="Equation.3">
                  <p:embed/>
                </p:oleObj>
              </mc:Choice>
              <mc:Fallback>
                <p:oleObj name="Equation" r:id="rId3" imgW="1333500" imgH="4191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3047231"/>
                        <a:ext cx="3503240" cy="885825"/>
                      </a:xfrm>
                      <a:prstGeom prst="rect">
                        <a:avLst/>
                      </a:prstGeom>
                      <a:solidFill>
                        <a:srgbClr val="EBF60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5496" y="1988840"/>
            <a:ext cx="4392488" cy="457200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Identify </a:t>
            </a: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r>
              <a:rPr lang="en-GB" dirty="0">
                <a:latin typeface="Tekton Pro" pitchFamily="34" charset="0"/>
              </a:rPr>
              <a:t> and a , b and c.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32048" y="2564904"/>
            <a:ext cx="1295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r>
              <a:rPr lang="en-GB" dirty="0">
                <a:latin typeface="Tekton Pro" pitchFamily="34" charset="0"/>
              </a:rPr>
              <a:t> = x</a:t>
            </a:r>
            <a:r>
              <a:rPr lang="en-GB" baseline="30000" dirty="0">
                <a:latin typeface="Tekton Pro" pitchFamily="34" charset="0"/>
              </a:rPr>
              <a:t>o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1384176" y="2564904"/>
            <a:ext cx="106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a = 11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298576" y="2564904"/>
            <a:ext cx="106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b = 9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3212976" y="2564904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c = 16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580656" y="4437112"/>
            <a:ext cx="5563344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Substitute values into the formula.</a:t>
            </a:r>
          </a:p>
        </p:txBody>
      </p:sp>
      <p:graphicFrame>
        <p:nvGraphicFramePr>
          <p:cNvPr id="1128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544239"/>
              </p:ext>
            </p:extLst>
          </p:nvPr>
        </p:nvGraphicFramePr>
        <p:xfrm>
          <a:off x="323528" y="4149080"/>
          <a:ext cx="2819400" cy="809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5" imgW="1460500" imgH="419100" progId="Equation.3">
                  <p:embed/>
                </p:oleObj>
              </mc:Choice>
              <mc:Fallback>
                <p:oleObj name="Equation" r:id="rId5" imgW="1460500" imgH="4191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149080"/>
                        <a:ext cx="2819400" cy="809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3851920" y="4983559"/>
            <a:ext cx="2952328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Calculate cos A</a:t>
            </a:r>
            <a:r>
              <a:rPr lang="en-GB" baseline="30000">
                <a:latin typeface="Tekton Pro" pitchFamily="34" charset="0"/>
              </a:rPr>
              <a:t>o</a:t>
            </a:r>
            <a:r>
              <a:rPr lang="en-GB">
                <a:latin typeface="Tekton Pro" pitchFamily="34" charset="0"/>
              </a:rPr>
              <a:t> .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467544" y="5013176"/>
            <a:ext cx="1619200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smtClean="0">
                <a:latin typeface="Tekton Pro" pitchFamily="34" charset="0"/>
              </a:rPr>
              <a:t>Cos </a:t>
            </a:r>
            <a:r>
              <a:rPr lang="en-GB" dirty="0" err="1" smtClean="0">
                <a:latin typeface="Tekton Pro" pitchFamily="34" charset="0"/>
              </a:rPr>
              <a:t>A</a:t>
            </a:r>
            <a:r>
              <a:rPr lang="en-GB" baseline="30000" dirty="0" err="1" smtClean="0">
                <a:latin typeface="Tekton Pro" pitchFamily="34" charset="0"/>
              </a:rPr>
              <a:t>o</a:t>
            </a:r>
            <a:r>
              <a:rPr lang="en-GB" baseline="30000" dirty="0" smtClean="0">
                <a:latin typeface="Tekton Pro" pitchFamily="34" charset="0"/>
              </a:rPr>
              <a:t>   </a:t>
            </a:r>
            <a:r>
              <a:rPr lang="en-GB" dirty="0" smtClean="0">
                <a:latin typeface="Tekton Pro" pitchFamily="34" charset="0"/>
              </a:rPr>
              <a:t>=</a:t>
            </a:r>
            <a:endParaRPr lang="en-GB" dirty="0">
              <a:latin typeface="Tekton Pro" pitchFamily="34" charset="0"/>
            </a:endParaRP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835696" y="5013176"/>
            <a:ext cx="936104" cy="46166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0.75</a:t>
            </a:r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2843808" y="5517232"/>
            <a:ext cx="3672408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Use cos</a:t>
            </a:r>
            <a:r>
              <a:rPr lang="en-GB" baseline="30000">
                <a:latin typeface="Tekton Pro" pitchFamily="34" charset="0"/>
              </a:rPr>
              <a:t>-1</a:t>
            </a:r>
            <a:r>
              <a:rPr lang="en-GB">
                <a:latin typeface="Tekton Pro" pitchFamily="34" charset="0"/>
              </a:rPr>
              <a:t> 0.75 to find A</a:t>
            </a:r>
            <a:r>
              <a:rPr lang="en-GB" baseline="30000">
                <a:latin typeface="Tekton Pro" pitchFamily="34" charset="0"/>
              </a:rPr>
              <a:t>o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39552" y="5589240"/>
            <a:ext cx="1905000" cy="457200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A</a:t>
            </a:r>
            <a:r>
              <a:rPr lang="en-GB" baseline="30000">
                <a:latin typeface="Tekton Pro" pitchFamily="34" charset="0"/>
              </a:rPr>
              <a:t>o </a:t>
            </a:r>
            <a:r>
              <a:rPr lang="en-GB">
                <a:latin typeface="Tekton Pro" pitchFamily="34" charset="0"/>
              </a:rPr>
              <a:t> = 41.4</a:t>
            </a:r>
            <a:r>
              <a:rPr lang="en-GB" baseline="30000">
                <a:latin typeface="Tekton Pro" pitchFamily="34" charset="0"/>
              </a:rPr>
              <a:t>o 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179512" y="476672"/>
            <a:ext cx="2220416" cy="461665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Example 1</a:t>
            </a:r>
          </a:p>
        </p:txBody>
      </p:sp>
      <p:sp>
        <p:nvSpPr>
          <p:cNvPr id="28" name="Oval 27"/>
          <p:cNvSpPr/>
          <p:nvPr/>
        </p:nvSpPr>
        <p:spPr bwMode="auto">
          <a:xfrm>
            <a:off x="5508104" y="2780928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580112" y="278092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ekton Pro" pitchFamily="34" charset="0"/>
              </a:rPr>
              <a:t>A</a:t>
            </a:r>
            <a:endParaRPr lang="en-NZ" dirty="0">
              <a:latin typeface="Tekton Pro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572000" y="2564904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44008" y="25649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>
                <a:latin typeface="Tekton Pro" pitchFamily="34" charset="0"/>
              </a:rPr>
              <a:t>b</a:t>
            </a:r>
          </a:p>
        </p:txBody>
      </p:sp>
      <p:sp>
        <p:nvSpPr>
          <p:cNvPr id="32" name="Oval 31"/>
          <p:cNvSpPr/>
          <p:nvPr/>
        </p:nvSpPr>
        <p:spPr bwMode="auto">
          <a:xfrm>
            <a:off x="5580112" y="3399383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652120" y="3399383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>
                <a:latin typeface="Tekton Pro" pitchFamily="34" charset="0"/>
              </a:rPr>
              <a:t>c</a:t>
            </a:r>
            <a:endParaRPr lang="en-NZ" dirty="0">
              <a:latin typeface="Tekton Pro" pitchFamily="34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7956376" y="2464893"/>
            <a:ext cx="432048" cy="455586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028384" y="246327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>
                <a:latin typeface="Tekton Pro" pitchFamily="3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1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nimBg="1" autoUpdateAnimBg="0"/>
      <p:bldP spid="11278" grpId="0" animBg="1" autoUpdateAnimBg="0"/>
      <p:bldP spid="11280" grpId="0" animBg="1" autoUpdateAnimBg="0"/>
      <p:bldP spid="11283" grpId="0" autoUpdateAnimBg="0"/>
      <p:bldP spid="11284" grpId="0" autoUpdateAnimBg="0"/>
      <p:bldP spid="11285" grpId="0" autoUpdateAnimBg="0"/>
      <p:bldP spid="11286" grpId="0" autoUpdateAnimBg="0"/>
      <p:bldP spid="11287" grpId="0" animBg="1" autoUpdateAnimBg="0"/>
      <p:bldP spid="11290" grpId="0" animBg="1" autoUpdateAnimBg="0"/>
      <p:bldP spid="11291" grpId="0" autoUpdateAnimBg="0"/>
      <p:bldP spid="11292" grpId="0" autoUpdateAnimBg="0"/>
      <p:bldP spid="11293" grpId="0" animBg="1" autoUpdateAnimBg="0"/>
      <p:bldP spid="11294" grpId="0" animBg="1" autoUpdateAnimBg="0"/>
      <p:bldP spid="11295" grpId="0" animBg="1" autoUpdateAnimBg="0"/>
      <p:bldP spid="28" grpId="0" animBg="1"/>
      <p:bldP spid="28" grpId="1" animBg="1"/>
      <p:bldP spid="29" grpId="0"/>
      <p:bldP spid="29" grpId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/>
      <p:bldP spid="33" grpId="1"/>
      <p:bldP spid="34" grpId="0" animBg="1"/>
      <p:bldP spid="34" grpId="1" animBg="1"/>
      <p:bldP spid="35" grpId="0"/>
      <p:bldP spid="3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467544" y="303039"/>
            <a:ext cx="2504256" cy="461665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Example 2.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83568" y="879103"/>
            <a:ext cx="6631632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Find the unknown angle in the triangle below:</a:t>
            </a:r>
          </a:p>
        </p:txBody>
      </p:sp>
      <p:grpSp>
        <p:nvGrpSpPr>
          <p:cNvPr id="12300" name="Group 12"/>
          <p:cNvGrpSpPr>
            <a:grpSpLocks/>
          </p:cNvGrpSpPr>
          <p:nvPr/>
        </p:nvGrpSpPr>
        <p:grpSpPr bwMode="auto">
          <a:xfrm>
            <a:off x="611560" y="1447800"/>
            <a:ext cx="4191000" cy="1676400"/>
            <a:chOff x="1200" y="912"/>
            <a:chExt cx="2640" cy="1056"/>
          </a:xfrm>
        </p:grpSpPr>
        <p:grpSp>
          <p:nvGrpSpPr>
            <p:cNvPr id="11284" name="Group 7"/>
            <p:cNvGrpSpPr>
              <a:grpSpLocks/>
            </p:cNvGrpSpPr>
            <p:nvPr/>
          </p:nvGrpSpPr>
          <p:grpSpPr bwMode="auto">
            <a:xfrm>
              <a:off x="1200" y="912"/>
              <a:ext cx="2592" cy="768"/>
              <a:chOff x="1200" y="912"/>
              <a:chExt cx="2592" cy="768"/>
            </a:xfrm>
          </p:grpSpPr>
          <p:sp>
            <p:nvSpPr>
              <p:cNvPr id="11289" name="Line 4"/>
              <p:cNvSpPr>
                <a:spLocks noChangeShapeType="1"/>
              </p:cNvSpPr>
              <p:nvPr/>
            </p:nvSpPr>
            <p:spPr bwMode="auto">
              <a:xfrm flipV="1">
                <a:off x="1200" y="912"/>
                <a:ext cx="1584" cy="768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11290" name="Line 5"/>
              <p:cNvSpPr>
                <a:spLocks noChangeShapeType="1"/>
              </p:cNvSpPr>
              <p:nvPr/>
            </p:nvSpPr>
            <p:spPr bwMode="auto">
              <a:xfrm>
                <a:off x="2784" y="912"/>
                <a:ext cx="1008" cy="672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  <p:sp>
            <p:nvSpPr>
              <p:cNvPr id="11291" name="Line 6"/>
              <p:cNvSpPr>
                <a:spLocks noChangeShapeType="1"/>
              </p:cNvSpPr>
              <p:nvPr/>
            </p:nvSpPr>
            <p:spPr bwMode="auto">
              <a:xfrm flipV="1">
                <a:off x="1200" y="1584"/>
                <a:ext cx="2592" cy="96"/>
              </a:xfrm>
              <a:prstGeom prst="line">
                <a:avLst/>
              </a:prstGeom>
              <a:noFill/>
              <a:ln w="28575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/>
              <a:lstStyle/>
              <a:p>
                <a:endParaRPr lang="en-NZ">
                  <a:latin typeface="Tekton Pro" pitchFamily="34" charset="0"/>
                </a:endParaRPr>
              </a:p>
            </p:txBody>
          </p:sp>
        </p:grpSp>
        <p:sp>
          <p:nvSpPr>
            <p:cNvPr id="11285" name="Text Box 8"/>
            <p:cNvSpPr txBox="1">
              <a:spLocks noChangeArrowheads="1"/>
            </p:cNvSpPr>
            <p:nvPr/>
          </p:nvSpPr>
          <p:spPr bwMode="auto">
            <a:xfrm>
              <a:off x="2208" y="1680"/>
              <a:ext cx="62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26cm</a:t>
              </a:r>
            </a:p>
          </p:txBody>
        </p:sp>
        <p:sp>
          <p:nvSpPr>
            <p:cNvPr id="11286" name="Text Box 9"/>
            <p:cNvSpPr txBox="1">
              <a:spLocks noChangeArrowheads="1"/>
            </p:cNvSpPr>
            <p:nvPr/>
          </p:nvSpPr>
          <p:spPr bwMode="auto">
            <a:xfrm>
              <a:off x="1536" y="1008"/>
              <a:ext cx="576" cy="52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15cm</a:t>
              </a:r>
            </a:p>
          </p:txBody>
        </p:sp>
        <p:sp>
          <p:nvSpPr>
            <p:cNvPr id="11287" name="Text Box 10"/>
            <p:cNvSpPr txBox="1">
              <a:spLocks noChangeArrowheads="1"/>
            </p:cNvSpPr>
            <p:nvPr/>
          </p:nvSpPr>
          <p:spPr bwMode="auto">
            <a:xfrm>
              <a:off x="3216" y="960"/>
              <a:ext cx="624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13cm</a:t>
              </a:r>
            </a:p>
          </p:txBody>
        </p:sp>
        <p:sp>
          <p:nvSpPr>
            <p:cNvPr id="11288" name="Text Box 11"/>
            <p:cNvSpPr txBox="1">
              <a:spLocks noChangeArrowheads="1"/>
            </p:cNvSpPr>
            <p:nvPr/>
          </p:nvSpPr>
          <p:spPr bwMode="auto">
            <a:xfrm>
              <a:off x="2640" y="912"/>
              <a:ext cx="336" cy="288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>
                  <a:latin typeface="Tekton Pro" pitchFamily="34" charset="0"/>
                </a:rPr>
                <a:t>y</a:t>
              </a:r>
              <a:r>
                <a:rPr lang="en-GB" baseline="30000">
                  <a:latin typeface="Tekton Pro" pitchFamily="34" charset="0"/>
                </a:rPr>
                <a:t>o</a:t>
              </a:r>
            </a:p>
          </p:txBody>
        </p:sp>
      </p:grp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5580112" y="1412776"/>
            <a:ext cx="3352800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Write down the formula.</a:t>
            </a:r>
          </a:p>
        </p:txBody>
      </p:sp>
      <p:graphicFrame>
        <p:nvGraphicFramePr>
          <p:cNvPr id="1230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018041"/>
              </p:ext>
            </p:extLst>
          </p:nvPr>
        </p:nvGraphicFramePr>
        <p:xfrm>
          <a:off x="467544" y="3068960"/>
          <a:ext cx="2819400" cy="88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Equation" r:id="rId3" imgW="1333500" imgH="419100" progId="Equation.3">
                  <p:embed/>
                </p:oleObj>
              </mc:Choice>
              <mc:Fallback>
                <p:oleObj name="Equation" r:id="rId3" imgW="1333500" imgH="4191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068960"/>
                        <a:ext cx="2819400" cy="885825"/>
                      </a:xfrm>
                      <a:prstGeom prst="rect">
                        <a:avLst/>
                      </a:prstGeom>
                      <a:solidFill>
                        <a:srgbClr val="EBF60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4355976" y="2780928"/>
            <a:ext cx="4104456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Identify the sides and angle.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491480" y="4005064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r>
              <a:rPr lang="en-GB" dirty="0">
                <a:latin typeface="Tekton Pro" pitchFamily="34" charset="0"/>
              </a:rPr>
              <a:t> = </a:t>
            </a:r>
            <a:r>
              <a:rPr lang="en-GB" dirty="0" err="1">
                <a:latin typeface="Tekton Pro" pitchFamily="34" charset="0"/>
              </a:rPr>
              <a:t>y</a:t>
            </a:r>
            <a:r>
              <a:rPr lang="en-GB" baseline="30000" dirty="0" err="1">
                <a:latin typeface="Tekton Pro" pitchFamily="34" charset="0"/>
              </a:rPr>
              <a:t>o</a:t>
            </a:r>
            <a:endParaRPr lang="en-GB" baseline="30000" dirty="0">
              <a:latin typeface="Tekton Pro" pitchFamily="34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1786880" y="4005064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a = 26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853680" y="4005064"/>
            <a:ext cx="1371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b = 15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3996680" y="4005064"/>
            <a:ext cx="1295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c = 13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148064" y="3933056"/>
            <a:ext cx="3352800" cy="830997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Substitute into the formula.</a:t>
            </a:r>
          </a:p>
        </p:txBody>
      </p:sp>
      <p:graphicFrame>
        <p:nvGraphicFramePr>
          <p:cNvPr id="12311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897495"/>
              </p:ext>
            </p:extLst>
          </p:nvPr>
        </p:nvGraphicFramePr>
        <p:xfrm>
          <a:off x="467544" y="4437112"/>
          <a:ext cx="31242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Equation" r:id="rId5" imgW="1536700" imgH="419100" progId="Equation.3">
                  <p:embed/>
                </p:oleObj>
              </mc:Choice>
              <mc:Fallback>
                <p:oleObj name="Equation" r:id="rId5" imgW="1536700" imgH="4191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437112"/>
                        <a:ext cx="31242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sq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3635896" y="5199583"/>
            <a:ext cx="4644008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Find the value of </a:t>
            </a:r>
            <a:r>
              <a:rPr lang="en-GB" dirty="0" err="1">
                <a:latin typeface="Tekton Pro" pitchFamily="34" charset="0"/>
              </a:rPr>
              <a:t>cosA</a:t>
            </a:r>
            <a:r>
              <a:rPr lang="en-GB" baseline="30000" dirty="0" err="1">
                <a:latin typeface="Tekton Pro" pitchFamily="34" charset="0"/>
              </a:rPr>
              <a:t>o</a:t>
            </a:r>
            <a:endParaRPr lang="en-GB" baseline="30000" dirty="0">
              <a:latin typeface="Tekton Pro" pitchFamily="34" charset="0"/>
            </a:endParaRP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467544" y="5301208"/>
            <a:ext cx="114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Tekton Pro" pitchFamily="34" charset="0"/>
              </a:rPr>
              <a:t>cosA</a:t>
            </a:r>
            <a:r>
              <a:rPr lang="en-GB" baseline="30000" dirty="0" err="1">
                <a:latin typeface="Tekton Pro" pitchFamily="34" charset="0"/>
              </a:rPr>
              <a:t>o</a:t>
            </a:r>
            <a:r>
              <a:rPr lang="en-GB" baseline="30000" dirty="0">
                <a:latin typeface="Tekton Pro" pitchFamily="34" charset="0"/>
              </a:rPr>
              <a:t> </a:t>
            </a:r>
            <a:r>
              <a:rPr lang="en-GB" dirty="0">
                <a:latin typeface="Tekton Pro" pitchFamily="34" charset="0"/>
              </a:rPr>
              <a:t>=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1610544" y="5301208"/>
            <a:ext cx="1295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- 0.723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2987824" y="5775647"/>
            <a:ext cx="6012160" cy="461665"/>
          </a:xfrm>
          <a:prstGeom prst="rect">
            <a:avLst/>
          </a:prstGeom>
          <a:solidFill>
            <a:schemeClr val="folHlink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Tekton Pro" pitchFamily="34" charset="0"/>
              </a:rPr>
              <a:t>The negative tells you the angle is obtuse.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971600" y="5780112"/>
            <a:ext cx="762000" cy="457200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 err="1">
                <a:latin typeface="Tekton Pro" pitchFamily="34" charset="0"/>
              </a:rPr>
              <a:t>A</a:t>
            </a:r>
            <a:r>
              <a:rPr lang="en-GB" baseline="30000" dirty="0" err="1">
                <a:latin typeface="Tekton Pro" pitchFamily="34" charset="0"/>
              </a:rPr>
              <a:t>o</a:t>
            </a:r>
            <a:r>
              <a:rPr lang="en-GB" baseline="30000" dirty="0">
                <a:latin typeface="Tekton Pro" pitchFamily="34" charset="0"/>
              </a:rPr>
              <a:t> </a:t>
            </a:r>
            <a:r>
              <a:rPr lang="en-GB" dirty="0">
                <a:latin typeface="Tekton Pro" pitchFamily="34" charset="0"/>
              </a:rPr>
              <a:t>=</a:t>
            </a:r>
            <a:endParaRPr lang="en-GB" baseline="30000" dirty="0">
              <a:latin typeface="Tekton Pro" pitchFamily="34" charset="0"/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1691680" y="5780112"/>
            <a:ext cx="1219200" cy="457200"/>
          </a:xfrm>
          <a:prstGeom prst="rect">
            <a:avLst/>
          </a:prstGeom>
          <a:solidFill>
            <a:srgbClr val="EBF606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Tekton Pro" pitchFamily="34" charset="0"/>
              </a:rPr>
              <a:t>136.3</a:t>
            </a:r>
            <a:r>
              <a:rPr lang="en-GB" baseline="30000" dirty="0">
                <a:latin typeface="Tekton Pro" pitchFamily="34" charset="0"/>
              </a:rPr>
              <a:t>o</a:t>
            </a:r>
            <a:endParaRPr lang="en-GB" dirty="0">
              <a:latin typeface="Tekton Pro" pitchFamily="34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131840" y="2607295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203848" y="2607295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latin typeface="Tekton Pro" pitchFamily="34" charset="0"/>
              </a:rPr>
              <a:t>a</a:t>
            </a:r>
            <a:endParaRPr lang="en-NZ" b="1" dirty="0">
              <a:latin typeface="Tekton Pro" pitchFamily="34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4427984" y="1844824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9992" y="184482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latin typeface="Tekton Pro" pitchFamily="34" charset="0"/>
              </a:rPr>
              <a:t>c</a:t>
            </a:r>
            <a:endParaRPr lang="en-NZ" b="1" dirty="0">
              <a:latin typeface="Tekton Pro" pitchFamily="34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827584" y="1916832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9592" y="1916832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>
                <a:latin typeface="Tekton Pro" pitchFamily="34" charset="0"/>
              </a:rPr>
              <a:t>b</a:t>
            </a:r>
          </a:p>
        </p:txBody>
      </p:sp>
      <p:sp>
        <p:nvSpPr>
          <p:cNvPr id="34" name="Oval 33"/>
          <p:cNvSpPr/>
          <p:nvPr/>
        </p:nvSpPr>
        <p:spPr bwMode="auto">
          <a:xfrm>
            <a:off x="3131840" y="1743199"/>
            <a:ext cx="432048" cy="432048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NZ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ekton Pro" pitchFamily="34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03848" y="1743199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>
                <a:latin typeface="Tekton Pro" pitchFamily="34" charset="0"/>
              </a:rPr>
              <a:t>A</a:t>
            </a:r>
            <a:endParaRPr lang="en-NZ" b="1" dirty="0">
              <a:latin typeface="Tekton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3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3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2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2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2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2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animBg="1" autoUpdateAnimBg="0"/>
      <p:bldP spid="12301" grpId="0" animBg="1" autoUpdateAnimBg="0"/>
      <p:bldP spid="12303" grpId="0" animBg="1" autoUpdateAnimBg="0"/>
      <p:bldP spid="12304" grpId="0" autoUpdateAnimBg="0"/>
      <p:bldP spid="12305" grpId="0" autoUpdateAnimBg="0"/>
      <p:bldP spid="12306" grpId="0" autoUpdateAnimBg="0"/>
      <p:bldP spid="12307" grpId="0" autoUpdateAnimBg="0"/>
      <p:bldP spid="12308" grpId="0" animBg="1" autoUpdateAnimBg="0"/>
      <p:bldP spid="12312" grpId="0" animBg="1" autoUpdateAnimBg="0"/>
      <p:bldP spid="12313" grpId="0" autoUpdateAnimBg="0"/>
      <p:bldP spid="12314" grpId="0" autoUpdateAnimBg="0"/>
      <p:bldP spid="12315" grpId="0" animBg="1" autoUpdateAnimBg="0"/>
      <p:bldP spid="12316" grpId="0" animBg="1" autoUpdateAnimBg="0"/>
      <p:bldP spid="12317" grpId="0" animBg="1" autoUpdateAnimBg="0"/>
      <p:bldP spid="28" grpId="0" animBg="1"/>
      <p:bldP spid="28" grpId="1" animBg="1"/>
      <p:bldP spid="29" grpId="0"/>
      <p:bldP spid="29" grpId="1"/>
      <p:bldP spid="30" grpId="0" animBg="1"/>
      <p:bldP spid="30" grpId="1" animBg="1"/>
      <p:bldP spid="31" grpId="0"/>
      <p:bldP spid="31" grpId="1"/>
      <p:bldP spid="32" grpId="0" animBg="1"/>
      <p:bldP spid="32" grpId="1" animBg="1"/>
      <p:bldP spid="33" grpId="0"/>
      <p:bldP spid="33" grpId="1"/>
      <p:bldP spid="34" grpId="0" animBg="1"/>
      <p:bldP spid="34" grpId="1" animBg="1"/>
      <p:bldP spid="35" grpId="0"/>
      <p:bldP spid="35" grpId="1"/>
    </p:bldLst>
  </p:timing>
</p:sld>
</file>

<file path=ppt/theme/theme1.xml><?xml version="1.0" encoding="utf-8"?>
<a:theme xmlns:a="http://schemas.openxmlformats.org/drawingml/2006/main" name="Theme1">
  <a:themeElements>
    <a:clrScheme name="">
      <a:dk1>
        <a:srgbClr val="000099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82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362</TotalTime>
  <Words>729</Words>
  <Application>Microsoft Office PowerPoint</Application>
  <PresentationFormat>On-screen Show (4:3)</PresentationFormat>
  <Paragraphs>252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Theme1</vt:lpstr>
      <vt:lpstr>Equation</vt:lpstr>
      <vt:lpstr>The Cosine Rule.</vt:lpstr>
      <vt:lpstr>PowerPoint Presentation</vt:lpstr>
      <vt:lpstr>When To Use The Cosine Rule.</vt:lpstr>
      <vt:lpstr>Using The Cosine Rule.</vt:lpstr>
      <vt:lpstr>PowerPoint Presentation</vt:lpstr>
      <vt:lpstr>What Goes In The Box ? </vt:lpstr>
      <vt:lpstr>Finding Angles Using The Cosine Rule.</vt:lpstr>
      <vt:lpstr>Finding An Angle.</vt:lpstr>
      <vt:lpstr>PowerPoint Presentation</vt:lpstr>
      <vt:lpstr>What Goes In The Box ? </vt:lpstr>
    </vt:vector>
  </TitlesOfParts>
  <Company>Home Use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Cosine Rule.</dc:title>
  <dc:creator>LT Scotland</dc:creator>
  <cp:lastModifiedBy>Jane Atkinson</cp:lastModifiedBy>
  <cp:revision>51</cp:revision>
  <dcterms:created xsi:type="dcterms:W3CDTF">2003-06-30T05:24:28Z</dcterms:created>
  <dcterms:modified xsi:type="dcterms:W3CDTF">2013-02-04T22:07:56Z</dcterms:modified>
</cp:coreProperties>
</file>