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4" Type="http://schemas.openxmlformats.org/officeDocument/2006/relationships/image" Target="../media/image3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11" Type="http://schemas.openxmlformats.org/officeDocument/2006/relationships/image" Target="../media/image53.emf"/><Relationship Id="rId5" Type="http://schemas.openxmlformats.org/officeDocument/2006/relationships/image" Target="../media/image47.emf"/><Relationship Id="rId10" Type="http://schemas.openxmlformats.org/officeDocument/2006/relationships/image" Target="../media/image52.emf"/><Relationship Id="rId4" Type="http://schemas.openxmlformats.org/officeDocument/2006/relationships/image" Target="../media/image46.emf"/><Relationship Id="rId9" Type="http://schemas.openxmlformats.org/officeDocument/2006/relationships/image" Target="../media/image5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F900A-A927-4AA9-A351-6205CFB069D7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4A94A-9833-49EB-8B75-38A999C612D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83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9EA00E-76C9-4E36-86F0-490271C8D7A9}" type="slidenum">
              <a:rPr lang="en-GB" sz="1200" smtClean="0"/>
              <a:pPr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445592-B37C-42D6-ACB3-BDEDEAC179A5}" type="slidenum">
              <a:rPr lang="en-GB" sz="1200" smtClean="0"/>
              <a:pPr/>
              <a:t>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A60B5A-1CB9-4B7F-8A70-B13196961AC1}" type="slidenum">
              <a:rPr lang="en-GB" sz="1200" smtClean="0"/>
              <a:pPr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7A8112-22A6-445A-8204-7C76618CE610}" type="slidenum">
              <a:rPr lang="en-GB" sz="1200" smtClean="0"/>
              <a:pPr/>
              <a:t>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F75F28-3BA9-49B5-820F-F953ACCC95F0}" type="slidenum">
              <a:rPr lang="en-GB" sz="1200" smtClean="0"/>
              <a:pPr/>
              <a:t>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6B45EC-BB79-4343-A37F-22E2B1D809F1}" type="slidenum">
              <a:rPr lang="en-GB" sz="1200" smtClean="0"/>
              <a:pPr/>
              <a:t>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B24CD5-A7DF-4178-A3CE-CE7850D5C423}" type="slidenum">
              <a:rPr lang="en-GB" sz="1200" smtClean="0"/>
              <a:pPr/>
              <a:t>10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75FA8F-9CB7-47A0-A017-396E929AE7C9}" type="slidenum">
              <a:rPr lang="en-GB" sz="1200" smtClean="0"/>
              <a:pPr/>
              <a:t>11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CBF5BA-F551-4CCC-A378-2627C40582A4}" type="datetimeFigureOut">
              <a:rPr lang="en-NZ" smtClean="0"/>
              <a:t>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7C9445-3B92-4C1C-AE6D-4C31790F6E30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e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1.emf"/><Relationship Id="rId7" Type="http://schemas.openxmlformats.org/officeDocument/2006/relationships/image" Target="../media/image44.e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9.emf"/><Relationship Id="rId25" Type="http://schemas.openxmlformats.org/officeDocument/2006/relationships/image" Target="../media/image5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emf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43.emf"/><Relationship Id="rId15" Type="http://schemas.openxmlformats.org/officeDocument/2006/relationships/image" Target="../media/image48.emf"/><Relationship Id="rId23" Type="http://schemas.openxmlformats.org/officeDocument/2006/relationships/image" Target="../media/image52.e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0.e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e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8.e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5.e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7.emf"/><Relationship Id="rId5" Type="http://schemas.openxmlformats.org/officeDocument/2006/relationships/image" Target="../media/image54.emf"/><Relationship Id="rId15" Type="http://schemas.openxmlformats.org/officeDocument/2006/relationships/image" Target="../media/image59.e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1.e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emf"/><Relationship Id="rId1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e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4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e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1.emf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066800" y="2209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GB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Eras Medium ITC" pitchFamily="34" charset="0"/>
              </a:rPr>
              <a:t>The Quotient Rule</a:t>
            </a:r>
          </a:p>
        </p:txBody>
      </p:sp>
    </p:spTree>
    <p:extLst>
      <p:ext uri="{BB962C8B-B14F-4D97-AF65-F5344CB8AC3E}">
        <p14:creationId xmlns:p14="http://schemas.microsoft.com/office/powerpoint/2010/main" val="269320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471488" y="7191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1.     </a:t>
            </a:r>
          </a:p>
        </p:txBody>
      </p:sp>
      <p:graphicFrame>
        <p:nvGraphicFramePr>
          <p:cNvPr id="286726" name="Object 6"/>
          <p:cNvGraphicFramePr>
            <a:graphicFrameLocks noChangeAspect="1"/>
          </p:cNvGraphicFramePr>
          <p:nvPr/>
        </p:nvGraphicFramePr>
        <p:xfrm>
          <a:off x="3581400" y="3048000"/>
          <a:ext cx="13906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552585" imgH="371475" progId="Equation.3">
                  <p:embed/>
                </p:oleObj>
              </mc:Choice>
              <mc:Fallback>
                <p:oleObj name="Equation" r:id="rId4" imgW="552585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48000"/>
                        <a:ext cx="139065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27" name="Object 7"/>
          <p:cNvGraphicFramePr>
            <a:graphicFrameLocks noChangeAspect="1"/>
          </p:cNvGraphicFramePr>
          <p:nvPr/>
        </p:nvGraphicFramePr>
        <p:xfrm>
          <a:off x="5638800" y="2997200"/>
          <a:ext cx="13271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523943" imgH="371475" progId="Equation.3">
                  <p:embed/>
                </p:oleObj>
              </mc:Choice>
              <mc:Fallback>
                <p:oleObj name="Equation" r:id="rId6" imgW="523943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97200"/>
                        <a:ext cx="13271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28" name="Object 8"/>
          <p:cNvGraphicFramePr>
            <a:graphicFrameLocks noChangeAspect="1"/>
          </p:cNvGraphicFramePr>
          <p:nvPr/>
        </p:nvGraphicFramePr>
        <p:xfrm>
          <a:off x="2590800" y="1047750"/>
          <a:ext cx="48498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2200343" imgH="580935" progId="Equation.3">
                  <p:embed/>
                </p:oleObj>
              </mc:Choice>
              <mc:Fallback>
                <p:oleObj name="Equation" r:id="rId8" imgW="2200343" imgH="5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47750"/>
                        <a:ext cx="4849813" cy="1314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981200" y="2286000"/>
            <a:ext cx="5335588" cy="966788"/>
            <a:chOff x="1248" y="1440"/>
            <a:chExt cx="3361" cy="609"/>
          </a:xfrm>
        </p:grpSpPr>
        <p:sp>
          <p:nvSpPr>
            <p:cNvPr id="24589" name="Rectangle 10"/>
            <p:cNvSpPr>
              <a:spLocks noChangeArrowheads="1"/>
            </p:cNvSpPr>
            <p:nvPr/>
          </p:nvSpPr>
          <p:spPr bwMode="auto">
            <a:xfrm>
              <a:off x="3168" y="158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66725" indent="-466725" eaLnBrk="1" hangingPunct="1">
                <a:buFont typeface="Wingdings" pitchFamily="2" charset="2"/>
                <a:buNone/>
                <a:tabLst>
                  <a:tab pos="466725" algn="l"/>
                  <a:tab pos="1800225" algn="l"/>
                  <a:tab pos="3200400" algn="l"/>
                </a:tabLst>
              </a:pPr>
              <a:r>
                <a:rPr lang="en-US">
                  <a:latin typeface="Eras Medium ITC" pitchFamily="34" charset="0"/>
                </a:rPr>
                <a:t>and</a:t>
              </a:r>
            </a:p>
          </p:txBody>
        </p:sp>
        <p:graphicFrame>
          <p:nvGraphicFramePr>
            <p:cNvPr id="24590" name="Object 11"/>
            <p:cNvGraphicFramePr>
              <a:graphicFrameLocks noChangeAspect="1"/>
            </p:cNvGraphicFramePr>
            <p:nvPr/>
          </p:nvGraphicFramePr>
          <p:xfrm>
            <a:off x="2400" y="1536"/>
            <a:ext cx="70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10" imgW="438285" imgH="200025" progId="Equation.3">
                    <p:embed/>
                  </p:oleObj>
                </mc:Choice>
                <mc:Fallback>
                  <p:oleObj name="Equation" r:id="rId10" imgW="438285" imgH="2000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536"/>
                          <a:ext cx="70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1" name="Object 12"/>
            <p:cNvGraphicFramePr>
              <a:graphicFrameLocks noChangeAspect="1"/>
            </p:cNvGraphicFramePr>
            <p:nvPr/>
          </p:nvGraphicFramePr>
          <p:xfrm>
            <a:off x="3696" y="1597"/>
            <a:ext cx="913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Equation" r:id="rId12" imgW="580957" imgH="162015" progId="Equation.3">
                    <p:embed/>
                  </p:oleObj>
                </mc:Choice>
                <mc:Fallback>
                  <p:oleObj name="Equation" r:id="rId12" imgW="580957" imgH="1620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597"/>
                          <a:ext cx="913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2" name="Object 13"/>
            <p:cNvGraphicFramePr>
              <a:graphicFrameLocks noChangeAspect="1"/>
            </p:cNvGraphicFramePr>
            <p:nvPr/>
          </p:nvGraphicFramePr>
          <p:xfrm>
            <a:off x="1248" y="1440"/>
            <a:ext cx="99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Equation" r:id="rId14" imgW="628785" imgH="371475" progId="Equation.3">
                    <p:embed/>
                  </p:oleObj>
                </mc:Choice>
                <mc:Fallback>
                  <p:oleObj name="Equation" r:id="rId14" imgW="628785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440"/>
                          <a:ext cx="99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6734" name="Object 14"/>
          <p:cNvGraphicFramePr>
            <a:graphicFrameLocks noChangeAspect="1"/>
          </p:cNvGraphicFramePr>
          <p:nvPr/>
        </p:nvGraphicFramePr>
        <p:xfrm>
          <a:off x="2133600" y="3962400"/>
          <a:ext cx="450532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1838257" imgH="466635" progId="Equation.3">
                  <p:embed/>
                </p:oleObj>
              </mc:Choice>
              <mc:Fallback>
                <p:oleObj name="Equation" r:id="rId16" imgW="1838257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62400"/>
                        <a:ext cx="450532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38" name="Rectangle 18"/>
          <p:cNvSpPr>
            <a:spLocks noChangeArrowheads="1"/>
          </p:cNvSpPr>
          <p:nvPr/>
        </p:nvSpPr>
        <p:spPr bwMode="auto">
          <a:xfrm>
            <a:off x="609600" y="160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3200400" algn="l"/>
              </a:tabLst>
            </a:pPr>
            <a:r>
              <a:rPr lang="en-US">
                <a:latin typeface="Eras Medium ITC" pitchFamily="34" charset="0"/>
              </a:rPr>
              <a:t>Solution:</a:t>
            </a:r>
          </a:p>
        </p:txBody>
      </p:sp>
      <p:graphicFrame>
        <p:nvGraphicFramePr>
          <p:cNvPr id="24585" name="Object 21"/>
          <p:cNvGraphicFramePr>
            <a:graphicFrameLocks noChangeAspect="1"/>
          </p:cNvGraphicFramePr>
          <p:nvPr/>
        </p:nvGraphicFramePr>
        <p:xfrm>
          <a:off x="990600" y="381000"/>
          <a:ext cx="15748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628785" imgH="409485" progId="Equation.3">
                  <p:embed/>
                </p:oleObj>
              </mc:Choice>
              <mc:Fallback>
                <p:oleObj name="Equation" r:id="rId18" imgW="628785" imgH="4094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15748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2" name="Object 22"/>
          <p:cNvGraphicFramePr>
            <a:graphicFrameLocks noChangeAspect="1"/>
          </p:cNvGraphicFramePr>
          <p:nvPr/>
        </p:nvGraphicFramePr>
        <p:xfrm>
          <a:off x="838200" y="5029200"/>
          <a:ext cx="38258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1552643" imgH="466635" progId="Equation.3">
                  <p:embed/>
                </p:oleObj>
              </mc:Choice>
              <mc:Fallback>
                <p:oleObj name="Equation" r:id="rId20" imgW="1552643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38258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3" name="Object 23"/>
          <p:cNvGraphicFramePr>
            <a:graphicFrameLocks noChangeAspect="1"/>
          </p:cNvGraphicFramePr>
          <p:nvPr/>
        </p:nvGraphicFramePr>
        <p:xfrm>
          <a:off x="4800600" y="5029200"/>
          <a:ext cx="16970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676343" imgH="466635" progId="Equation.3">
                  <p:embed/>
                </p:oleObj>
              </mc:Choice>
              <mc:Fallback>
                <p:oleObj name="Equation" r:id="rId22" imgW="676343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169703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4" name="Object 24"/>
          <p:cNvGraphicFramePr>
            <a:graphicFrameLocks noChangeAspect="1"/>
          </p:cNvGraphicFramePr>
          <p:nvPr/>
        </p:nvGraphicFramePr>
        <p:xfrm>
          <a:off x="6615113" y="5133975"/>
          <a:ext cx="1727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695257" imgH="428625" progId="Equation.3">
                  <p:embed/>
                </p:oleObj>
              </mc:Choice>
              <mc:Fallback>
                <p:oleObj name="Equation" r:id="rId24" imgW="695257" imgH="4286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5133975"/>
                        <a:ext cx="17272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34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398588" y="2087563"/>
            <a:ext cx="4419600" cy="1014412"/>
            <a:chOff x="881" y="1315"/>
            <a:chExt cx="2784" cy="639"/>
          </a:xfrm>
        </p:grpSpPr>
        <p:graphicFrame>
          <p:nvGraphicFramePr>
            <p:cNvPr id="25616" name="Object 10"/>
            <p:cNvGraphicFramePr>
              <a:graphicFrameLocks noChangeAspect="1"/>
            </p:cNvGraphicFramePr>
            <p:nvPr/>
          </p:nvGraphicFramePr>
          <p:xfrm>
            <a:off x="2304" y="1325"/>
            <a:ext cx="1361" cy="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866843" imgH="390615" progId="Equation.3">
                    <p:embed/>
                  </p:oleObj>
                </mc:Choice>
                <mc:Fallback>
                  <p:oleObj name="Equation" r:id="rId4" imgW="866843" imgH="390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325"/>
                          <a:ext cx="1361" cy="6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2"/>
            <p:cNvGraphicFramePr>
              <a:graphicFrameLocks noChangeAspect="1"/>
            </p:cNvGraphicFramePr>
            <p:nvPr/>
          </p:nvGraphicFramePr>
          <p:xfrm>
            <a:off x="881" y="1315"/>
            <a:ext cx="1342" cy="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857385" imgH="390615" progId="Equation.3">
                    <p:embed/>
                  </p:oleObj>
                </mc:Choice>
                <mc:Fallback>
                  <p:oleObj name="Equation" r:id="rId6" imgW="857385" imgH="390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" y="1315"/>
                          <a:ext cx="1342" cy="6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0829" name="Object 13"/>
          <p:cNvGraphicFramePr>
            <a:graphicFrameLocks noChangeAspect="1"/>
          </p:cNvGraphicFramePr>
          <p:nvPr/>
        </p:nvGraphicFramePr>
        <p:xfrm>
          <a:off x="2743200" y="3779838"/>
          <a:ext cx="35480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438343" imgH="371475" progId="Equation.3">
                  <p:embed/>
                </p:oleObj>
              </mc:Choice>
              <mc:Fallback>
                <p:oleObj name="Equation" r:id="rId8" imgW="1438343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79838"/>
                        <a:ext cx="35480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30" name="Rectangle 14"/>
          <p:cNvSpPr>
            <a:spLocks noChangeArrowheads="1"/>
          </p:cNvSpPr>
          <p:nvPr/>
        </p:nvSpPr>
        <p:spPr bwMode="auto">
          <a:xfrm>
            <a:off x="609600" y="160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3200400" algn="l"/>
              </a:tabLst>
            </a:pPr>
            <a:r>
              <a:rPr lang="en-US">
                <a:latin typeface="Eras Medium ITC" pitchFamily="34" charset="0"/>
              </a:rPr>
              <a:t>Solution: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31800" y="457200"/>
            <a:ext cx="2133600" cy="996950"/>
            <a:chOff x="272" y="288"/>
            <a:chExt cx="1344" cy="628"/>
          </a:xfrm>
        </p:grpSpPr>
        <p:sp>
          <p:nvSpPr>
            <p:cNvPr id="25614" name="Rectangle 19"/>
            <p:cNvSpPr>
              <a:spLocks noChangeArrowheads="1"/>
            </p:cNvSpPr>
            <p:nvPr/>
          </p:nvSpPr>
          <p:spPr bwMode="auto">
            <a:xfrm>
              <a:off x="272" y="47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66725" indent="-466725" eaLnBrk="1" hangingPunct="1">
                <a:buFont typeface="Wingdings" pitchFamily="2" charset="2"/>
                <a:buNone/>
                <a:tabLst>
                  <a:tab pos="466725" algn="l"/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2.     </a:t>
              </a:r>
            </a:p>
          </p:txBody>
        </p:sp>
        <p:graphicFrame>
          <p:nvGraphicFramePr>
            <p:cNvPr id="25615" name="Object 20"/>
            <p:cNvGraphicFramePr>
              <a:graphicFrameLocks noChangeAspect="1"/>
            </p:cNvGraphicFramePr>
            <p:nvPr/>
          </p:nvGraphicFramePr>
          <p:xfrm>
            <a:off x="624" y="288"/>
            <a:ext cx="992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Equation" r:id="rId10" imgW="628785" imgH="390615" progId="Equation.3">
                    <p:embed/>
                  </p:oleObj>
                </mc:Choice>
                <mc:Fallback>
                  <p:oleObj name="Equation" r:id="rId10" imgW="628785" imgH="390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88"/>
                          <a:ext cx="992" cy="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0837" name="Rectangle 21"/>
          <p:cNvSpPr>
            <a:spLocks noChangeArrowheads="1"/>
          </p:cNvSpPr>
          <p:nvPr/>
        </p:nvSpPr>
        <p:spPr bwMode="auto">
          <a:xfrm>
            <a:off x="2667000" y="161925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3200400" algn="l"/>
              </a:tabLst>
            </a:pPr>
            <a:r>
              <a:rPr lang="en-US">
                <a:latin typeface="Eras Medium ITC" pitchFamily="34" charset="0"/>
              </a:rPr>
              <a:t>Divide out: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048000" y="3094038"/>
            <a:ext cx="3052763" cy="592137"/>
            <a:chOff x="1920" y="1949"/>
            <a:chExt cx="1923" cy="373"/>
          </a:xfrm>
        </p:grpSpPr>
        <p:graphicFrame>
          <p:nvGraphicFramePr>
            <p:cNvPr id="25612" name="Object 22"/>
            <p:cNvGraphicFramePr>
              <a:graphicFrameLocks noChangeAspect="1"/>
            </p:cNvGraphicFramePr>
            <p:nvPr/>
          </p:nvGraphicFramePr>
          <p:xfrm>
            <a:off x="2287" y="1949"/>
            <a:ext cx="1556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Equation" r:id="rId12" imgW="1000057" imgH="219165" progId="Equation.3">
                    <p:embed/>
                  </p:oleObj>
                </mc:Choice>
                <mc:Fallback>
                  <p:oleObj name="Equation" r:id="rId12" imgW="1000057" imgH="2191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7" y="1949"/>
                          <a:ext cx="1556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3" name="Object 23"/>
            <p:cNvGraphicFramePr>
              <a:graphicFrameLocks noChangeAspect="1"/>
            </p:cNvGraphicFramePr>
            <p:nvPr/>
          </p:nvGraphicFramePr>
          <p:xfrm>
            <a:off x="1920" y="2045"/>
            <a:ext cx="311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14" imgW="181043" imgH="133440" progId="Equation.3">
                    <p:embed/>
                  </p:oleObj>
                </mc:Choice>
                <mc:Fallback>
                  <p:oleObj name="Equation" r:id="rId14" imgW="181043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045"/>
                          <a:ext cx="311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0840" name="Line 24"/>
          <p:cNvSpPr>
            <a:spLocks noChangeShapeType="1"/>
          </p:cNvSpPr>
          <p:nvPr/>
        </p:nvSpPr>
        <p:spPr bwMode="auto">
          <a:xfrm flipH="1">
            <a:off x="5410200" y="2179638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90841" name="Line 25"/>
          <p:cNvSpPr>
            <a:spLocks noChangeShapeType="1"/>
          </p:cNvSpPr>
          <p:nvPr/>
        </p:nvSpPr>
        <p:spPr bwMode="auto">
          <a:xfrm flipH="1">
            <a:off x="5511800" y="2636838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290842" name="Object 26"/>
          <p:cNvGraphicFramePr>
            <a:graphicFrameLocks noChangeAspect="1"/>
          </p:cNvGraphicFramePr>
          <p:nvPr/>
        </p:nvGraphicFramePr>
        <p:xfrm>
          <a:off x="5181600" y="2103438"/>
          <a:ext cx="2206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95385" imgH="142875" progId="Equation.3">
                  <p:embed/>
                </p:oleObj>
              </mc:Choice>
              <mc:Fallback>
                <p:oleObj name="Equation" r:id="rId16" imgW="95385" imgH="1428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03438"/>
                        <a:ext cx="22066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43" name="Object 27"/>
          <p:cNvGraphicFramePr>
            <a:graphicFrameLocks noChangeAspect="1"/>
          </p:cNvGraphicFramePr>
          <p:nvPr/>
        </p:nvGraphicFramePr>
        <p:xfrm>
          <a:off x="3967163" y="4567238"/>
          <a:ext cx="2128837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857385" imgH="390615" progId="Equation.3">
                  <p:embed/>
                </p:oleObj>
              </mc:Choice>
              <mc:Fallback>
                <p:oleObj name="Equation" r:id="rId18" imgW="857385" imgH="3906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4567238"/>
                        <a:ext cx="2128837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19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0" grpId="0"/>
      <p:bldP spid="290837" grpId="0"/>
      <p:bldP spid="290840" grpId="0" animBg="1"/>
      <p:bldP spid="2908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81000" y="609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The following are examples of quotients: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219200" y="1060450"/>
            <a:ext cx="2184400" cy="915988"/>
            <a:chOff x="768" y="668"/>
            <a:chExt cx="1376" cy="577"/>
          </a:xfrm>
        </p:grpSpPr>
        <p:graphicFrame>
          <p:nvGraphicFramePr>
            <p:cNvPr id="16405" name="Object 19"/>
            <p:cNvGraphicFramePr>
              <a:graphicFrameLocks noChangeAspect="1"/>
            </p:cNvGraphicFramePr>
            <p:nvPr/>
          </p:nvGraphicFramePr>
          <p:xfrm>
            <a:off x="1184" y="668"/>
            <a:ext cx="960" cy="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638243" imgH="371475" progId="Equation.3">
                    <p:embed/>
                  </p:oleObj>
                </mc:Choice>
                <mc:Fallback>
                  <p:oleObj name="Equation" r:id="rId4" imgW="638243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668"/>
                          <a:ext cx="960" cy="5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6" name="Rectangle 23"/>
            <p:cNvSpPr>
              <a:spLocks noChangeArrowheads="1"/>
            </p:cNvSpPr>
            <p:nvPr/>
          </p:nvSpPr>
          <p:spPr bwMode="auto">
            <a:xfrm>
              <a:off x="768" y="7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(a)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648200" y="990600"/>
            <a:ext cx="2133600" cy="1004888"/>
            <a:chOff x="2928" y="624"/>
            <a:chExt cx="1344" cy="633"/>
          </a:xfrm>
        </p:grpSpPr>
        <p:graphicFrame>
          <p:nvGraphicFramePr>
            <p:cNvPr id="16403" name="Object 20"/>
            <p:cNvGraphicFramePr>
              <a:graphicFrameLocks noChangeAspect="1"/>
            </p:cNvGraphicFramePr>
            <p:nvPr/>
          </p:nvGraphicFramePr>
          <p:xfrm>
            <a:off x="3312" y="624"/>
            <a:ext cx="96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6" imgW="638243" imgH="409485" progId="Equation.3">
                    <p:embed/>
                  </p:oleObj>
                </mc:Choice>
                <mc:Fallback>
                  <p:oleObj name="Equation" r:id="rId6" imgW="638243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624"/>
                          <a:ext cx="960" cy="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4" name="Rectangle 24"/>
            <p:cNvSpPr>
              <a:spLocks noChangeArrowheads="1"/>
            </p:cNvSpPr>
            <p:nvPr/>
          </p:nvSpPr>
          <p:spPr bwMode="auto">
            <a:xfrm>
              <a:off x="2928" y="82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(b)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143000" y="2133600"/>
            <a:ext cx="2389188" cy="1035050"/>
            <a:chOff x="720" y="1344"/>
            <a:chExt cx="1505" cy="652"/>
          </a:xfrm>
        </p:grpSpPr>
        <p:graphicFrame>
          <p:nvGraphicFramePr>
            <p:cNvPr id="16401" name="Object 21"/>
            <p:cNvGraphicFramePr>
              <a:graphicFrameLocks noChangeAspect="1"/>
            </p:cNvGraphicFramePr>
            <p:nvPr/>
          </p:nvGraphicFramePr>
          <p:xfrm>
            <a:off x="1136" y="1344"/>
            <a:ext cx="1089" cy="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8" imgW="733357" imgH="428625" progId="Equation.3">
                    <p:embed/>
                  </p:oleObj>
                </mc:Choice>
                <mc:Fallback>
                  <p:oleObj name="Equation" r:id="rId8" imgW="733357" imgH="4286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" y="1344"/>
                          <a:ext cx="1089" cy="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2" name="Rectangle 25"/>
            <p:cNvSpPr>
              <a:spLocks noChangeArrowheads="1"/>
            </p:cNvSpPr>
            <p:nvPr/>
          </p:nvSpPr>
          <p:spPr bwMode="auto">
            <a:xfrm>
              <a:off x="720" y="155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(c)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622800" y="2238375"/>
            <a:ext cx="2112963" cy="915988"/>
            <a:chOff x="2912" y="1410"/>
            <a:chExt cx="1331" cy="577"/>
          </a:xfrm>
        </p:grpSpPr>
        <p:graphicFrame>
          <p:nvGraphicFramePr>
            <p:cNvPr id="16399" name="Object 22"/>
            <p:cNvGraphicFramePr>
              <a:graphicFrameLocks noChangeAspect="1"/>
            </p:cNvGraphicFramePr>
            <p:nvPr/>
          </p:nvGraphicFramePr>
          <p:xfrm>
            <a:off x="3264" y="1410"/>
            <a:ext cx="979" cy="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10" imgW="657157" imgH="371475" progId="Equation.3">
                    <p:embed/>
                  </p:oleObj>
                </mc:Choice>
                <mc:Fallback>
                  <p:oleObj name="Equation" r:id="rId10" imgW="657157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410"/>
                          <a:ext cx="979" cy="5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0" name="Rectangle 26"/>
            <p:cNvSpPr>
              <a:spLocks noChangeArrowheads="1"/>
            </p:cNvSpPr>
            <p:nvPr/>
          </p:nvSpPr>
          <p:spPr bwMode="auto">
            <a:xfrm>
              <a:off x="2912" y="155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(d)</a:t>
              </a:r>
            </a:p>
          </p:txBody>
        </p:sp>
      </p:grpSp>
      <p:sp>
        <p:nvSpPr>
          <p:cNvPr id="280604" name="Rectangle 28"/>
          <p:cNvSpPr>
            <a:spLocks noChangeArrowheads="1"/>
          </p:cNvSpPr>
          <p:nvPr/>
        </p:nvSpPr>
        <p:spPr bwMode="auto">
          <a:xfrm>
            <a:off x="304800" y="3271838"/>
            <a:ext cx="853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(c) can be divided out to form a simple function as there is a single polynomial term in the denominator.</a:t>
            </a:r>
          </a:p>
        </p:txBody>
      </p:sp>
      <p:graphicFrame>
        <p:nvGraphicFramePr>
          <p:cNvPr id="280605" name="Object 29"/>
          <p:cNvGraphicFramePr>
            <a:graphicFrameLocks noChangeAspect="1"/>
          </p:cNvGraphicFramePr>
          <p:nvPr/>
        </p:nvGraphicFramePr>
        <p:xfrm>
          <a:off x="944563" y="4114800"/>
          <a:ext cx="24320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038157" imgH="428625" progId="Equation.3">
                  <p:embed/>
                </p:oleObj>
              </mc:Choice>
              <mc:Fallback>
                <p:oleObj name="Equation" r:id="rId12" imgW="1038157" imgH="4286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4114800"/>
                        <a:ext cx="24320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07" name="Rectangle 31"/>
          <p:cNvSpPr>
            <a:spLocks noChangeArrowheads="1"/>
          </p:cNvSpPr>
          <p:nvPr/>
        </p:nvSpPr>
        <p:spPr bwMode="auto">
          <a:xfrm>
            <a:off x="1143000" y="58674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For the others we use the quotient rule.</a:t>
            </a:r>
          </a:p>
        </p:txBody>
      </p:sp>
      <p:graphicFrame>
        <p:nvGraphicFramePr>
          <p:cNvPr id="280608" name="Object 32"/>
          <p:cNvGraphicFramePr>
            <a:graphicFrameLocks noChangeAspect="1"/>
          </p:cNvGraphicFramePr>
          <p:nvPr/>
        </p:nvGraphicFramePr>
        <p:xfrm>
          <a:off x="3505200" y="4114800"/>
          <a:ext cx="19637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828743" imgH="428625" progId="Equation.3">
                  <p:embed/>
                </p:oleObj>
              </mc:Choice>
              <mc:Fallback>
                <p:oleObj name="Equation" r:id="rId14" imgW="828743" imgH="4286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14800"/>
                        <a:ext cx="196373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895600" y="5156200"/>
            <a:ext cx="2209800" cy="561975"/>
            <a:chOff x="1824" y="3264"/>
            <a:chExt cx="1392" cy="354"/>
          </a:xfrm>
        </p:grpSpPr>
        <p:graphicFrame>
          <p:nvGraphicFramePr>
            <p:cNvPr id="16397" name="Object 33"/>
            <p:cNvGraphicFramePr>
              <a:graphicFrameLocks noChangeAspect="1"/>
            </p:cNvGraphicFramePr>
            <p:nvPr/>
          </p:nvGraphicFramePr>
          <p:xfrm>
            <a:off x="2187" y="3264"/>
            <a:ext cx="1029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16" imgW="733357" imgH="219165" progId="Equation.3">
                    <p:embed/>
                  </p:oleObj>
                </mc:Choice>
                <mc:Fallback>
                  <p:oleObj name="Equation" r:id="rId16" imgW="733357" imgH="2191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7" y="3264"/>
                          <a:ext cx="1029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Object 34"/>
            <p:cNvGraphicFramePr>
              <a:graphicFrameLocks noChangeAspect="1"/>
            </p:cNvGraphicFramePr>
            <p:nvPr/>
          </p:nvGraphicFramePr>
          <p:xfrm>
            <a:off x="1824" y="3360"/>
            <a:ext cx="279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18" imgW="181043" imgH="133440" progId="Equation.3">
                    <p:embed/>
                  </p:oleObj>
                </mc:Choice>
                <mc:Fallback>
                  <p:oleObj name="Equation" r:id="rId18" imgW="181043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360"/>
                          <a:ext cx="279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0611" name="Object 35"/>
          <p:cNvGraphicFramePr>
            <a:graphicFrameLocks noChangeAspect="1"/>
          </p:cNvGraphicFramePr>
          <p:nvPr/>
        </p:nvGraphicFramePr>
        <p:xfrm>
          <a:off x="5257800" y="5029200"/>
          <a:ext cx="22558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961957" imgH="371475" progId="Equation.3">
                  <p:embed/>
                </p:oleObj>
              </mc:Choice>
              <mc:Fallback>
                <p:oleObj name="Equation" r:id="rId20" imgW="961957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22558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1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/>
      <p:bldP spid="280604" grpId="0"/>
      <p:bldP spid="2806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304800" y="604838"/>
            <a:ext cx="830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The quotient rule gives us a way of differentiating functions which are divided.</a:t>
            </a:r>
          </a:p>
        </p:txBody>
      </p:sp>
      <p:graphicFrame>
        <p:nvGraphicFramePr>
          <p:cNvPr id="289796" name="Object 4"/>
          <p:cNvGraphicFramePr>
            <a:graphicFrameLocks noChangeAspect="1"/>
          </p:cNvGraphicFramePr>
          <p:nvPr/>
        </p:nvGraphicFramePr>
        <p:xfrm>
          <a:off x="2057400" y="2133600"/>
          <a:ext cx="48498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200343" imgH="580935" progId="Equation.3">
                  <p:embed/>
                </p:oleObj>
              </mc:Choice>
              <mc:Fallback>
                <p:oleObj name="Equation" r:id="rId4" imgW="2200343" imgH="5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4849813" cy="1314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381000" y="1524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The rule is similar to the product rule.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457200" y="4324350"/>
            <a:ext cx="8153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This rule can be derived from the product rule but it is complicated.  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457200" y="3581400"/>
            <a:ext cx="5257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where </a:t>
            </a:r>
            <a:r>
              <a:rPr lang="en-US" sz="2600" i="1">
                <a:latin typeface="Eras Medium ITC" pitchFamily="34" charset="0"/>
              </a:rPr>
              <a:t>u</a:t>
            </a:r>
            <a:r>
              <a:rPr lang="en-US">
                <a:latin typeface="Eras Medium ITC" pitchFamily="34" charset="0"/>
              </a:rPr>
              <a:t> and </a:t>
            </a:r>
            <a:r>
              <a:rPr lang="en-US" sz="2600" i="1">
                <a:latin typeface="Eras Medium ITC" pitchFamily="34" charset="0"/>
              </a:rPr>
              <a:t>v</a:t>
            </a:r>
            <a:r>
              <a:rPr lang="en-US">
                <a:latin typeface="Eras Medium ITC" pitchFamily="34" charset="0"/>
              </a:rPr>
              <a:t> are functions of </a:t>
            </a:r>
            <a:r>
              <a:rPr lang="en-US" sz="2600" i="1">
                <a:latin typeface="Eras Medium ITC" pitchFamily="34" charset="0"/>
              </a:rPr>
              <a:t>x</a:t>
            </a:r>
            <a:r>
              <a:rPr lang="en-US">
                <a:latin typeface="Eras Medium IT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04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/>
      <p:bldP spid="289797" grpId="0"/>
      <p:bldP spid="289798" grpId="0"/>
      <p:bldP spid="2898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14" name="Rectangle 46"/>
          <p:cNvSpPr>
            <a:spLocks noChangeArrowheads="1"/>
          </p:cNvSpPr>
          <p:nvPr/>
        </p:nvSpPr>
        <p:spPr bwMode="auto">
          <a:xfrm>
            <a:off x="304800" y="714375"/>
            <a:ext cx="838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We can develop the quotient rule by using the product rule!</a:t>
            </a:r>
          </a:p>
        </p:txBody>
      </p:sp>
      <p:graphicFrame>
        <p:nvGraphicFramePr>
          <p:cNvPr id="263217" name="Object 49"/>
          <p:cNvGraphicFramePr>
            <a:graphicFrameLocks noChangeAspect="1"/>
          </p:cNvGraphicFramePr>
          <p:nvPr/>
        </p:nvGraphicFramePr>
        <p:xfrm>
          <a:off x="4975225" y="1192213"/>
          <a:ext cx="2568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009785" imgH="219165" progId="Equation.3">
                  <p:embed/>
                </p:oleObj>
              </mc:Choice>
              <mc:Fallback>
                <p:oleObj name="Equation" r:id="rId4" imgW="1009785" imgH="2191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1192213"/>
                        <a:ext cx="25685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57200" y="2039939"/>
            <a:ext cx="8382000" cy="912813"/>
            <a:chOff x="288" y="1285"/>
            <a:chExt cx="5280" cy="575"/>
          </a:xfrm>
        </p:grpSpPr>
        <p:sp>
          <p:nvSpPr>
            <p:cNvPr id="18449" name="Rectangle 48"/>
            <p:cNvSpPr>
              <a:spLocks noChangeArrowheads="1"/>
            </p:cNvSpPr>
            <p:nvPr/>
          </p:nvSpPr>
          <p:spPr bwMode="auto">
            <a:xfrm>
              <a:off x="288" y="1285"/>
              <a:ext cx="5280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The problem now is that this </a:t>
              </a:r>
              <a:r>
                <a:rPr lang="en-US" sz="2600" i="1">
                  <a:latin typeface="Eras Medium ITC" pitchFamily="34" charset="0"/>
                </a:rPr>
                <a:t>v</a:t>
              </a:r>
              <a:r>
                <a:rPr lang="en-US">
                  <a:latin typeface="Eras Medium ITC" pitchFamily="34" charset="0"/>
                </a:rPr>
                <a:t> is not the same as the </a:t>
              </a:r>
              <a:r>
                <a:rPr lang="en-US" sz="2600" i="1">
                  <a:latin typeface="Eras Medium ITC" pitchFamily="34" charset="0"/>
                </a:rPr>
                <a:t>v</a:t>
              </a:r>
              <a:r>
                <a:rPr lang="en-US">
                  <a:latin typeface="Eras Medium ITC" pitchFamily="34" charset="0"/>
                </a:rPr>
                <a:t> of the product rule.  That </a:t>
              </a:r>
              <a:r>
                <a:rPr lang="en-US" sz="2600" i="1">
                  <a:latin typeface="Eras Medium ITC" pitchFamily="34" charset="0"/>
                </a:rPr>
                <a:t>v</a:t>
              </a:r>
              <a:r>
                <a:rPr lang="en-US">
                  <a:latin typeface="Eras Medium ITC" pitchFamily="34" charset="0"/>
                </a:rPr>
                <a:t> is replaced by    . </a:t>
              </a:r>
            </a:p>
          </p:txBody>
        </p:sp>
        <p:graphicFrame>
          <p:nvGraphicFramePr>
            <p:cNvPr id="18450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6778522"/>
                </p:ext>
              </p:extLst>
            </p:nvPr>
          </p:nvGraphicFramePr>
          <p:xfrm>
            <a:off x="1352" y="1525"/>
            <a:ext cx="367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6" imgW="247785" imgH="219165" progId="Equation.3">
                    <p:embed/>
                  </p:oleObj>
                </mc:Choice>
                <mc:Fallback>
                  <p:oleObj name="Equation" r:id="rId6" imgW="247785" imgH="2191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2" y="1525"/>
                          <a:ext cx="367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533400" y="2833688"/>
            <a:ext cx="8259763" cy="950912"/>
            <a:chOff x="336" y="1785"/>
            <a:chExt cx="5203" cy="599"/>
          </a:xfrm>
        </p:grpSpPr>
        <p:sp>
          <p:nvSpPr>
            <p:cNvPr id="18446" name="Rectangle 51"/>
            <p:cNvSpPr>
              <a:spLocks noChangeArrowheads="1"/>
            </p:cNvSpPr>
            <p:nvPr/>
          </p:nvSpPr>
          <p:spPr bwMode="auto">
            <a:xfrm>
              <a:off x="336" y="1957"/>
              <a:ext cx="31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dirty="0">
                  <a:latin typeface="Eras Medium ITC" pitchFamily="34" charset="0"/>
                </a:rPr>
                <a:t>So,   </a:t>
              </a:r>
              <a:r>
                <a:rPr lang="en-US" dirty="0" smtClean="0">
                  <a:latin typeface="Eras Medium ITC" pitchFamily="34" charset="0"/>
                </a:rPr>
                <a:t>                                                   </a:t>
              </a:r>
              <a:r>
                <a:rPr lang="en-US" dirty="0">
                  <a:latin typeface="Eras Medium ITC" pitchFamily="34" charset="0"/>
                </a:rPr>
                <a:t>becomes</a:t>
              </a:r>
            </a:p>
          </p:txBody>
        </p:sp>
        <p:graphicFrame>
          <p:nvGraphicFramePr>
            <p:cNvPr id="18447" name="Object 52"/>
            <p:cNvGraphicFramePr>
              <a:graphicFrameLocks noChangeAspect="1"/>
            </p:cNvGraphicFramePr>
            <p:nvPr/>
          </p:nvGraphicFramePr>
          <p:xfrm>
            <a:off x="811" y="1820"/>
            <a:ext cx="1589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8" imgW="1133543" imgH="371475" progId="Equation.3">
                    <p:embed/>
                  </p:oleObj>
                </mc:Choice>
                <mc:Fallback>
                  <p:oleObj name="Equation" r:id="rId8" imgW="1133543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" y="1820"/>
                          <a:ext cx="1589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8" name="Object 53"/>
            <p:cNvGraphicFramePr>
              <a:graphicFrameLocks noChangeAspect="1"/>
            </p:cNvGraphicFramePr>
            <p:nvPr/>
          </p:nvGraphicFramePr>
          <p:xfrm>
            <a:off x="3408" y="1785"/>
            <a:ext cx="2131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10" imgW="1533457" imgH="409485" progId="Equation.3">
                    <p:embed/>
                  </p:oleObj>
                </mc:Choice>
                <mc:Fallback>
                  <p:oleObj name="Equation" r:id="rId10" imgW="1533457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785"/>
                          <a:ext cx="2131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09600" y="3784600"/>
            <a:ext cx="5773738" cy="950913"/>
            <a:chOff x="384" y="2384"/>
            <a:chExt cx="3637" cy="599"/>
          </a:xfrm>
        </p:grpSpPr>
        <p:graphicFrame>
          <p:nvGraphicFramePr>
            <p:cNvPr id="18444" name="Object 54"/>
            <p:cNvGraphicFramePr>
              <a:graphicFrameLocks noChangeAspect="1"/>
            </p:cNvGraphicFramePr>
            <p:nvPr/>
          </p:nvGraphicFramePr>
          <p:xfrm>
            <a:off x="1697" y="2384"/>
            <a:ext cx="2324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2" imgW="1666943" imgH="409485" progId="Equation.3">
                    <p:embed/>
                  </p:oleObj>
                </mc:Choice>
                <mc:Fallback>
                  <p:oleObj name="Equation" r:id="rId12" imgW="1666943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7" y="2384"/>
                          <a:ext cx="2324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5" name="Rectangle 55"/>
            <p:cNvSpPr>
              <a:spLocks noChangeArrowheads="1"/>
            </p:cNvSpPr>
            <p:nvPr/>
          </p:nvSpPr>
          <p:spPr bwMode="auto">
            <a:xfrm>
              <a:off x="384" y="252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Simplifying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28600" y="4797429"/>
            <a:ext cx="9144000" cy="1365251"/>
            <a:chOff x="144" y="3022"/>
            <a:chExt cx="5760" cy="860"/>
          </a:xfrm>
        </p:grpSpPr>
        <p:graphicFrame>
          <p:nvGraphicFramePr>
            <p:cNvPr id="18441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0074528"/>
                </p:ext>
              </p:extLst>
            </p:nvPr>
          </p:nvGraphicFramePr>
          <p:xfrm>
            <a:off x="1610" y="3022"/>
            <a:ext cx="664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4" imgW="466657" imgH="409485" progId="Equation.3">
                    <p:embed/>
                  </p:oleObj>
                </mc:Choice>
                <mc:Fallback>
                  <p:oleObj name="Equation" r:id="rId14" imgW="466657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022"/>
                          <a:ext cx="664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2" name="Rectangle 57"/>
            <p:cNvSpPr>
              <a:spLocks noChangeArrowheads="1"/>
            </p:cNvSpPr>
            <p:nvPr/>
          </p:nvSpPr>
          <p:spPr bwMode="auto">
            <a:xfrm>
              <a:off x="144" y="3196"/>
              <a:ext cx="5760" cy="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dirty="0">
                  <a:latin typeface="Eras Medium ITC" pitchFamily="34" charset="0"/>
                </a:rPr>
                <a:t>Part of the 2</a:t>
              </a:r>
              <a:r>
                <a:rPr lang="en-US" baseline="30000" dirty="0">
                  <a:latin typeface="Eras Medium ITC" pitchFamily="34" charset="0"/>
                </a:rPr>
                <a:t>nd</a:t>
              </a:r>
              <a:r>
                <a:rPr lang="en-US" dirty="0">
                  <a:latin typeface="Eras Medium ITC" pitchFamily="34" charset="0"/>
                </a:rPr>
                <a:t> term,          </a:t>
              </a:r>
              <a:r>
                <a:rPr lang="en-US" dirty="0" smtClean="0">
                  <a:latin typeface="Eras Medium ITC" pitchFamily="34" charset="0"/>
                </a:rPr>
                <a:t>                 </a:t>
              </a:r>
              <a:r>
                <a:rPr lang="en-US" dirty="0">
                  <a:latin typeface="Eras Medium ITC" pitchFamily="34" charset="0"/>
                </a:rPr>
                <a:t>, is the derivative of</a:t>
              </a:r>
            </a:p>
            <a:p>
              <a:pPr eaLnBrk="1" hangingPunct="1">
                <a:lnSpc>
                  <a:spcPct val="180000"/>
                </a:lnSpc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dirty="0">
                  <a:latin typeface="Eras Medium ITC" pitchFamily="34" charset="0"/>
                </a:rPr>
                <a:t>but with respect to </a:t>
              </a:r>
              <a:r>
                <a:rPr lang="en-US" sz="2600" i="1" dirty="0">
                  <a:latin typeface="Eras Medium ITC" pitchFamily="34" charset="0"/>
                </a:rPr>
                <a:t>x</a:t>
              </a:r>
              <a:r>
                <a:rPr lang="en-US" dirty="0">
                  <a:latin typeface="Eras Medium ITC" pitchFamily="34" charset="0"/>
                </a:rPr>
                <a:t> not </a:t>
              </a:r>
              <a:r>
                <a:rPr lang="en-US" sz="2600" i="1" dirty="0">
                  <a:latin typeface="Eras Medium ITC" pitchFamily="34" charset="0"/>
                </a:rPr>
                <a:t>v</a:t>
              </a:r>
              <a:r>
                <a:rPr lang="en-US" dirty="0">
                  <a:latin typeface="Eras Medium ITC" pitchFamily="34" charset="0"/>
                </a:rPr>
                <a:t>.</a:t>
              </a:r>
            </a:p>
          </p:txBody>
        </p:sp>
        <p:graphicFrame>
          <p:nvGraphicFramePr>
            <p:cNvPr id="18443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4247465"/>
                </p:ext>
              </p:extLst>
            </p:nvPr>
          </p:nvGraphicFramePr>
          <p:xfrm>
            <a:off x="3742" y="3113"/>
            <a:ext cx="332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16" imgW="219143" imgH="200025" progId="Equation.3">
                    <p:embed/>
                  </p:oleObj>
                </mc:Choice>
                <mc:Fallback>
                  <p:oleObj name="Equation" r:id="rId16" imgW="219143" imgH="2000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3113"/>
                          <a:ext cx="332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3237" name="Object 69"/>
          <p:cNvGraphicFramePr>
            <a:graphicFrameLocks noChangeAspect="1"/>
          </p:cNvGraphicFramePr>
          <p:nvPr/>
        </p:nvGraphicFramePr>
        <p:xfrm>
          <a:off x="1295400" y="1082675"/>
          <a:ext cx="33528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473200" imgH="393700" progId="Equation.3">
                  <p:embed/>
                </p:oleObj>
              </mc:Choice>
              <mc:Fallback>
                <p:oleObj name="Equation" r:id="rId18" imgW="1473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082675"/>
                        <a:ext cx="33528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7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620" name="Object 20"/>
          <p:cNvGraphicFramePr>
            <a:graphicFrameLocks noChangeAspect="1"/>
          </p:cNvGraphicFramePr>
          <p:nvPr/>
        </p:nvGraphicFramePr>
        <p:xfrm>
          <a:off x="5715000" y="1543050"/>
          <a:ext cx="15811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704985" imgH="390615" progId="Equation.3">
                  <p:embed/>
                </p:oleObj>
              </mc:Choice>
              <mc:Fallback>
                <p:oleObj name="Equation" r:id="rId4" imgW="704985" imgH="3906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543050"/>
                        <a:ext cx="15811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22" name="Object 22"/>
          <p:cNvGraphicFramePr>
            <a:graphicFrameLocks noChangeAspect="1"/>
          </p:cNvGraphicFramePr>
          <p:nvPr/>
        </p:nvGraphicFramePr>
        <p:xfrm>
          <a:off x="3005138" y="4438650"/>
          <a:ext cx="29670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342957" imgH="390615" progId="Equation.3">
                  <p:embed/>
                </p:oleObj>
              </mc:Choice>
              <mc:Fallback>
                <p:oleObj name="Equation" r:id="rId6" imgW="1342957" imgH="3906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438650"/>
                        <a:ext cx="296703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23" name="Object 23"/>
          <p:cNvGraphicFramePr>
            <a:graphicFrameLocks noChangeAspect="1"/>
          </p:cNvGraphicFramePr>
          <p:nvPr/>
        </p:nvGraphicFramePr>
        <p:xfrm>
          <a:off x="5334000" y="4800600"/>
          <a:ext cx="354806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609657" imgH="580935" progId="Equation.3">
                  <p:embed/>
                </p:oleObj>
              </mc:Choice>
              <mc:Fallback>
                <p:oleObj name="Equation" r:id="rId8" imgW="1609657" imgH="5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00600"/>
                        <a:ext cx="3548063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57200" y="571500"/>
            <a:ext cx="6869113" cy="952500"/>
            <a:chOff x="288" y="240"/>
            <a:chExt cx="4327" cy="600"/>
          </a:xfrm>
        </p:grpSpPr>
        <p:graphicFrame>
          <p:nvGraphicFramePr>
            <p:cNvPr id="19471" name="Object 19"/>
            <p:cNvGraphicFramePr>
              <a:graphicFrameLocks noChangeAspect="1"/>
            </p:cNvGraphicFramePr>
            <p:nvPr/>
          </p:nvGraphicFramePr>
          <p:xfrm>
            <a:off x="2640" y="240"/>
            <a:ext cx="1975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10" imgW="1419157" imgH="409485" progId="Equation.3">
                    <p:embed/>
                  </p:oleObj>
                </mc:Choice>
                <mc:Fallback>
                  <p:oleObj name="Equation" r:id="rId10" imgW="1419157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0"/>
                          <a:ext cx="1975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2" name="Rectangle 26"/>
            <p:cNvSpPr>
              <a:spLocks noChangeArrowheads="1"/>
            </p:cNvSpPr>
            <p:nvPr/>
          </p:nvSpPr>
          <p:spPr bwMode="auto">
            <a:xfrm>
              <a:off x="288" y="384"/>
              <a:ext cx="3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We use the chain rule:  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828800" y="1487488"/>
            <a:ext cx="3705225" cy="950912"/>
            <a:chOff x="1152" y="864"/>
            <a:chExt cx="2334" cy="599"/>
          </a:xfrm>
        </p:grpSpPr>
        <p:graphicFrame>
          <p:nvGraphicFramePr>
            <p:cNvPr id="19469" name="Object 25"/>
            <p:cNvGraphicFramePr>
              <a:graphicFrameLocks noChangeAspect="1"/>
            </p:cNvGraphicFramePr>
            <p:nvPr/>
          </p:nvGraphicFramePr>
          <p:xfrm>
            <a:off x="2631" y="864"/>
            <a:ext cx="855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12" imgW="600143" imgH="409485" progId="Equation.3">
                    <p:embed/>
                  </p:oleObj>
                </mc:Choice>
                <mc:Fallback>
                  <p:oleObj name="Equation" r:id="rId12" imgW="600143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1" y="864"/>
                          <a:ext cx="855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0" name="Rectangle 34"/>
            <p:cNvSpPr>
              <a:spLocks noChangeArrowheads="1"/>
            </p:cNvSpPr>
            <p:nvPr/>
          </p:nvSpPr>
          <p:spPr bwMode="auto">
            <a:xfrm>
              <a:off x="1152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So, </a:t>
              </a:r>
            </a:p>
          </p:txBody>
        </p:sp>
      </p:grpSp>
      <p:graphicFrame>
        <p:nvGraphicFramePr>
          <p:cNvPr id="281621" name="Object 21"/>
          <p:cNvGraphicFramePr>
            <a:graphicFrameLocks noChangeAspect="1"/>
          </p:cNvGraphicFramePr>
          <p:nvPr/>
        </p:nvGraphicFramePr>
        <p:xfrm>
          <a:off x="5200650" y="2514600"/>
          <a:ext cx="2800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266757" imgH="390615" progId="Equation.3">
                  <p:embed/>
                </p:oleObj>
              </mc:Choice>
              <mc:Fallback>
                <p:oleObj name="Equation" r:id="rId14" imgW="1266757" imgH="3906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2514600"/>
                        <a:ext cx="2800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51" name="Rectangle 51"/>
          <p:cNvSpPr>
            <a:spLocks noChangeArrowheads="1"/>
          </p:cNvSpPr>
          <p:nvPr/>
        </p:nvSpPr>
        <p:spPr bwMode="auto">
          <a:xfrm>
            <a:off x="490538" y="3657600"/>
            <a:ext cx="8305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Make the denominators the same by multiplying the numerator and denominator of the </a:t>
            </a:r>
            <a:r>
              <a:rPr lang="en-US" sz="2600">
                <a:latin typeface="Eras Medium ITC" pitchFamily="34" charset="0"/>
              </a:rPr>
              <a:t>1</a:t>
            </a:r>
            <a:r>
              <a:rPr lang="en-US" baseline="30000">
                <a:latin typeface="Eras Medium ITC" pitchFamily="34" charset="0"/>
              </a:rPr>
              <a:t>st</a:t>
            </a:r>
            <a:r>
              <a:rPr lang="en-US">
                <a:latin typeface="Eras Medium ITC" pitchFamily="34" charset="0"/>
              </a:rPr>
              <a:t> term by </a:t>
            </a:r>
            <a:r>
              <a:rPr lang="en-US" sz="2600" i="1">
                <a:latin typeface="Eras Medium ITC" pitchFamily="34" charset="0"/>
              </a:rPr>
              <a:t>v</a:t>
            </a:r>
            <a:r>
              <a:rPr lang="en-US">
                <a:latin typeface="Eras Medium ITC" pitchFamily="34" charset="0"/>
              </a:rPr>
              <a:t>.</a:t>
            </a:r>
          </a:p>
        </p:txBody>
      </p:sp>
      <p:sp>
        <p:nvSpPr>
          <p:cNvPr id="281652" name="Rectangle 52"/>
          <p:cNvSpPr>
            <a:spLocks noChangeArrowheads="1"/>
          </p:cNvSpPr>
          <p:nvPr/>
        </p:nvSpPr>
        <p:spPr bwMode="auto">
          <a:xfrm>
            <a:off x="185738" y="54102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Write with a common denominator: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406400" y="2438400"/>
            <a:ext cx="4699000" cy="950913"/>
            <a:chOff x="192" y="1536"/>
            <a:chExt cx="2960" cy="599"/>
          </a:xfrm>
        </p:grpSpPr>
        <p:graphicFrame>
          <p:nvGraphicFramePr>
            <p:cNvPr id="19467" name="Object 35"/>
            <p:cNvGraphicFramePr>
              <a:graphicFrameLocks noChangeAspect="1"/>
            </p:cNvGraphicFramePr>
            <p:nvPr/>
          </p:nvGraphicFramePr>
          <p:xfrm>
            <a:off x="881" y="1536"/>
            <a:ext cx="2271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16" imgW="1628843" imgH="409485" progId="Equation.3">
                    <p:embed/>
                  </p:oleObj>
                </mc:Choice>
                <mc:Fallback>
                  <p:oleObj name="Equation" r:id="rId16" imgW="1628843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" y="1536"/>
                          <a:ext cx="2271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8" name="Rectangle 55"/>
            <p:cNvSpPr>
              <a:spLocks noChangeArrowheads="1"/>
            </p:cNvSpPr>
            <p:nvPr/>
          </p:nvSpPr>
          <p:spPr bwMode="auto">
            <a:xfrm>
              <a:off x="192" y="168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Then,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33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51" grpId="0"/>
      <p:bldP spid="281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9"/>
          <p:cNvGrpSpPr>
            <a:grpSpLocks/>
          </p:cNvGrpSpPr>
          <p:nvPr/>
        </p:nvGrpSpPr>
        <p:grpSpPr bwMode="auto">
          <a:xfrm>
            <a:off x="304800" y="636588"/>
            <a:ext cx="7924800" cy="1011238"/>
            <a:chOff x="192" y="551"/>
            <a:chExt cx="4992" cy="637"/>
          </a:xfrm>
        </p:grpSpPr>
        <p:graphicFrame>
          <p:nvGraphicFramePr>
            <p:cNvPr id="2049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3789632"/>
                </p:ext>
              </p:extLst>
            </p:nvPr>
          </p:nvGraphicFramePr>
          <p:xfrm>
            <a:off x="1637" y="551"/>
            <a:ext cx="880" cy="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619057" imgH="409485" progId="Equation.3">
                    <p:embed/>
                  </p:oleObj>
                </mc:Choice>
                <mc:Fallback>
                  <p:oleObj name="Equation" r:id="rId3" imgW="619057" imgH="4094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7" y="551"/>
                          <a:ext cx="880" cy="6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4" name="Rectangle 11"/>
            <p:cNvSpPr>
              <a:spLocks noChangeArrowheads="1"/>
            </p:cNvSpPr>
            <p:nvPr/>
          </p:nvSpPr>
          <p:spPr bwMode="auto">
            <a:xfrm>
              <a:off x="192" y="710"/>
              <a:ext cx="4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dirty="0">
                  <a:latin typeface="Eras Medium ITC" pitchFamily="34" charset="0"/>
                </a:rPr>
                <a:t>e.g. 1  Differentiate                                to find         .</a:t>
              </a:r>
            </a:p>
          </p:txBody>
        </p:sp>
        <p:graphicFrame>
          <p:nvGraphicFramePr>
            <p:cNvPr id="2049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563487"/>
                </p:ext>
              </p:extLst>
            </p:nvPr>
          </p:nvGraphicFramePr>
          <p:xfrm>
            <a:off x="3055" y="624"/>
            <a:ext cx="324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5" imgW="209685" imgH="371475" progId="Equation.3">
                    <p:embed/>
                  </p:oleObj>
                </mc:Choice>
                <mc:Fallback>
                  <p:oleObj name="Equation" r:id="rId5" imgW="209685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5" y="624"/>
                          <a:ext cx="324" cy="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2638" name="Object 14"/>
          <p:cNvGraphicFramePr>
            <a:graphicFrameLocks noChangeAspect="1"/>
          </p:cNvGraphicFramePr>
          <p:nvPr/>
        </p:nvGraphicFramePr>
        <p:xfrm>
          <a:off x="457200" y="3190875"/>
          <a:ext cx="48498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200343" imgH="580935" progId="Equation.3">
                  <p:embed/>
                </p:oleObj>
              </mc:Choice>
              <mc:Fallback>
                <p:oleObj name="Equation" r:id="rId7" imgW="2200343" imgH="5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0875"/>
                        <a:ext cx="4849813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9" name="Object 15"/>
          <p:cNvGraphicFramePr>
            <a:graphicFrameLocks noChangeAspect="1"/>
          </p:cNvGraphicFramePr>
          <p:nvPr/>
        </p:nvGraphicFramePr>
        <p:xfrm>
          <a:off x="3733800" y="2352675"/>
          <a:ext cx="12477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552585" imgH="371475" progId="Equation.3">
                  <p:embed/>
                </p:oleObj>
              </mc:Choice>
              <mc:Fallback>
                <p:oleObj name="Equation" r:id="rId9" imgW="552585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352675"/>
                        <a:ext cx="124777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40" name="Object 16"/>
          <p:cNvGraphicFramePr>
            <a:graphicFrameLocks noChangeAspect="1"/>
          </p:cNvGraphicFramePr>
          <p:nvPr/>
        </p:nvGraphicFramePr>
        <p:xfrm>
          <a:off x="5943600" y="2276475"/>
          <a:ext cx="9969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438285" imgH="371475" progId="Equation.3">
                  <p:embed/>
                </p:oleObj>
              </mc:Choice>
              <mc:Fallback>
                <p:oleObj name="Equation" r:id="rId11" imgW="438285" imgH="3714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76475"/>
                        <a:ext cx="9969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41" name="Object 17"/>
          <p:cNvGraphicFramePr>
            <a:graphicFrameLocks noChangeAspect="1"/>
          </p:cNvGraphicFramePr>
          <p:nvPr/>
        </p:nvGraphicFramePr>
        <p:xfrm>
          <a:off x="2438400" y="4562475"/>
          <a:ext cx="4157663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886085" imgH="466635" progId="Equation.3">
                  <p:embed/>
                </p:oleObj>
              </mc:Choice>
              <mc:Fallback>
                <p:oleObj name="Equation" r:id="rId13" imgW="1886085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62475"/>
                        <a:ext cx="4157663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609600" y="5775325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We now need to simplify.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81050" y="1643063"/>
            <a:ext cx="6750050" cy="892175"/>
            <a:chOff x="492" y="1035"/>
            <a:chExt cx="4252" cy="562"/>
          </a:xfrm>
        </p:grpSpPr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1536" y="1035"/>
            <a:ext cx="1829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15" imgW="1276485" imgH="371475" progId="Equation.3">
                    <p:embed/>
                  </p:oleObj>
                </mc:Choice>
                <mc:Fallback>
                  <p:oleObj name="Equation" r:id="rId15" imgW="1276485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035"/>
                          <a:ext cx="1829" cy="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Rectangle 12"/>
            <p:cNvSpPr>
              <a:spLocks noChangeArrowheads="1"/>
            </p:cNvSpPr>
            <p:nvPr/>
          </p:nvSpPr>
          <p:spPr bwMode="auto">
            <a:xfrm>
              <a:off x="492" y="1146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Solution:</a:t>
              </a:r>
            </a:p>
          </p:txBody>
        </p:sp>
        <p:sp>
          <p:nvSpPr>
            <p:cNvPr id="20491" name="Rectangle 23"/>
            <p:cNvSpPr>
              <a:spLocks noChangeArrowheads="1"/>
            </p:cNvSpPr>
            <p:nvPr/>
          </p:nvSpPr>
          <p:spPr bwMode="auto">
            <a:xfrm>
              <a:off x="3408" y="11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and</a:t>
              </a:r>
            </a:p>
          </p:txBody>
        </p:sp>
        <p:graphicFrame>
          <p:nvGraphicFramePr>
            <p:cNvPr id="20492" name="Object 24"/>
            <p:cNvGraphicFramePr>
              <a:graphicFrameLocks noChangeAspect="1"/>
            </p:cNvGraphicFramePr>
            <p:nvPr/>
          </p:nvGraphicFramePr>
          <p:xfrm>
            <a:off x="3920" y="1178"/>
            <a:ext cx="82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Equation" r:id="rId17" imgW="562043" imgH="162015" progId="Equation.3">
                    <p:embed/>
                  </p:oleObj>
                </mc:Choice>
                <mc:Fallback>
                  <p:oleObj name="Equation" r:id="rId17" imgW="562043" imgH="1620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0" y="1178"/>
                          <a:ext cx="82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8849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2743200" y="533400"/>
          <a:ext cx="33528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514543" imgH="466635" progId="Equation.3">
                  <p:embed/>
                </p:oleObj>
              </mc:Choice>
              <mc:Fallback>
                <p:oleObj name="Equation" r:id="rId4" imgW="1514543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335280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60" name="Object 12"/>
          <p:cNvGraphicFramePr>
            <a:graphicFrameLocks noChangeAspect="1"/>
          </p:cNvGraphicFramePr>
          <p:nvPr/>
        </p:nvGraphicFramePr>
        <p:xfrm>
          <a:off x="4524375" y="2743200"/>
          <a:ext cx="3324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505085" imgH="466635" progId="Equation.3">
                  <p:embed/>
                </p:oleObj>
              </mc:Choice>
              <mc:Fallback>
                <p:oleObj name="Equation" r:id="rId6" imgW="1505085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2743200"/>
                        <a:ext cx="3324225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61" name="Object 13"/>
          <p:cNvGraphicFramePr>
            <a:graphicFrameLocks noChangeAspect="1"/>
          </p:cNvGraphicFramePr>
          <p:nvPr/>
        </p:nvGraphicFramePr>
        <p:xfrm>
          <a:off x="4530725" y="3657600"/>
          <a:ext cx="23272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047885" imgH="466635" progId="Equation.3">
                  <p:embed/>
                </p:oleObj>
              </mc:Choice>
              <mc:Fallback>
                <p:oleObj name="Equation" r:id="rId8" imgW="1047885" imgH="466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657600"/>
                        <a:ext cx="2327275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62" name="Object 14"/>
          <p:cNvGraphicFramePr>
            <a:graphicFrameLocks noChangeAspect="1"/>
          </p:cNvGraphicFramePr>
          <p:nvPr/>
        </p:nvGraphicFramePr>
        <p:xfrm>
          <a:off x="4538663" y="4648200"/>
          <a:ext cx="224313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009785" imgH="428625" progId="Equation.3">
                  <p:embed/>
                </p:oleObj>
              </mc:Choice>
              <mc:Fallback>
                <p:oleObj name="Equation" r:id="rId10" imgW="1009785" imgH="4286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4648200"/>
                        <a:ext cx="224313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304800" y="15240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We could simplify the numerator by taking out the common factor </a:t>
            </a:r>
            <a:r>
              <a:rPr lang="en-US" sz="2600" i="1">
                <a:latin typeface="Eras Medium ITC" pitchFamily="34" charset="0"/>
              </a:rPr>
              <a:t>x</a:t>
            </a:r>
            <a:r>
              <a:rPr lang="en-US">
                <a:latin typeface="Eras Medium ITC" pitchFamily="34" charset="0"/>
              </a:rPr>
              <a:t>, but it’s easier to multiply out the brackets.  We don’t touch the denominator.</a:t>
            </a:r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304800" y="3962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Now collect like terms:</a:t>
            </a:r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04800" y="4876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and factorise:</a:t>
            </a:r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381000" y="55578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We leave the brackets in the denominator as the factorised form is simpler.</a:t>
            </a:r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304800" y="2971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Multiplying out numerator:</a:t>
            </a:r>
          </a:p>
        </p:txBody>
      </p:sp>
    </p:spTree>
    <p:extLst>
      <p:ext uri="{BB962C8B-B14F-4D97-AF65-F5344CB8AC3E}">
        <p14:creationId xmlns:p14="http://schemas.microsoft.com/office/powerpoint/2010/main" val="24381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63" grpId="0"/>
      <p:bldP spid="283664" grpId="0"/>
      <p:bldP spid="283665" grpId="0"/>
      <p:bldP spid="283666" grpId="0"/>
      <p:bldP spid="2836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533400" y="457200"/>
            <a:ext cx="2057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SUMMARY</a:t>
            </a:r>
          </a:p>
        </p:txBody>
      </p:sp>
      <p:graphicFrame>
        <p:nvGraphicFramePr>
          <p:cNvPr id="287760" name="Object 16"/>
          <p:cNvGraphicFramePr>
            <a:graphicFrameLocks noChangeAspect="1"/>
          </p:cNvGraphicFramePr>
          <p:nvPr/>
        </p:nvGraphicFramePr>
        <p:xfrm>
          <a:off x="2819400" y="3810000"/>
          <a:ext cx="3417888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352685" imgH="580935" progId="Equation.3">
                  <p:embed/>
                </p:oleObj>
              </mc:Choice>
              <mc:Fallback>
                <p:oleObj name="Equation" r:id="rId3" imgW="1352685" imgH="5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3417888" cy="1498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65" name="Rectangle 21"/>
          <p:cNvSpPr>
            <a:spLocks noChangeArrowheads="1"/>
          </p:cNvSpPr>
          <p:nvPr/>
        </p:nvSpPr>
        <p:spPr bwMode="auto">
          <a:xfrm>
            <a:off x="457200" y="2438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Char char="Ø"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Otherwise use the quotient rule: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90600" y="2763838"/>
            <a:ext cx="7899400" cy="969962"/>
            <a:chOff x="624" y="1613"/>
            <a:chExt cx="4976" cy="611"/>
          </a:xfrm>
        </p:grpSpPr>
        <p:sp>
          <p:nvSpPr>
            <p:cNvPr id="22536" name="Rectangle 17"/>
            <p:cNvSpPr>
              <a:spLocks noChangeArrowheads="1"/>
            </p:cNvSpPr>
            <p:nvPr/>
          </p:nvSpPr>
          <p:spPr bwMode="auto">
            <a:xfrm>
              <a:off x="624" y="1774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66725" indent="-466725" eaLnBrk="1" hangingPunct="1">
                <a:buFont typeface="Wingdings" pitchFamily="2" charset="2"/>
                <a:buNone/>
                <a:tabLst>
                  <a:tab pos="466725" algn="l"/>
                  <a:tab pos="1800225" algn="l"/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If           ,</a:t>
              </a:r>
            </a:p>
          </p:txBody>
        </p:sp>
        <p:graphicFrame>
          <p:nvGraphicFramePr>
            <p:cNvPr id="22537" name="Object 18"/>
            <p:cNvGraphicFramePr>
              <a:graphicFrameLocks noChangeAspect="1"/>
            </p:cNvGraphicFramePr>
            <p:nvPr/>
          </p:nvGraphicFramePr>
          <p:xfrm>
            <a:off x="1072" y="1613"/>
            <a:ext cx="645" cy="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5" imgW="400185" imgH="371475" progId="Equation.3">
                    <p:embed/>
                  </p:oleObj>
                </mc:Choice>
                <mc:Fallback>
                  <p:oleObj name="Equation" r:id="rId5" imgW="400185" imgH="3714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2" y="1613"/>
                          <a:ext cx="645" cy="6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8" name="Rectangle 26"/>
            <p:cNvSpPr>
              <a:spLocks noChangeArrowheads="1"/>
            </p:cNvSpPr>
            <p:nvPr/>
          </p:nvSpPr>
          <p:spPr bwMode="auto">
            <a:xfrm>
              <a:off x="1856" y="1695"/>
              <a:ext cx="37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Wingdings" pitchFamily="2" charset="2"/>
                <a:buNone/>
                <a:tabLst>
                  <a:tab pos="2520950" algn="l"/>
                </a:tabLst>
              </a:pPr>
              <a:r>
                <a:rPr lang="en-US">
                  <a:latin typeface="Eras Medium ITC" pitchFamily="34" charset="0"/>
                </a:rPr>
                <a:t>where </a:t>
              </a:r>
              <a:r>
                <a:rPr lang="en-US" sz="2600" i="1">
                  <a:latin typeface="Eras Medium ITC" pitchFamily="34" charset="0"/>
                </a:rPr>
                <a:t>u</a:t>
              </a:r>
              <a:r>
                <a:rPr lang="en-US">
                  <a:latin typeface="Eras Medium ITC" pitchFamily="34" charset="0"/>
                </a:rPr>
                <a:t> and </a:t>
              </a:r>
              <a:r>
                <a:rPr lang="en-US" sz="2600" i="1">
                  <a:latin typeface="Eras Medium ITC" pitchFamily="34" charset="0"/>
                </a:rPr>
                <a:t>v</a:t>
              </a:r>
              <a:r>
                <a:rPr lang="en-US">
                  <a:latin typeface="Eras Medium ITC" pitchFamily="34" charset="0"/>
                </a:rPr>
                <a:t> are both functions of </a:t>
              </a:r>
              <a:r>
                <a:rPr lang="en-US" sz="2600" i="1">
                  <a:latin typeface="Eras Medium ITC" pitchFamily="34" charset="0"/>
                </a:rPr>
                <a:t>x</a:t>
              </a:r>
              <a:r>
                <a:rPr lang="en-US">
                  <a:latin typeface="Eras Medium ITC" pitchFamily="34" charset="0"/>
                </a:rPr>
                <a:t> </a:t>
              </a:r>
            </a:p>
          </p:txBody>
        </p:sp>
      </p:grpSp>
      <p:sp>
        <p:nvSpPr>
          <p:cNvPr id="287771" name="Rectangle 27"/>
          <p:cNvSpPr>
            <a:spLocks noChangeArrowheads="1"/>
          </p:cNvSpPr>
          <p:nvPr/>
        </p:nvSpPr>
        <p:spPr bwMode="auto">
          <a:xfrm>
            <a:off x="533400" y="990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To differentiate a quotient:</a:t>
            </a:r>
          </a:p>
        </p:txBody>
      </p:sp>
      <p:sp>
        <p:nvSpPr>
          <p:cNvPr id="287772" name="Rectangle 28"/>
          <p:cNvSpPr>
            <a:spLocks noChangeArrowheads="1"/>
          </p:cNvSpPr>
          <p:nvPr/>
        </p:nvSpPr>
        <p:spPr bwMode="auto">
          <a:xfrm>
            <a:off x="457200" y="1535113"/>
            <a:ext cx="830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Char char="Ø"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Check if it is possible to divide out.  If so, do it and differentiate each term.</a:t>
            </a:r>
          </a:p>
        </p:txBody>
      </p:sp>
    </p:spTree>
    <p:extLst>
      <p:ext uri="{BB962C8B-B14F-4D97-AF65-F5344CB8AC3E}">
        <p14:creationId xmlns:p14="http://schemas.microsoft.com/office/powerpoint/2010/main" val="3765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8" grpId="0" animBg="1"/>
      <p:bldP spid="287765" grpId="0"/>
      <p:bldP spid="287771" grpId="0"/>
      <p:bldP spid="2877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653534"/>
            <a:ext cx="1524000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Exercise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381000" y="133735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dirty="0">
                <a:latin typeface="Eras Medium ITC" pitchFamily="34" charset="0"/>
              </a:rPr>
              <a:t>Use the quotient rule, where appropriate, to differentiate the following.  Try to simplify your answers:     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457200" y="2634734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1.     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5486400" y="2655372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66725" indent="-466725" eaLnBrk="1" hangingPunct="1">
              <a:buFont typeface="Wingdings" pitchFamily="2" charset="2"/>
              <a:buNone/>
              <a:tabLst>
                <a:tab pos="466725" algn="l"/>
                <a:tab pos="1800225" algn="l"/>
                <a:tab pos="2520950" algn="l"/>
              </a:tabLst>
            </a:pPr>
            <a:r>
              <a:rPr lang="en-US">
                <a:latin typeface="Eras Medium ITC" pitchFamily="34" charset="0"/>
              </a:rPr>
              <a:t>2.     </a:t>
            </a:r>
          </a:p>
        </p:txBody>
      </p:sp>
      <p:sp>
        <p:nvSpPr>
          <p:cNvPr id="23558" name="Line 17"/>
          <p:cNvSpPr>
            <a:spLocks noChangeShapeType="1"/>
          </p:cNvSpPr>
          <p:nvPr/>
        </p:nvSpPr>
        <p:spPr bwMode="auto">
          <a:xfrm>
            <a:off x="304800" y="46482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itchFamily="34" charset="0"/>
            </a:endParaRPr>
          </a:p>
        </p:txBody>
      </p:sp>
      <p:graphicFrame>
        <p:nvGraphicFramePr>
          <p:cNvPr id="2355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080272"/>
              </p:ext>
            </p:extLst>
          </p:nvPr>
        </p:nvGraphicFramePr>
        <p:xfrm>
          <a:off x="1219200" y="2309813"/>
          <a:ext cx="15748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628785" imgH="409485" progId="Equation.3">
                  <p:embed/>
                </p:oleObj>
              </mc:Choice>
              <mc:Fallback>
                <p:oleObj name="Equation" r:id="rId4" imgW="628785" imgH="4094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09813"/>
                        <a:ext cx="15748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0573"/>
              </p:ext>
            </p:extLst>
          </p:nvPr>
        </p:nvGraphicFramePr>
        <p:xfrm>
          <a:off x="6022975" y="2341563"/>
          <a:ext cx="15748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628785" imgH="390615" progId="Equation.3">
                  <p:embed/>
                </p:oleObj>
              </mc:Choice>
              <mc:Fallback>
                <p:oleObj name="Equation" r:id="rId6" imgW="628785" imgH="3906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2341563"/>
                        <a:ext cx="15748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942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</TotalTime>
  <Words>350</Words>
  <Application>Microsoft Office PowerPoint</Application>
  <PresentationFormat>On-screen Show (4:3)</PresentationFormat>
  <Paragraphs>56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Clarity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Atkinson</dc:creator>
  <cp:lastModifiedBy>Jane Atkinson</cp:lastModifiedBy>
  <cp:revision>1</cp:revision>
  <dcterms:created xsi:type="dcterms:W3CDTF">2013-07-06T21:28:44Z</dcterms:created>
  <dcterms:modified xsi:type="dcterms:W3CDTF">2013-07-06T21:32:26Z</dcterms:modified>
</cp:coreProperties>
</file>