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6"/>
  </p:notesMasterIdLst>
  <p:sldIdLst>
    <p:sldId id="256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4.wmf"/><Relationship Id="rId4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41465-52D7-409D-8878-3A8646262D99}" type="datetimeFigureOut">
              <a:rPr lang="en-NZ" smtClean="0"/>
              <a:pPr/>
              <a:t>26/10/2015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25B5D-EC0B-4BC2-BA42-39FC6EBA54FE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1781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25B5D-EC0B-4BC2-BA42-39FC6EBA54FE}" type="slidenum">
              <a:rPr lang="en-NZ" smtClean="0"/>
              <a:pPr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2176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6E0E0E-1532-4E37-8FB4-C9CF4CB9B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E2BD5A-98B2-43FD-8901-B8DD81C72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371600"/>
            <a:ext cx="1930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371600"/>
            <a:ext cx="5638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8C18AF-2457-44D4-AFC8-FD6DF973C9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9119E7-F364-4898-8290-87F4EE8EB1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C26302-7CD1-48CA-9F60-3C9279ECCE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D0AC1D-5B17-46A8-A483-F101E2EBD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3A2E7D-3578-4B89-9A40-4246809376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61B27C-6BBD-48CE-B020-4DC7A713AA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D945DB-E180-4090-8A70-C8859FAFC0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C4AB25-29D4-4AD3-AB33-727A483AB4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3063F1-86E4-4C59-BFCD-0655639E3E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81E01A-5799-4E1A-87FF-C7A90ED790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0BABD7-A31D-4755-A206-6FD252BBF7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39BC97-1F91-4F82-9E98-196231D8F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19050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52400"/>
            <a:ext cx="55626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8B06EA-7810-4262-B409-A519DCB0F0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1EFF11-2F0F-4DCB-AEB1-62F0EB358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56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22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20AB8B-2A6B-4C99-9060-D7FE63411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A5F9CB-C8B9-4585-9E34-1D3847625C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5EFFBB-0C29-4714-91F2-7087A07BC3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FA3C84-2F71-4464-AB86-CFA33CEFD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F54A0A-623A-4E06-A8AC-C5ECE35C0F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11B30B-2EE1-4DF1-8CBF-5277B1CBD3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6D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371600"/>
            <a:ext cx="7721600" cy="2514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 New Roman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5600" y="3886200"/>
            <a:ext cx="6400800" cy="297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 New Roman" charset="0"/>
              </a:rPr>
              <a:t>Click to edit Master text styles</a:t>
            </a:r>
          </a:p>
          <a:p>
            <a:pPr lvl="1"/>
            <a:r>
              <a:rPr lang="en-US" smtClean="0">
                <a:sym typeface="Times New Roman" charset="0"/>
              </a:rPr>
              <a:t>Second level</a:t>
            </a:r>
          </a:p>
          <a:p>
            <a:pPr lvl="2"/>
            <a:r>
              <a:rPr lang="en-US" smtClean="0">
                <a:sym typeface="Times New Roman" charset="0"/>
              </a:rPr>
              <a:t>Third level</a:t>
            </a:r>
          </a:p>
          <a:p>
            <a:pPr lvl="3"/>
            <a:r>
              <a:rPr lang="en-US" smtClean="0">
                <a:sym typeface="Times New Roman" charset="0"/>
              </a:rPr>
              <a:t>Fourth level</a:t>
            </a:r>
          </a:p>
          <a:p>
            <a:pPr lvl="4"/>
            <a:r>
              <a:rPr lang="en-US" smtClean="0">
                <a:sym typeface="Times New Roman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758113" y="6096000"/>
            <a:ext cx="2921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Times New Roman" charset="0"/>
              </a:defRPr>
            </a:lvl1pPr>
          </a:lstStyle>
          <a:p>
            <a:fld id="{84FDC96F-6CBB-4D13-8882-5D4DDAB2CB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+mj-lt"/>
          <a:ea typeface="+mj-ea"/>
          <a:cs typeface="+mj-cs"/>
          <a:sym typeface="Times New Roman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9pPr>
    </p:titleStyle>
    <p:bodyStyle>
      <a:lvl1pPr marL="39688" algn="ctr" rtl="0" fontAlgn="base">
        <a:spcBef>
          <a:spcPts val="7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1pPr>
      <a:lvl2pPr marL="446088" algn="ctr" rtl="0" fontAlgn="base">
        <a:spcBef>
          <a:spcPts val="6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2pPr>
      <a:lvl3pPr marL="903288" algn="ctr" rtl="0" fontAlgn="base">
        <a:spcBef>
          <a:spcPts val="5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3pPr>
      <a:lvl4pPr marL="1360488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4pPr>
      <a:lvl5pPr marL="1817688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5pPr>
      <a:lvl6pPr marL="2274888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6pPr>
      <a:lvl7pPr marL="2732088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7pPr>
      <a:lvl8pPr marL="3189288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8pPr>
      <a:lvl9pPr marL="3646488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6D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52400"/>
            <a:ext cx="7620000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 New Roman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510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 New Roman" charset="0"/>
              </a:rPr>
              <a:t>Click to edit Master text styles</a:t>
            </a:r>
          </a:p>
          <a:p>
            <a:pPr lvl="1"/>
            <a:r>
              <a:rPr lang="en-US" smtClean="0">
                <a:sym typeface="Times New Roman" charset="0"/>
              </a:rPr>
              <a:t>Second level</a:t>
            </a:r>
          </a:p>
          <a:p>
            <a:pPr lvl="2"/>
            <a:r>
              <a:rPr lang="en-US" smtClean="0">
                <a:sym typeface="Times New Roman" charset="0"/>
              </a:rPr>
              <a:t>Third level</a:t>
            </a:r>
          </a:p>
          <a:p>
            <a:pPr lvl="3"/>
            <a:r>
              <a:rPr lang="en-US" smtClean="0">
                <a:sym typeface="Times New Roman" charset="0"/>
              </a:rPr>
              <a:t>Fourth level</a:t>
            </a:r>
          </a:p>
          <a:p>
            <a:pPr lvl="4"/>
            <a:r>
              <a:rPr lang="en-US" smtClean="0">
                <a:sym typeface="Times New Roman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688263" y="6107113"/>
            <a:ext cx="2921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Times New Roman" charset="0"/>
              </a:defRPr>
            </a:lvl1pPr>
          </a:lstStyle>
          <a:p>
            <a:fld id="{AA368422-92D1-4993-A554-8CA11CB5FA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+mj-lt"/>
          <a:ea typeface="+mj-ea"/>
          <a:cs typeface="+mj-cs"/>
          <a:sym typeface="Times New Roman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rgbClr val="221304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SzPct val="100000"/>
        <a:buFont typeface="Times New Roman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SzPct val="100000"/>
        <a:buFont typeface="Times New Roman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2pPr>
      <a:lvl3pPr marL="1131888" indent="-228600" algn="l" rtl="0" fontAlgn="base">
        <a:spcBef>
          <a:spcPts val="500"/>
        </a:spcBef>
        <a:spcAft>
          <a:spcPct val="0"/>
        </a:spcAft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SzPct val="100000"/>
        <a:buFont typeface="Times New Roman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SzPct val="100000"/>
        <a:buFont typeface="Times New Roman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Times New Roman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Times New Roman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Times New Roman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Times New Roman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2.png"/><Relationship Id="rId7" Type="http://schemas.openxmlformats.org/officeDocument/2006/relationships/image" Target="../media/image30.wmf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2.bin"/><Relationship Id="rId5" Type="http://schemas.openxmlformats.org/officeDocument/2006/relationships/image" Target="../media/image24.wmf"/><Relationship Id="rId10" Type="http://schemas.openxmlformats.org/officeDocument/2006/relationships/image" Target="../media/image31.wmf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7.wmf"/><Relationship Id="rId3" Type="http://schemas.openxmlformats.org/officeDocument/2006/relationships/image" Target="../media/image2.png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2.wmf"/><Relationship Id="rId3" Type="http://schemas.openxmlformats.org/officeDocument/2006/relationships/image" Target="../media/image2.png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8.wmf"/><Relationship Id="rId3" Type="http://schemas.openxmlformats.org/officeDocument/2006/relationships/image" Target="../media/image2.png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50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50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4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2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0.bin"/><Relationship Id="rId3" Type="http://schemas.openxmlformats.org/officeDocument/2006/relationships/image" Target="../media/image2.png"/><Relationship Id="rId21" Type="http://schemas.openxmlformats.org/officeDocument/2006/relationships/image" Target="../media/image23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8.wmf"/><Relationship Id="rId3" Type="http://schemas.openxmlformats.org/officeDocument/2006/relationships/image" Target="../media/image2.png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>
              <a:latin typeface="Tw Cen MT" panose="020B0602020104020603" pitchFamily="34" charset="0"/>
            </a:endParaRPr>
          </a:p>
        </p:txBody>
      </p:sp>
      <p:pic>
        <p:nvPicPr>
          <p:cNvPr id="3074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800"/>
            <a:ext cx="1181100" cy="42862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/>
          </p:cNvSpPr>
          <p:nvPr/>
        </p:nvSpPr>
        <p:spPr bwMode="auto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>
              <a:latin typeface="Tw Cen MT" panose="020B0602020104020603" pitchFamily="34" charset="0"/>
            </a:endParaRPr>
          </a:p>
        </p:txBody>
      </p:sp>
      <p:pic>
        <p:nvPicPr>
          <p:cNvPr id="3076" name="Picture 4"/>
          <p:cNvPicPr>
            <a:picLocks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auto">
          <a:xfrm>
            <a:off x="0" y="4222750"/>
            <a:ext cx="1181100" cy="2571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758113" y="6096000"/>
            <a:ext cx="2921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fld id="{E868261D-F103-4655-B523-D0BBAB5FF08B}" type="slidenum">
              <a:rPr lang="en-US" sz="1400">
                <a:solidFill>
                  <a:schemeClr val="tx1"/>
                </a:solidFill>
                <a:latin typeface="Tw Cen MT" panose="020B0602020104020603" pitchFamily="34" charset="0"/>
                <a:cs typeface="Times New Roman" charset="0"/>
              </a:rPr>
              <a:pPr algn="ctr"/>
              <a:t>1</a:t>
            </a:fld>
            <a:endParaRPr lang="en-US" sz="1400">
              <a:solidFill>
                <a:schemeClr val="tx1"/>
              </a:solidFill>
              <a:latin typeface="Tw Cen MT" panose="020B0602020104020603" pitchFamily="34" charset="0"/>
              <a:cs typeface="Times New Roman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b="1" dirty="0" smtClean="0">
                <a:solidFill>
                  <a:srgbClr val="FF4949"/>
                </a:solidFill>
                <a:latin typeface="Tw Cen MT" panose="020B0602020104020603" pitchFamily="34" charset="0"/>
                <a:ea typeface="ヒラギノ角ゴ ProN W6" charset="0"/>
                <a:cs typeface="ヒラギノ角ゴ ProN W6" charset="0"/>
                <a:sym typeface="Lucida Grande" charset="0"/>
              </a:rPr>
              <a:t>Differential Equations</a:t>
            </a:r>
            <a:endParaRPr lang="en-US" b="1" dirty="0">
              <a:solidFill>
                <a:srgbClr val="FF4949"/>
              </a:solidFill>
              <a:latin typeface="Tw Cen MT" panose="020B0602020104020603" pitchFamily="34" charset="0"/>
              <a:ea typeface="ヒラギノ角ゴ ProN W6" charset="0"/>
              <a:cs typeface="ヒラギノ角ゴ ProN W6" charset="0"/>
              <a:sym typeface="Lucida Grande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>
                <a:latin typeface="Tw Cen MT" panose="020B0602020104020603" pitchFamily="34" charset="0"/>
              </a:rPr>
              <a:t>Objective:  Being able to write de’s and solve</a:t>
            </a:r>
            <a:endParaRPr lang="en-NZ" dirty="0">
              <a:latin typeface="Tw Cen MT" panose="020B0602020104020603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26302-7CD1-48CA-9F60-3C9279ECCEE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609600" y="227013"/>
            <a:ext cx="8239125" cy="6392862"/>
          </a:xfrm>
          <a:prstGeom prst="rect">
            <a:avLst/>
          </a:prstGeom>
          <a:solidFill>
            <a:srgbClr val="EDE7E3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/>
          </a:p>
        </p:txBody>
      </p:sp>
      <p:pic>
        <p:nvPicPr>
          <p:cNvPr id="6" name="Picture 3"/>
          <p:cNvPicPr>
            <a:picLocks noChangeArrowheads="1"/>
          </p:cNvPicPr>
          <p:nvPr/>
        </p:nvPicPr>
        <p:blipFill>
          <a:blip r:embed="rId3" cstate="print"/>
          <a:srcRect b="5331"/>
          <a:stretch>
            <a:fillRect/>
          </a:stretch>
        </p:blipFill>
        <p:spPr bwMode="auto">
          <a:xfrm>
            <a:off x="0" y="50800"/>
            <a:ext cx="1181100" cy="40576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auto">
          <a:xfrm>
            <a:off x="0" y="4222750"/>
            <a:ext cx="1181100" cy="2571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115616" y="404664"/>
            <a:ext cx="748883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w Cen MT" panose="020B0602020104020603" pitchFamily="34" charset="0"/>
              </a:rPr>
              <a:t>Solving Equations of the form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Example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Write down a general solution for 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Answer    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  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  </a:t>
            </a:r>
          </a:p>
          <a:p>
            <a:r>
              <a:rPr lang="en-NZ" dirty="0" smtClean="0">
                <a:latin typeface="Tw Cen MT" panose="020B0602020104020603" pitchFamily="34" charset="0"/>
              </a:rPr>
              <a:t> 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004048" y="332656"/>
          <a:ext cx="1196882" cy="7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Equation" r:id="rId4" imgW="672840" imgH="393480" progId="Equation.DSMT4">
                  <p:embed/>
                </p:oleObj>
              </mc:Choice>
              <mc:Fallback>
                <p:oleObj name="Equation" r:id="rId4" imgW="67284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332656"/>
                        <a:ext cx="1196882" cy="7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 bwMode="auto">
          <a:xfrm>
            <a:off x="1187624" y="1052736"/>
            <a:ext cx="7056784" cy="0"/>
          </a:xfrm>
          <a:prstGeom prst="line">
            <a:avLst/>
          </a:prstGeom>
          <a:solidFill>
            <a:srgbClr val="A1BD69"/>
          </a:solidFill>
          <a:ln w="9525" cap="flat" cmpd="sng" algn="ctr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508104" y="1772816"/>
          <a:ext cx="1274316" cy="657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Equation" r:id="rId6" imgW="812520" imgH="419040" progId="Equation.DSMT4">
                  <p:embed/>
                </p:oleObj>
              </mc:Choice>
              <mc:Fallback>
                <p:oleObj name="Equation" r:id="rId6" imgW="812520" imgH="419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772816"/>
                        <a:ext cx="1274316" cy="6570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1979712" y="3068960"/>
          <a:ext cx="1656184" cy="85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name="Equation" r:id="rId8" imgW="812520" imgH="419040" progId="Equation.DSMT4">
                  <p:embed/>
                </p:oleObj>
              </mc:Choice>
              <mc:Fallback>
                <p:oleObj name="Equation" r:id="rId8" imgW="812520" imgH="419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068960"/>
                        <a:ext cx="1656184" cy="854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2209424" y="4005064"/>
          <a:ext cx="2146552" cy="773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9" name="Equation" r:id="rId9" imgW="1091880" imgH="393480" progId="Equation.DSMT4">
                  <p:embed/>
                </p:oleObj>
              </mc:Choice>
              <mc:Fallback>
                <p:oleObj name="Equation" r:id="rId9" imgW="109188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424" y="4005064"/>
                        <a:ext cx="2146552" cy="7737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339752" y="4941168"/>
          <a:ext cx="2666305" cy="475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Equation" r:id="rId11" imgW="1282680" imgH="228600" progId="Equation.DSMT4">
                  <p:embed/>
                </p:oleObj>
              </mc:Choice>
              <mc:Fallback>
                <p:oleObj name="Equation" r:id="rId11" imgW="128268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941168"/>
                        <a:ext cx="2666305" cy="4751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26302-7CD1-48CA-9F60-3C9279ECCEE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609600" y="227013"/>
            <a:ext cx="8239125" cy="6392862"/>
          </a:xfrm>
          <a:prstGeom prst="rect">
            <a:avLst/>
          </a:prstGeom>
          <a:solidFill>
            <a:srgbClr val="EDE7E3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/>
          </a:p>
        </p:txBody>
      </p:sp>
      <p:pic>
        <p:nvPicPr>
          <p:cNvPr id="6" name="Picture 3"/>
          <p:cNvPicPr>
            <a:picLocks noChangeArrowheads="1"/>
          </p:cNvPicPr>
          <p:nvPr/>
        </p:nvPicPr>
        <p:blipFill>
          <a:blip r:embed="rId3" cstate="print"/>
          <a:srcRect b="5331"/>
          <a:stretch>
            <a:fillRect/>
          </a:stretch>
        </p:blipFill>
        <p:spPr bwMode="auto">
          <a:xfrm>
            <a:off x="0" y="50800"/>
            <a:ext cx="1181100" cy="40576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auto">
          <a:xfrm>
            <a:off x="0" y="4222750"/>
            <a:ext cx="1181100" cy="2571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115616" y="404664"/>
            <a:ext cx="748883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w Cen MT" panose="020B0602020104020603" pitchFamily="34" charset="0"/>
              </a:rPr>
              <a:t>Solving Equations of de’s separating variables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Example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Solve  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Answer    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  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  </a:t>
            </a:r>
          </a:p>
          <a:p>
            <a:r>
              <a:rPr lang="en-NZ" dirty="0" smtClean="0">
                <a:latin typeface="Tw Cen MT" panose="020B0602020104020603" pitchFamily="34" charset="0"/>
              </a:rPr>
              <a:t> 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187624" y="1052736"/>
            <a:ext cx="7056784" cy="0"/>
          </a:xfrm>
          <a:prstGeom prst="line">
            <a:avLst/>
          </a:prstGeom>
          <a:solidFill>
            <a:srgbClr val="A1BD69"/>
          </a:solidFill>
          <a:ln w="9525" cap="flat" cmpd="sng" algn="ctr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123728" y="1700808"/>
          <a:ext cx="994296" cy="857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Equation" r:id="rId4" imgW="457200" imgH="393480" progId="Equation.DSMT4">
                  <p:embed/>
                </p:oleObj>
              </mc:Choice>
              <mc:Fallback>
                <p:oleObj name="Equation" r:id="rId4" imgW="45720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700808"/>
                        <a:ext cx="994296" cy="8576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979712" y="3140968"/>
          <a:ext cx="1368152" cy="486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Equation" r:id="rId6" imgW="571320" imgH="203040" progId="Equation.DSMT4">
                  <p:embed/>
                </p:oleObj>
              </mc:Choice>
              <mc:Fallback>
                <p:oleObj name="Equation" r:id="rId6" imgW="57132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140968"/>
                        <a:ext cx="1368152" cy="4864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923928" y="306896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By multiplying by </a:t>
            </a:r>
            <a:r>
              <a:rPr lang="en-NZ" i="1" dirty="0" err="1" smtClean="0"/>
              <a:t>dx</a:t>
            </a:r>
            <a:endParaRPr lang="en-NZ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776781" y="3645024"/>
          <a:ext cx="2003131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Equation" r:id="rId8" imgW="863280" imgH="279360" progId="Equation.DSMT4">
                  <p:embed/>
                </p:oleObj>
              </mc:Choice>
              <mc:Fallback>
                <p:oleObj name="Equation" r:id="rId8" imgW="863280" imgH="2793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781" y="3645024"/>
                        <a:ext cx="2003131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547664" y="4221088"/>
          <a:ext cx="2082153" cy="572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2" name="Equation" r:id="rId10" imgW="1015920" imgH="279360" progId="Equation.DSMT4">
                  <p:embed/>
                </p:oleObj>
              </mc:Choice>
              <mc:Fallback>
                <p:oleObj name="Equation" r:id="rId10" imgW="1015920" imgH="2793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221088"/>
                        <a:ext cx="2082153" cy="5725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2195736" y="4869160"/>
          <a:ext cx="1392932" cy="719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3" name="Equation" r:id="rId12" imgW="761760" imgH="393480" progId="Equation.DSMT4">
                  <p:embed/>
                </p:oleObj>
              </mc:Choice>
              <mc:Fallback>
                <p:oleObj name="Equation" r:id="rId12" imgW="76176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869160"/>
                        <a:ext cx="1392932" cy="7196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26302-7CD1-48CA-9F60-3C9279ECCEE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609600" y="227013"/>
            <a:ext cx="8239125" cy="6392862"/>
          </a:xfrm>
          <a:prstGeom prst="rect">
            <a:avLst/>
          </a:prstGeom>
          <a:solidFill>
            <a:srgbClr val="EDE7E3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/>
          </a:p>
        </p:txBody>
      </p:sp>
      <p:pic>
        <p:nvPicPr>
          <p:cNvPr id="6" name="Picture 3"/>
          <p:cNvPicPr>
            <a:picLocks noChangeArrowheads="1"/>
          </p:cNvPicPr>
          <p:nvPr/>
        </p:nvPicPr>
        <p:blipFill>
          <a:blip r:embed="rId3" cstate="print"/>
          <a:srcRect b="5331"/>
          <a:stretch>
            <a:fillRect/>
          </a:stretch>
        </p:blipFill>
        <p:spPr bwMode="auto">
          <a:xfrm>
            <a:off x="0" y="50800"/>
            <a:ext cx="1181100" cy="40576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auto">
          <a:xfrm>
            <a:off x="0" y="4222750"/>
            <a:ext cx="1181100" cy="2571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115616" y="404664"/>
            <a:ext cx="748883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w Cen MT" panose="020B0602020104020603" pitchFamily="34" charset="0"/>
              </a:rPr>
              <a:t>Solving Equations of de’s separating variables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Example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Solve  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Answer    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  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  </a:t>
            </a:r>
          </a:p>
          <a:p>
            <a:r>
              <a:rPr lang="en-NZ" dirty="0" smtClean="0">
                <a:latin typeface="Tw Cen MT" panose="020B0602020104020603" pitchFamily="34" charset="0"/>
              </a:rPr>
              <a:t> 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187624" y="1052736"/>
            <a:ext cx="7056784" cy="0"/>
          </a:xfrm>
          <a:prstGeom prst="line">
            <a:avLst/>
          </a:prstGeom>
          <a:solidFill>
            <a:srgbClr val="A1BD69"/>
          </a:solidFill>
          <a:ln w="9525" cap="flat" cmpd="sng" algn="ctr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014538" y="1700213"/>
          <a:ext cx="1214437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Equation" r:id="rId4" imgW="558720" imgH="393480" progId="Equation.DSMT4">
                  <p:embed/>
                </p:oleObj>
              </mc:Choice>
              <mc:Fallback>
                <p:oleObj name="Equation" r:id="rId4" imgW="55872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1700213"/>
                        <a:ext cx="1214437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889125" y="3141663"/>
          <a:ext cx="15509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Equation" r:id="rId6" imgW="647640" imgH="203040" progId="Equation.DSMT4">
                  <p:embed/>
                </p:oleObj>
              </mc:Choice>
              <mc:Fallback>
                <p:oleObj name="Equation" r:id="rId6" imgW="64764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3141663"/>
                        <a:ext cx="1550988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923928" y="306896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By multiplying by </a:t>
            </a:r>
            <a:r>
              <a:rPr lang="en-NZ" i="1" dirty="0" err="1" smtClean="0"/>
              <a:t>dx</a:t>
            </a:r>
            <a:endParaRPr lang="en-NZ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2123728" y="3552835"/>
          <a:ext cx="1059135" cy="812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Equation" r:id="rId8" imgW="545760" imgH="419040" progId="Equation.DSMT4">
                  <p:embed/>
                </p:oleObj>
              </mc:Choice>
              <mc:Fallback>
                <p:oleObj name="Equation" r:id="rId8" imgW="54576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552835"/>
                        <a:ext cx="1059135" cy="8122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638300" y="4225925"/>
          <a:ext cx="18986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Equation" r:id="rId10" imgW="927000" imgH="419040" progId="Equation.DSMT4">
                  <p:embed/>
                </p:oleObj>
              </mc:Choice>
              <mc:Fallback>
                <p:oleObj name="Equation" r:id="rId10" imgW="92700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4225925"/>
                        <a:ext cx="189865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763688" y="5140324"/>
          <a:ext cx="1744113" cy="520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Equation" r:id="rId12" imgW="850680" imgH="253800" progId="Equation.DSMT4">
                  <p:embed/>
                </p:oleObj>
              </mc:Choice>
              <mc:Fallback>
                <p:oleObj name="Equation" r:id="rId12" imgW="85068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140324"/>
                        <a:ext cx="1744113" cy="5209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067944" y="3573016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Getting like terms on same side</a:t>
            </a:r>
            <a:endParaRPr lang="en-NZ" dirty="0"/>
          </a:p>
        </p:txBody>
      </p:sp>
      <p:graphicFrame>
        <p:nvGraphicFramePr>
          <p:cNvPr id="38919" name="Object 10"/>
          <p:cNvGraphicFramePr>
            <a:graphicFrameLocks noChangeAspect="1"/>
          </p:cNvGraphicFramePr>
          <p:nvPr/>
        </p:nvGraphicFramePr>
        <p:xfrm>
          <a:off x="2200994" y="5827167"/>
          <a:ext cx="85883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Equation" r:id="rId14" imgW="419040" imgH="164880" progId="Equation.DSMT4">
                  <p:embed/>
                </p:oleObj>
              </mc:Choice>
              <mc:Fallback>
                <p:oleObj name="Equation" r:id="rId14" imgW="419040" imgH="1648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994" y="5827167"/>
                        <a:ext cx="858838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26302-7CD1-48CA-9F60-3C9279ECCEE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609600" y="227013"/>
            <a:ext cx="8239125" cy="6392862"/>
          </a:xfrm>
          <a:prstGeom prst="rect">
            <a:avLst/>
          </a:prstGeom>
          <a:solidFill>
            <a:srgbClr val="EDE7E3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/>
          </a:p>
        </p:txBody>
      </p:sp>
      <p:pic>
        <p:nvPicPr>
          <p:cNvPr id="6" name="Picture 3"/>
          <p:cNvPicPr>
            <a:picLocks noChangeArrowheads="1"/>
          </p:cNvPicPr>
          <p:nvPr/>
        </p:nvPicPr>
        <p:blipFill>
          <a:blip r:embed="rId3" cstate="print"/>
          <a:srcRect b="5331"/>
          <a:stretch>
            <a:fillRect/>
          </a:stretch>
        </p:blipFill>
        <p:spPr bwMode="auto">
          <a:xfrm>
            <a:off x="0" y="50800"/>
            <a:ext cx="1181100" cy="40576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auto">
          <a:xfrm>
            <a:off x="0" y="4222750"/>
            <a:ext cx="1181100" cy="2571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115616" y="404664"/>
            <a:ext cx="748883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w Cen MT" panose="020B0602020104020603" pitchFamily="34" charset="0"/>
              </a:rPr>
              <a:t>Solving Equations of de’s separating variables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Example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Solve  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Answer    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  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  </a:t>
            </a:r>
          </a:p>
          <a:p>
            <a:r>
              <a:rPr lang="en-NZ" dirty="0" smtClean="0">
                <a:latin typeface="Tw Cen MT" panose="020B0602020104020603" pitchFamily="34" charset="0"/>
              </a:rPr>
              <a:t> 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187624" y="1052736"/>
            <a:ext cx="7056784" cy="0"/>
          </a:xfrm>
          <a:prstGeom prst="line">
            <a:avLst/>
          </a:prstGeom>
          <a:solidFill>
            <a:srgbClr val="A1BD69"/>
          </a:solidFill>
          <a:ln w="9525" cap="flat" cmpd="sng" algn="ctr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027238" y="1700213"/>
          <a:ext cx="118745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Equation" r:id="rId4" imgW="545760" imgH="393480" progId="Equation.DSMT4">
                  <p:embed/>
                </p:oleObj>
              </mc:Choice>
              <mc:Fallback>
                <p:oleObj name="Equation" r:id="rId4" imgW="54576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1700213"/>
                        <a:ext cx="1187450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874838" y="3141663"/>
          <a:ext cx="15811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Equation" r:id="rId6" imgW="660240" imgH="203040" progId="Equation.DSMT4">
                  <p:embed/>
                </p:oleObj>
              </mc:Choice>
              <mc:Fallback>
                <p:oleObj name="Equation" r:id="rId6" imgW="66024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838" y="3141663"/>
                        <a:ext cx="15811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923928" y="306896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By multiplying by </a:t>
            </a:r>
            <a:r>
              <a:rPr lang="en-NZ" i="1" dirty="0" err="1" smtClean="0"/>
              <a:t>dx</a:t>
            </a:r>
            <a:endParaRPr lang="en-NZ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2001838" y="3552825"/>
          <a:ext cx="13049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Equation" r:id="rId8" imgW="672840" imgH="419040" progId="Equation.DSMT4">
                  <p:embed/>
                </p:oleObj>
              </mc:Choice>
              <mc:Fallback>
                <p:oleObj name="Equation" r:id="rId8" imgW="67284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3552825"/>
                        <a:ext cx="130492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612900" y="4225925"/>
          <a:ext cx="195103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" name="Equation" r:id="rId10" imgW="952200" imgH="419040" progId="Equation.DSMT4">
                  <p:embed/>
                </p:oleObj>
              </mc:Choice>
              <mc:Fallback>
                <p:oleObj name="Equation" r:id="rId10" imgW="95220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4225925"/>
                        <a:ext cx="1951038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619672" y="5140325"/>
          <a:ext cx="14573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Equation" r:id="rId12" imgW="711000" imgH="253800" progId="Equation.DSMT4">
                  <p:embed/>
                </p:oleObj>
              </mc:Choice>
              <mc:Fallback>
                <p:oleObj name="Equation" r:id="rId12" imgW="71100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140325"/>
                        <a:ext cx="145732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067944" y="3573016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Getting like terms on same side</a:t>
            </a:r>
            <a:endParaRPr lang="en-NZ" dirty="0"/>
          </a:p>
        </p:txBody>
      </p:sp>
      <p:graphicFrame>
        <p:nvGraphicFramePr>
          <p:cNvPr id="38919" name="Object 10"/>
          <p:cNvGraphicFramePr>
            <a:graphicFrameLocks noChangeAspect="1"/>
          </p:cNvGraphicFramePr>
          <p:nvPr/>
        </p:nvGraphicFramePr>
        <p:xfrm>
          <a:off x="2051720" y="5661248"/>
          <a:ext cx="10414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Equation" r:id="rId14" imgW="507960" imgH="228600" progId="Equation.DSMT4">
                  <p:embed/>
                </p:oleObj>
              </mc:Choice>
              <mc:Fallback>
                <p:oleObj name="Equation" r:id="rId14" imgW="50796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5661248"/>
                        <a:ext cx="1041400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2110060" y="6057031"/>
          <a:ext cx="1093788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Equation" r:id="rId16" imgW="533160" imgH="228600" progId="Equation.DSMT4">
                  <p:embed/>
                </p:oleObj>
              </mc:Choice>
              <mc:Fallback>
                <p:oleObj name="Equation" r:id="rId16" imgW="53316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060" y="6057031"/>
                        <a:ext cx="1093788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>
              <a:latin typeface="Tw Cen MT" panose="020B06020201040206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26302-7CD1-48CA-9F60-3C9279ECCEE8}" type="slidenum">
              <a:rPr lang="en-US" smtClean="0">
                <a:latin typeface="Tw Cen MT" panose="020B0602020104020603" pitchFamily="34" charset="0"/>
              </a:rPr>
              <a:pPr/>
              <a:t>2</a:t>
            </a:fld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609600" y="227013"/>
            <a:ext cx="8239125" cy="6392862"/>
          </a:xfrm>
          <a:prstGeom prst="rect">
            <a:avLst/>
          </a:prstGeom>
          <a:solidFill>
            <a:srgbClr val="EDE7E3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>
              <a:latin typeface="Tw Cen MT" panose="020B0602020104020603" pitchFamily="34" charset="0"/>
            </a:endParaRPr>
          </a:p>
        </p:txBody>
      </p:sp>
      <p:pic>
        <p:nvPicPr>
          <p:cNvPr id="6" name="Picture 3"/>
          <p:cNvPicPr>
            <a:picLocks noChangeArrowheads="1"/>
          </p:cNvPicPr>
          <p:nvPr/>
        </p:nvPicPr>
        <p:blipFill>
          <a:blip r:embed="rId3" cstate="print"/>
          <a:srcRect b="5331"/>
          <a:stretch>
            <a:fillRect/>
          </a:stretch>
        </p:blipFill>
        <p:spPr bwMode="auto">
          <a:xfrm>
            <a:off x="0" y="50800"/>
            <a:ext cx="1181100" cy="40576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auto">
          <a:xfrm>
            <a:off x="0" y="4222750"/>
            <a:ext cx="1181100" cy="2571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87624" y="548680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>
                <a:latin typeface="Tw Cen MT" panose="020B0602020104020603" pitchFamily="34" charset="0"/>
              </a:rPr>
              <a:t>What is a differential equation?</a:t>
            </a:r>
            <a:endParaRPr lang="en-NZ" sz="4000" dirty="0">
              <a:latin typeface="Tw Cen MT" panose="020B0602020104020603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187624" y="1268760"/>
            <a:ext cx="7056784" cy="0"/>
          </a:xfrm>
          <a:prstGeom prst="line">
            <a:avLst/>
          </a:prstGeom>
          <a:solidFill>
            <a:srgbClr val="A1BD69"/>
          </a:solidFill>
          <a:ln w="9525" cap="flat" cmpd="sng" algn="ctr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31640" y="1412776"/>
            <a:ext cx="7272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>
                <a:latin typeface="Tw Cen MT" panose="020B0602020104020603" pitchFamily="34" charset="0"/>
              </a:rPr>
              <a:t> a type of equation that express change</a:t>
            </a:r>
          </a:p>
          <a:p>
            <a:pPr>
              <a:buFont typeface="Arial" pitchFamily="34" charset="0"/>
              <a:buChar char="•"/>
            </a:pPr>
            <a:r>
              <a:rPr lang="en-NZ" dirty="0" smtClean="0">
                <a:latin typeface="Tw Cen MT" panose="020B0602020104020603" pitchFamily="34" charset="0"/>
              </a:rPr>
              <a:t> at least one term in the equation is a derivative</a:t>
            </a:r>
          </a:p>
          <a:p>
            <a:pPr>
              <a:buFont typeface="Arial" pitchFamily="34" charset="0"/>
              <a:buChar char="•"/>
            </a:pPr>
            <a:endParaRPr lang="en-NZ" dirty="0" smtClean="0">
              <a:latin typeface="Tw Cen MT" panose="020B0602020104020603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NZ" dirty="0" smtClean="0">
                <a:latin typeface="Tw Cen MT" panose="020B0602020104020603" pitchFamily="34" charset="0"/>
              </a:rPr>
              <a:t> </a:t>
            </a:r>
            <a:r>
              <a:rPr lang="en-NZ" dirty="0" err="1" smtClean="0">
                <a:latin typeface="Tw Cen MT" panose="020B0602020104020603" pitchFamily="34" charset="0"/>
              </a:rPr>
              <a:t>eg</a:t>
            </a:r>
            <a:r>
              <a:rPr lang="en-NZ" dirty="0" smtClean="0">
                <a:latin typeface="Tw Cen MT" panose="020B0602020104020603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NZ" dirty="0" smtClean="0">
              <a:latin typeface="Tw Cen MT" panose="020B0602020104020603" pitchFamily="34" charset="0"/>
            </a:endParaRPr>
          </a:p>
          <a:p>
            <a:pPr>
              <a:buFont typeface="Arial" pitchFamily="34" charset="0"/>
              <a:buChar char="•"/>
            </a:pPr>
            <a:endParaRPr lang="en-NZ" dirty="0" smtClean="0">
              <a:latin typeface="Tw Cen MT" panose="020B0602020104020603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NZ" dirty="0" smtClean="0">
                <a:latin typeface="Tw Cen MT" panose="020B0602020104020603" pitchFamily="34" charset="0"/>
              </a:rPr>
              <a:t>  a solution to a differential equation is not a number but   </a:t>
            </a:r>
          </a:p>
          <a:p>
            <a:r>
              <a:rPr lang="en-NZ" dirty="0" smtClean="0">
                <a:latin typeface="Tw Cen MT" panose="020B0602020104020603" pitchFamily="34" charset="0"/>
              </a:rPr>
              <a:t>    a function  </a:t>
            </a:r>
            <a:endParaRPr lang="en-NZ" dirty="0">
              <a:latin typeface="Tw Cen MT" panose="020B0602020104020603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85991"/>
              </p:ext>
            </p:extLst>
          </p:nvPr>
        </p:nvGraphicFramePr>
        <p:xfrm>
          <a:off x="2123728" y="2420888"/>
          <a:ext cx="993130" cy="789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495000" imgH="393480" progId="Equation.DSMT4">
                  <p:embed/>
                </p:oleObj>
              </mc:Choice>
              <mc:Fallback>
                <p:oleObj name="Equation" r:id="rId4" imgW="4950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420888"/>
                        <a:ext cx="993130" cy="7894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882156"/>
              </p:ext>
            </p:extLst>
          </p:nvPr>
        </p:nvGraphicFramePr>
        <p:xfrm>
          <a:off x="4089400" y="2032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0320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371833"/>
              </p:ext>
            </p:extLst>
          </p:nvPr>
        </p:nvGraphicFramePr>
        <p:xfrm>
          <a:off x="3923928" y="2420888"/>
          <a:ext cx="18065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8" imgW="901440" imgH="419040" progId="Equation.DSMT4">
                  <p:embed/>
                </p:oleObj>
              </mc:Choice>
              <mc:Fallback>
                <p:oleObj name="Equation" r:id="rId8" imgW="90144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2420888"/>
                        <a:ext cx="1806575" cy="839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>
              <a:latin typeface="Tw Cen MT" panose="020B06020201040206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26302-7CD1-48CA-9F60-3C9279ECCEE8}" type="slidenum">
              <a:rPr lang="en-US" smtClean="0">
                <a:latin typeface="Tw Cen MT" panose="020B0602020104020603" pitchFamily="34" charset="0"/>
              </a:rPr>
              <a:pPr/>
              <a:t>3</a:t>
            </a:fld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609600" y="227013"/>
            <a:ext cx="8239125" cy="6392862"/>
          </a:xfrm>
          <a:prstGeom prst="rect">
            <a:avLst/>
          </a:prstGeom>
          <a:solidFill>
            <a:srgbClr val="EDE7E3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>
              <a:latin typeface="Tw Cen MT" panose="020B0602020104020603" pitchFamily="34" charset="0"/>
            </a:endParaRPr>
          </a:p>
        </p:txBody>
      </p:sp>
      <p:pic>
        <p:nvPicPr>
          <p:cNvPr id="6" name="Picture 3"/>
          <p:cNvPicPr>
            <a:picLocks noChangeArrowheads="1"/>
          </p:cNvPicPr>
          <p:nvPr/>
        </p:nvPicPr>
        <p:blipFill>
          <a:blip r:embed="rId4" cstate="print"/>
          <a:srcRect b="5331"/>
          <a:stretch>
            <a:fillRect/>
          </a:stretch>
        </p:blipFill>
        <p:spPr bwMode="auto">
          <a:xfrm>
            <a:off x="0" y="50800"/>
            <a:ext cx="1181100" cy="40576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rrowheads="1"/>
          </p:cNvPicPr>
          <p:nvPr/>
        </p:nvPicPr>
        <p:blipFill>
          <a:blip r:embed="rId4" cstate="print"/>
          <a:srcRect t="39999"/>
          <a:stretch>
            <a:fillRect/>
          </a:stretch>
        </p:blipFill>
        <p:spPr bwMode="auto">
          <a:xfrm>
            <a:off x="0" y="4222750"/>
            <a:ext cx="1181100" cy="2571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331640" y="404664"/>
            <a:ext cx="7200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w Cen MT" panose="020B0602020104020603" pitchFamily="34" charset="0"/>
              </a:rPr>
              <a:t>Many differential equations come from situations where the rate of change is </a:t>
            </a:r>
            <a:r>
              <a:rPr lang="en-NZ" b="1" dirty="0" smtClean="0">
                <a:latin typeface="Tw Cen MT" panose="020B0602020104020603" pitchFamily="34" charset="0"/>
              </a:rPr>
              <a:t>proportional </a:t>
            </a:r>
            <a:r>
              <a:rPr lang="en-NZ" dirty="0" smtClean="0">
                <a:latin typeface="Tw Cen MT" panose="020B0602020104020603" pitchFamily="34" charset="0"/>
              </a:rPr>
              <a:t>to a variable.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For example:  the tax paid is proportional to the income earned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It means </a:t>
            </a:r>
          </a:p>
          <a:p>
            <a:r>
              <a:rPr lang="en-NZ" dirty="0" err="1" smtClean="0">
                <a:latin typeface="Tw Cen MT" panose="020B0602020104020603" pitchFamily="34" charset="0"/>
              </a:rPr>
              <a:t>ie</a:t>
            </a:r>
            <a:r>
              <a:rPr lang="en-NZ" dirty="0" smtClean="0">
                <a:latin typeface="Tw Cen MT" panose="020B0602020104020603" pitchFamily="34" charset="0"/>
              </a:rPr>
              <a:t>. one quantity is a multiple of the other  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You can have a de that is </a:t>
            </a:r>
            <a:r>
              <a:rPr lang="en-NZ" b="1" dirty="0" smtClean="0">
                <a:latin typeface="Tw Cen MT" panose="020B0602020104020603" pitchFamily="34" charset="0"/>
              </a:rPr>
              <a:t>inversely proportional </a:t>
            </a:r>
            <a:r>
              <a:rPr lang="en-NZ" dirty="0" err="1" smtClean="0">
                <a:latin typeface="Tw Cen MT" panose="020B0602020104020603" pitchFamily="34" charset="0"/>
              </a:rPr>
              <a:t>ie</a:t>
            </a:r>
            <a:r>
              <a:rPr lang="en-NZ" dirty="0" smtClean="0">
                <a:latin typeface="Tw Cen MT" panose="020B0602020104020603" pitchFamily="34" charset="0"/>
              </a:rPr>
              <a:t>.  as one quantity increases the other decreases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For example:  speed on a journey and time taken to complete the journey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It means  </a:t>
            </a:r>
            <a:endParaRPr lang="en-NZ" dirty="0">
              <a:latin typeface="Tw Cen MT" panose="020B0602020104020603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49256"/>
              </p:ext>
            </p:extLst>
          </p:nvPr>
        </p:nvGraphicFramePr>
        <p:xfrm>
          <a:off x="2555776" y="2420888"/>
          <a:ext cx="905483" cy="701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5" imgW="507960" imgH="393480" progId="Equation.DSMT4">
                  <p:embed/>
                </p:oleObj>
              </mc:Choice>
              <mc:Fallback>
                <p:oleObj name="Equation" r:id="rId5" imgW="5079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420888"/>
                        <a:ext cx="905483" cy="7017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478074"/>
              </p:ext>
            </p:extLst>
          </p:nvPr>
        </p:nvGraphicFramePr>
        <p:xfrm>
          <a:off x="2555776" y="5877272"/>
          <a:ext cx="821184" cy="6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7" imgW="482400" imgH="393480" progId="Equation.DSMT4">
                  <p:embed/>
                </p:oleObj>
              </mc:Choice>
              <mc:Fallback>
                <p:oleObj name="Equation" r:id="rId7" imgW="4824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5877272"/>
                        <a:ext cx="821184" cy="6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611560" y="188640"/>
            <a:ext cx="8239125" cy="6392862"/>
          </a:xfrm>
          <a:prstGeom prst="rect">
            <a:avLst/>
          </a:prstGeom>
          <a:solidFill>
            <a:srgbClr val="EDE7E3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 dirty="0">
              <a:latin typeface="Tw Cen MT" panose="020B0602020104020603" pitchFamily="34" charset="0"/>
            </a:endParaRPr>
          </a:p>
        </p:txBody>
      </p:sp>
      <p:pic>
        <p:nvPicPr>
          <p:cNvPr id="5123" name="Picture 3"/>
          <p:cNvPicPr>
            <a:picLocks noChangeArrowheads="1"/>
          </p:cNvPicPr>
          <p:nvPr/>
        </p:nvPicPr>
        <p:blipFill>
          <a:blip r:embed="rId3" cstate="print"/>
          <a:srcRect b="5331"/>
          <a:stretch>
            <a:fillRect/>
          </a:stretch>
        </p:blipFill>
        <p:spPr bwMode="auto">
          <a:xfrm>
            <a:off x="0" y="50800"/>
            <a:ext cx="1181100" cy="40576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auto">
          <a:xfrm>
            <a:off x="0" y="4222750"/>
            <a:ext cx="1181100" cy="2571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59632" y="548680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w Cen MT" panose="020B0602020104020603" pitchFamily="34" charset="0"/>
              </a:rPr>
              <a:t>You have a rate of change of an amount to is proportional to the amount itself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err="1" smtClean="0">
                <a:latin typeface="Tw Cen MT" panose="020B0602020104020603" pitchFamily="34" charset="0"/>
              </a:rPr>
              <a:t>ie</a:t>
            </a:r>
            <a:r>
              <a:rPr lang="en-NZ" dirty="0" smtClean="0">
                <a:latin typeface="Tw Cen MT" panose="020B0602020104020603" pitchFamily="34" charset="0"/>
              </a:rPr>
              <a:t>. 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err="1" smtClean="0">
                <a:latin typeface="Tw Cen MT" panose="020B0602020104020603" pitchFamily="34" charset="0"/>
              </a:rPr>
              <a:t>eg</a:t>
            </a:r>
            <a:r>
              <a:rPr lang="en-NZ" dirty="0" smtClean="0">
                <a:latin typeface="Tw Cen MT" panose="020B0602020104020603" pitchFamily="34" charset="0"/>
              </a:rPr>
              <a:t>.  the rate of change of money is proportional to the amount in the bank account  </a:t>
            </a:r>
            <a:endParaRPr lang="en-NZ" dirty="0">
              <a:latin typeface="Tw Cen MT" panose="020B0602020104020603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113203"/>
              </p:ext>
            </p:extLst>
          </p:nvPr>
        </p:nvGraphicFramePr>
        <p:xfrm>
          <a:off x="1835696" y="1628800"/>
          <a:ext cx="1128266" cy="853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520560" imgH="393480" progId="Equation.DSMT4">
                  <p:embed/>
                </p:oleObj>
              </mc:Choice>
              <mc:Fallback>
                <p:oleObj name="Equation" r:id="rId4" imgW="5205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628800"/>
                        <a:ext cx="1128266" cy="8530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>
              <a:latin typeface="Tw Cen MT" panose="020B06020201040206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26302-7CD1-48CA-9F60-3C9279ECCEE8}" type="slidenum">
              <a:rPr lang="en-US" smtClean="0">
                <a:latin typeface="Tw Cen MT" panose="020B0602020104020603" pitchFamily="34" charset="0"/>
              </a:rPr>
              <a:pPr/>
              <a:t>5</a:t>
            </a:fld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609600" y="227013"/>
            <a:ext cx="8239125" cy="6392862"/>
          </a:xfrm>
          <a:prstGeom prst="rect">
            <a:avLst/>
          </a:prstGeom>
          <a:solidFill>
            <a:srgbClr val="EDE7E3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>
              <a:latin typeface="Tw Cen MT" panose="020B0602020104020603" pitchFamily="34" charset="0"/>
            </a:endParaRPr>
          </a:p>
        </p:txBody>
      </p:sp>
      <p:pic>
        <p:nvPicPr>
          <p:cNvPr id="6" name="Picture 3"/>
          <p:cNvPicPr>
            <a:picLocks noChangeArrowheads="1"/>
          </p:cNvPicPr>
          <p:nvPr/>
        </p:nvPicPr>
        <p:blipFill>
          <a:blip r:embed="rId3" cstate="print"/>
          <a:srcRect b="5331"/>
          <a:stretch>
            <a:fillRect/>
          </a:stretch>
        </p:blipFill>
        <p:spPr bwMode="auto">
          <a:xfrm>
            <a:off x="0" y="50800"/>
            <a:ext cx="1181100" cy="40576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auto">
          <a:xfrm>
            <a:off x="0" y="4222750"/>
            <a:ext cx="1181100" cy="2571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87624" y="548680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>
                <a:latin typeface="Tw Cen MT" panose="020B0602020104020603" pitchFamily="34" charset="0"/>
              </a:rPr>
              <a:t>Forming differential equations</a:t>
            </a:r>
            <a:endParaRPr lang="en-NZ" sz="4000" dirty="0">
              <a:latin typeface="Tw Cen MT" panose="020B0602020104020603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187624" y="1268760"/>
            <a:ext cx="7056784" cy="0"/>
          </a:xfrm>
          <a:prstGeom prst="line">
            <a:avLst/>
          </a:prstGeom>
          <a:solidFill>
            <a:srgbClr val="A1BD69"/>
          </a:solidFill>
          <a:ln w="9525" cap="flat" cmpd="sng" algn="ctr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187624" y="1484784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u="sng" dirty="0" smtClean="0">
                <a:latin typeface="Tw Cen MT" panose="020B0602020104020603" pitchFamily="34" charset="0"/>
              </a:rPr>
              <a:t>Example 1</a:t>
            </a:r>
          </a:p>
          <a:p>
            <a:endParaRPr lang="en-NZ" u="sng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Water is flowing out of a lake at 400 litres per second.  Write this as a differential equation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The rate of change is constant and negative because it is decreasing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So  </a:t>
            </a:r>
            <a:endParaRPr lang="en-NZ" dirty="0">
              <a:latin typeface="Tw Cen MT" panose="020B0602020104020603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965087"/>
              </p:ext>
            </p:extLst>
          </p:nvPr>
        </p:nvGraphicFramePr>
        <p:xfrm>
          <a:off x="1979712" y="4437112"/>
          <a:ext cx="1819920" cy="989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4" imgW="723600" imgH="393480" progId="Equation.DSMT4">
                  <p:embed/>
                </p:oleObj>
              </mc:Choice>
              <mc:Fallback>
                <p:oleObj name="Equation" r:id="rId4" imgW="7236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437112"/>
                        <a:ext cx="1819920" cy="9897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>
              <a:latin typeface="Tw Cen MT" panose="020B06020201040206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26302-7CD1-48CA-9F60-3C9279ECCEE8}" type="slidenum">
              <a:rPr lang="en-US" smtClean="0">
                <a:latin typeface="Tw Cen MT" panose="020B0602020104020603" pitchFamily="34" charset="0"/>
              </a:rPr>
              <a:pPr/>
              <a:t>6</a:t>
            </a:fld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609600" y="227013"/>
            <a:ext cx="8239125" cy="6392862"/>
          </a:xfrm>
          <a:prstGeom prst="rect">
            <a:avLst/>
          </a:prstGeom>
          <a:solidFill>
            <a:srgbClr val="EDE7E3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>
              <a:latin typeface="Tw Cen MT" panose="020B0602020104020603" pitchFamily="34" charset="0"/>
            </a:endParaRPr>
          </a:p>
        </p:txBody>
      </p:sp>
      <p:pic>
        <p:nvPicPr>
          <p:cNvPr id="6" name="Picture 3"/>
          <p:cNvPicPr>
            <a:picLocks noChangeArrowheads="1"/>
          </p:cNvPicPr>
          <p:nvPr/>
        </p:nvPicPr>
        <p:blipFill>
          <a:blip r:embed="rId3" cstate="print"/>
          <a:srcRect b="5331"/>
          <a:stretch>
            <a:fillRect/>
          </a:stretch>
        </p:blipFill>
        <p:spPr bwMode="auto">
          <a:xfrm>
            <a:off x="0" y="50800"/>
            <a:ext cx="1181100" cy="40576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auto">
          <a:xfrm>
            <a:off x="0" y="4222750"/>
            <a:ext cx="1181100" cy="2571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87624" y="548680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>
                <a:latin typeface="Tw Cen MT" panose="020B0602020104020603" pitchFamily="34" charset="0"/>
              </a:rPr>
              <a:t>Forming differential equations</a:t>
            </a:r>
            <a:endParaRPr lang="en-NZ" sz="4000" dirty="0">
              <a:latin typeface="Tw Cen MT" panose="020B0602020104020603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187624" y="1268760"/>
            <a:ext cx="7056784" cy="0"/>
          </a:xfrm>
          <a:prstGeom prst="line">
            <a:avLst/>
          </a:prstGeom>
          <a:solidFill>
            <a:srgbClr val="A1BD69"/>
          </a:solidFill>
          <a:ln w="9525" cap="flat" cmpd="sng" algn="ctr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187624" y="1484784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u="sng" dirty="0" smtClean="0">
                <a:latin typeface="Tw Cen MT" panose="020B0602020104020603" pitchFamily="34" charset="0"/>
              </a:rPr>
              <a:t>Example 2</a:t>
            </a:r>
          </a:p>
          <a:p>
            <a:endParaRPr lang="en-NZ" u="sng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A population of bacteria is increasing in such a way that the rate of increase is proportional to the number of bacteria </a:t>
            </a:r>
            <a:r>
              <a:rPr lang="en-NZ" i="1" dirty="0" smtClean="0">
                <a:latin typeface="Tw Cen MT" panose="020B0602020104020603" pitchFamily="34" charset="0"/>
              </a:rPr>
              <a:t>N</a:t>
            </a:r>
            <a:r>
              <a:rPr lang="en-NZ" dirty="0" smtClean="0">
                <a:latin typeface="Tw Cen MT" panose="020B0602020104020603" pitchFamily="34" charset="0"/>
              </a:rPr>
              <a:t> present at any time </a:t>
            </a:r>
            <a:r>
              <a:rPr lang="en-NZ" i="1" dirty="0" smtClean="0">
                <a:latin typeface="Tw Cen MT" panose="020B0602020104020603" pitchFamily="34" charset="0"/>
              </a:rPr>
              <a:t>t</a:t>
            </a:r>
            <a:r>
              <a:rPr lang="en-NZ" dirty="0" smtClean="0">
                <a:latin typeface="Tw Cen MT" panose="020B0602020104020603" pitchFamily="34" charset="0"/>
              </a:rPr>
              <a:t>.  Write as a de.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Answer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  </a:t>
            </a:r>
            <a:endParaRPr lang="en-NZ" dirty="0">
              <a:latin typeface="Tw Cen MT" panose="020B0602020104020603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186189"/>
              </p:ext>
            </p:extLst>
          </p:nvPr>
        </p:nvGraphicFramePr>
        <p:xfrm>
          <a:off x="1331640" y="4149080"/>
          <a:ext cx="1533525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4" imgW="609480" imgH="393480" progId="Equation.DSMT4">
                  <p:embed/>
                </p:oleObj>
              </mc:Choice>
              <mc:Fallback>
                <p:oleObj name="Equation" r:id="rId4" imgW="6094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149080"/>
                        <a:ext cx="1533525" cy="989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>
              <a:latin typeface="Tw Cen MT" panose="020B06020201040206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26302-7CD1-48CA-9F60-3C9279ECCEE8}" type="slidenum">
              <a:rPr lang="en-US" smtClean="0">
                <a:latin typeface="Tw Cen MT" panose="020B0602020104020603" pitchFamily="34" charset="0"/>
              </a:rPr>
              <a:pPr/>
              <a:t>7</a:t>
            </a:fld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609600" y="227013"/>
            <a:ext cx="8239125" cy="6392862"/>
          </a:xfrm>
          <a:prstGeom prst="rect">
            <a:avLst/>
          </a:prstGeom>
          <a:solidFill>
            <a:srgbClr val="EDE7E3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>
              <a:latin typeface="Tw Cen MT" panose="020B0602020104020603" pitchFamily="34" charset="0"/>
            </a:endParaRPr>
          </a:p>
        </p:txBody>
      </p:sp>
      <p:pic>
        <p:nvPicPr>
          <p:cNvPr id="6" name="Picture 3"/>
          <p:cNvPicPr>
            <a:picLocks noChangeArrowheads="1"/>
          </p:cNvPicPr>
          <p:nvPr/>
        </p:nvPicPr>
        <p:blipFill>
          <a:blip r:embed="rId3" cstate="print"/>
          <a:srcRect b="5331"/>
          <a:stretch>
            <a:fillRect/>
          </a:stretch>
        </p:blipFill>
        <p:spPr bwMode="auto">
          <a:xfrm>
            <a:off x="0" y="50800"/>
            <a:ext cx="1181100" cy="40576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auto">
          <a:xfrm>
            <a:off x="0" y="4222750"/>
            <a:ext cx="1181100" cy="2571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43608" y="54868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>
                <a:latin typeface="Tw Cen MT" panose="020B0602020104020603" pitchFamily="34" charset="0"/>
              </a:rPr>
              <a:t>Checking solutions of  differential equations</a:t>
            </a:r>
            <a:endParaRPr lang="en-NZ" sz="3200" dirty="0">
              <a:latin typeface="Tw Cen MT" panose="020B0602020104020603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187624" y="1268760"/>
            <a:ext cx="7056784" cy="0"/>
          </a:xfrm>
          <a:prstGeom prst="line">
            <a:avLst/>
          </a:prstGeom>
          <a:solidFill>
            <a:srgbClr val="A1BD69"/>
          </a:solidFill>
          <a:ln w="9525" cap="flat" cmpd="sng" algn="ctr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187624" y="1484784"/>
            <a:ext cx="74888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w Cen MT" panose="020B0602020104020603" pitchFamily="34" charset="0"/>
              </a:rPr>
              <a:t>Substitute the function and derivative into equation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u="sng" dirty="0" smtClean="0">
                <a:latin typeface="Tw Cen MT" panose="020B0602020104020603" pitchFamily="34" charset="0"/>
              </a:rPr>
              <a:t>Example 1</a:t>
            </a:r>
          </a:p>
          <a:p>
            <a:endParaRPr lang="en-NZ" u="sng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Verify that              is a solution of the de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Answer: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         as required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  </a:t>
            </a:r>
          </a:p>
          <a:p>
            <a:r>
              <a:rPr lang="en-NZ" dirty="0" smtClean="0">
                <a:latin typeface="Tw Cen MT" panose="020B0602020104020603" pitchFamily="34" charset="0"/>
              </a:rPr>
              <a:t>  </a:t>
            </a:r>
            <a:endParaRPr lang="en-NZ" dirty="0">
              <a:latin typeface="Tw Cen MT" panose="020B0602020104020603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108405"/>
              </p:ext>
            </p:extLst>
          </p:nvPr>
        </p:nvGraphicFramePr>
        <p:xfrm>
          <a:off x="2627784" y="2852936"/>
          <a:ext cx="87900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4" imgW="533160" imgH="393480" progId="Equation.DSMT4">
                  <p:embed/>
                </p:oleObj>
              </mc:Choice>
              <mc:Fallback>
                <p:oleObj name="Equation" r:id="rId4" imgW="5331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852936"/>
                        <a:ext cx="879005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21808"/>
              </p:ext>
            </p:extLst>
          </p:nvPr>
        </p:nvGraphicFramePr>
        <p:xfrm>
          <a:off x="6435303" y="2852936"/>
          <a:ext cx="10890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5303" y="2852936"/>
                        <a:ext cx="10890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349683"/>
              </p:ext>
            </p:extLst>
          </p:nvPr>
        </p:nvGraphicFramePr>
        <p:xfrm>
          <a:off x="1259632" y="4149080"/>
          <a:ext cx="16113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8" imgW="977760" imgH="393480" progId="Equation.DSMT4">
                  <p:embed/>
                </p:oleObj>
              </mc:Choice>
              <mc:Fallback>
                <p:oleObj name="Equation" r:id="rId8" imgW="9777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149080"/>
                        <a:ext cx="161131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085218"/>
              </p:ext>
            </p:extLst>
          </p:nvPr>
        </p:nvGraphicFramePr>
        <p:xfrm>
          <a:off x="1225649" y="4869160"/>
          <a:ext cx="754063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0" imgW="457200" imgH="825480" progId="Equation.DSMT4">
                  <p:embed/>
                </p:oleObj>
              </mc:Choice>
              <mc:Fallback>
                <p:oleObj name="Equation" r:id="rId10" imgW="457200" imgH="825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649" y="4869160"/>
                        <a:ext cx="754063" cy="1357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>
              <a:latin typeface="Tw Cen MT" panose="020B06020201040206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26302-7CD1-48CA-9F60-3C9279ECCEE8}" type="slidenum">
              <a:rPr lang="en-US" smtClean="0">
                <a:latin typeface="Tw Cen MT" panose="020B0602020104020603" pitchFamily="34" charset="0"/>
              </a:rPr>
              <a:pPr/>
              <a:t>8</a:t>
            </a:fld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609600" y="227013"/>
            <a:ext cx="8239125" cy="6392862"/>
          </a:xfrm>
          <a:prstGeom prst="rect">
            <a:avLst/>
          </a:prstGeom>
          <a:solidFill>
            <a:srgbClr val="EDE7E3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>
              <a:latin typeface="Tw Cen MT" panose="020B0602020104020603" pitchFamily="34" charset="0"/>
            </a:endParaRPr>
          </a:p>
        </p:txBody>
      </p:sp>
      <p:pic>
        <p:nvPicPr>
          <p:cNvPr id="6" name="Picture 3"/>
          <p:cNvPicPr>
            <a:picLocks noChangeArrowheads="1"/>
          </p:cNvPicPr>
          <p:nvPr/>
        </p:nvPicPr>
        <p:blipFill>
          <a:blip r:embed="rId3" cstate="print"/>
          <a:srcRect b="5331"/>
          <a:stretch>
            <a:fillRect/>
          </a:stretch>
        </p:blipFill>
        <p:spPr bwMode="auto">
          <a:xfrm>
            <a:off x="0" y="50800"/>
            <a:ext cx="1181100" cy="40576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auto">
          <a:xfrm>
            <a:off x="0" y="4222750"/>
            <a:ext cx="1181100" cy="2571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115616" y="404664"/>
            <a:ext cx="748883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u="sng" dirty="0" smtClean="0">
                <a:latin typeface="Tw Cen MT" panose="020B0602020104020603" pitchFamily="34" charset="0"/>
              </a:rPr>
              <a:t>Example 2:</a:t>
            </a:r>
            <a:endParaRPr lang="en-NZ" dirty="0" smtClean="0">
              <a:latin typeface="Tw Cen MT" panose="020B0602020104020603" pitchFamily="34" charset="0"/>
            </a:endParaRPr>
          </a:p>
          <a:p>
            <a:endParaRPr lang="en-NZ" u="sng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Show that                   satisfies the differential equation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Need both       and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			and 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So 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  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  </a:t>
            </a:r>
          </a:p>
          <a:p>
            <a:r>
              <a:rPr lang="en-NZ" dirty="0" smtClean="0">
                <a:latin typeface="Tw Cen MT" panose="020B0602020104020603" pitchFamily="34" charset="0"/>
              </a:rPr>
              <a:t>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613235"/>
              </p:ext>
            </p:extLst>
          </p:nvPr>
        </p:nvGraphicFramePr>
        <p:xfrm>
          <a:off x="2483768" y="1196752"/>
          <a:ext cx="136207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4" imgW="825480" imgH="228600" progId="Equation.DSMT4">
                  <p:embed/>
                </p:oleObj>
              </mc:Choice>
              <mc:Fallback>
                <p:oleObj name="Equation" r:id="rId4" imgW="8254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196752"/>
                        <a:ext cx="1362075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18494"/>
              </p:ext>
            </p:extLst>
          </p:nvPr>
        </p:nvGraphicFramePr>
        <p:xfrm>
          <a:off x="2339752" y="1556792"/>
          <a:ext cx="20526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6" imgW="1244520" imgH="419040" progId="Equation.DSMT4">
                  <p:embed/>
                </p:oleObj>
              </mc:Choice>
              <mc:Fallback>
                <p:oleObj name="Equation" r:id="rId6" imgW="124452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556792"/>
                        <a:ext cx="205263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16455"/>
              </p:ext>
            </p:extLst>
          </p:nvPr>
        </p:nvGraphicFramePr>
        <p:xfrm>
          <a:off x="2555776" y="2636912"/>
          <a:ext cx="3778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8" imgW="228600" imgH="393480" progId="Equation.DSMT4">
                  <p:embed/>
                </p:oleObj>
              </mc:Choice>
              <mc:Fallback>
                <p:oleObj name="Equation" r:id="rId8" imgW="2286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636912"/>
                        <a:ext cx="3778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766868"/>
              </p:ext>
            </p:extLst>
          </p:nvPr>
        </p:nvGraphicFramePr>
        <p:xfrm>
          <a:off x="1259632" y="3284984"/>
          <a:ext cx="257651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10" imgW="1562040" imgH="393480" progId="Equation.DSMT4">
                  <p:embed/>
                </p:oleObj>
              </mc:Choice>
              <mc:Fallback>
                <p:oleObj name="Equation" r:id="rId10" imgW="15620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284984"/>
                        <a:ext cx="2576513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46651"/>
              </p:ext>
            </p:extLst>
          </p:nvPr>
        </p:nvGraphicFramePr>
        <p:xfrm>
          <a:off x="3564707" y="2596009"/>
          <a:ext cx="503237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12" imgW="304560" imgH="419040" progId="Equation.DSMT4">
                  <p:embed/>
                </p:oleObj>
              </mc:Choice>
              <mc:Fallback>
                <p:oleObj name="Equation" r:id="rId12" imgW="30456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4707" y="2596009"/>
                        <a:ext cx="503237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099483"/>
              </p:ext>
            </p:extLst>
          </p:nvPr>
        </p:nvGraphicFramePr>
        <p:xfrm>
          <a:off x="3419872" y="3717032"/>
          <a:ext cx="5341938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14" imgW="3238200" imgH="419040" progId="Equation.DSMT4">
                  <p:embed/>
                </p:oleObj>
              </mc:Choice>
              <mc:Fallback>
                <p:oleObj name="Equation" r:id="rId14" imgW="323820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717032"/>
                        <a:ext cx="5341938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989952"/>
              </p:ext>
            </p:extLst>
          </p:nvPr>
        </p:nvGraphicFramePr>
        <p:xfrm>
          <a:off x="3923928" y="4365104"/>
          <a:ext cx="1382712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16" imgW="838080" imgH="228600" progId="Equation.DSMT4">
                  <p:embed/>
                </p:oleObj>
              </mc:Choice>
              <mc:Fallback>
                <p:oleObj name="Equation" r:id="rId16" imgW="83808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365104"/>
                        <a:ext cx="1382712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663897"/>
              </p:ext>
            </p:extLst>
          </p:nvPr>
        </p:nvGraphicFramePr>
        <p:xfrm>
          <a:off x="1691680" y="4797152"/>
          <a:ext cx="707866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18" imgW="4292280" imgH="419040" progId="Equation.DSMT4">
                  <p:embed/>
                </p:oleObj>
              </mc:Choice>
              <mc:Fallback>
                <p:oleObj name="Equation" r:id="rId18" imgW="4292280" imgH="419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797152"/>
                        <a:ext cx="7078663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977506"/>
              </p:ext>
            </p:extLst>
          </p:nvPr>
        </p:nvGraphicFramePr>
        <p:xfrm>
          <a:off x="3347864" y="5445224"/>
          <a:ext cx="398462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20" imgW="241200" imgH="177480" progId="Equation.DSMT4">
                  <p:embed/>
                </p:oleObj>
              </mc:Choice>
              <mc:Fallback>
                <p:oleObj name="Equation" r:id="rId20" imgW="24120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5445224"/>
                        <a:ext cx="398462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26302-7CD1-48CA-9F60-3C9279ECCEE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609600" y="227013"/>
            <a:ext cx="8239125" cy="6392862"/>
          </a:xfrm>
          <a:prstGeom prst="rect">
            <a:avLst/>
          </a:prstGeom>
          <a:solidFill>
            <a:srgbClr val="EDE7E3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/>
          </a:p>
        </p:txBody>
      </p:sp>
      <p:pic>
        <p:nvPicPr>
          <p:cNvPr id="6" name="Picture 3"/>
          <p:cNvPicPr>
            <a:picLocks noChangeArrowheads="1"/>
          </p:cNvPicPr>
          <p:nvPr/>
        </p:nvPicPr>
        <p:blipFill>
          <a:blip r:embed="rId3" cstate="print"/>
          <a:srcRect b="5331"/>
          <a:stretch>
            <a:fillRect/>
          </a:stretch>
        </p:blipFill>
        <p:spPr bwMode="auto">
          <a:xfrm>
            <a:off x="0" y="50800"/>
            <a:ext cx="1181100" cy="40576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auto">
          <a:xfrm>
            <a:off x="0" y="4222750"/>
            <a:ext cx="1181100" cy="2571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115616" y="404664"/>
            <a:ext cx="748883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w Cen MT" panose="020B0602020104020603" pitchFamily="34" charset="0"/>
              </a:rPr>
              <a:t>Solving Equations of the form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Example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Derive both sides.  The integral of      is, of course, </a:t>
            </a:r>
            <a:r>
              <a:rPr lang="en-NZ" i="1" dirty="0" smtClean="0">
                <a:latin typeface="Tw Cen MT" panose="020B0602020104020603" pitchFamily="34" charset="0"/>
              </a:rPr>
              <a:t>y</a:t>
            </a:r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So    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  </a:t>
            </a: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endParaRPr lang="en-NZ" dirty="0" smtClean="0">
              <a:latin typeface="Tw Cen MT" panose="020B0602020104020603" pitchFamily="34" charset="0"/>
            </a:endParaRPr>
          </a:p>
          <a:p>
            <a:r>
              <a:rPr lang="en-NZ" dirty="0" smtClean="0">
                <a:latin typeface="Tw Cen MT" panose="020B0602020104020603" pitchFamily="34" charset="0"/>
              </a:rPr>
              <a:t>  </a:t>
            </a:r>
          </a:p>
          <a:p>
            <a:r>
              <a:rPr lang="en-NZ" dirty="0" smtClean="0">
                <a:latin typeface="Tw Cen MT" panose="020B0602020104020603" pitchFamily="34" charset="0"/>
              </a:rPr>
              <a:t> 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004048" y="332656"/>
          <a:ext cx="1196882" cy="7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7" name="Equation" r:id="rId4" imgW="672840" imgH="393480" progId="Equation.DSMT4">
                  <p:embed/>
                </p:oleObj>
              </mc:Choice>
              <mc:Fallback>
                <p:oleObj name="Equation" r:id="rId4" imgW="67284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332656"/>
                        <a:ext cx="1196882" cy="7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 bwMode="auto">
          <a:xfrm>
            <a:off x="1187624" y="1052736"/>
            <a:ext cx="7056784" cy="0"/>
          </a:xfrm>
          <a:prstGeom prst="line">
            <a:avLst/>
          </a:prstGeom>
          <a:solidFill>
            <a:srgbClr val="A1BD69"/>
          </a:solidFill>
          <a:ln w="9525" cap="flat" cmpd="sng" algn="ctr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2699792" y="1196752"/>
          <a:ext cx="1143868" cy="63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8" name="Equation" r:id="rId6" imgW="711000" imgH="393480" progId="Equation.DSMT4">
                  <p:embed/>
                </p:oleObj>
              </mc:Choice>
              <mc:Fallback>
                <p:oleObj name="Equation" r:id="rId6" imgW="71100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196752"/>
                        <a:ext cx="1143868" cy="63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5436096" y="2204864"/>
          <a:ext cx="3683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9" name="Equation" r:id="rId8" imgW="228600" imgH="393480" progId="Equation.DSMT4">
                  <p:embed/>
                </p:oleObj>
              </mc:Choice>
              <mc:Fallback>
                <p:oleObj name="Equation" r:id="rId8" imgW="22860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204864"/>
                        <a:ext cx="368300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4" name="Object 14"/>
          <p:cNvGraphicFramePr>
            <a:graphicFrameLocks noChangeAspect="1"/>
          </p:cNvGraphicFramePr>
          <p:nvPr/>
        </p:nvGraphicFramePr>
        <p:xfrm>
          <a:off x="1691680" y="3068960"/>
          <a:ext cx="1512168" cy="837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Equation" r:id="rId10" imgW="711000" imgH="393480" progId="Equation.DSMT4">
                  <p:embed/>
                </p:oleObj>
              </mc:Choice>
              <mc:Fallback>
                <p:oleObj name="Equation" r:id="rId10" imgW="711000" imgH="393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068960"/>
                        <a:ext cx="1512168" cy="8379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835696" y="3933056"/>
          <a:ext cx="2004069" cy="572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Equation" r:id="rId12" imgW="977760" imgH="279360" progId="Equation.DSMT4">
                  <p:embed/>
                </p:oleObj>
              </mc:Choice>
              <mc:Fallback>
                <p:oleObj name="Equation" r:id="rId12" imgW="977760" imgH="27936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933056"/>
                        <a:ext cx="2004069" cy="5725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2091812" y="4581129"/>
          <a:ext cx="1616092" cy="453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Equation" r:id="rId14" imgW="723600" imgH="203040" progId="Equation.DSMT4">
                  <p:embed/>
                </p:oleObj>
              </mc:Choice>
              <mc:Fallback>
                <p:oleObj name="Equation" r:id="rId14" imgW="723600" imgH="2030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1812" y="4581129"/>
                        <a:ext cx="1616092" cy="453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le &amp; Subtitle">
      <a:majorFont>
        <a:latin typeface="Times New Roman"/>
        <a:ea typeface="ヒラギノ明朝 ProN W3"/>
        <a:cs typeface="ヒラギノ明朝 ProN W3"/>
      </a:majorFont>
      <a:minorFont>
        <a:latin typeface="Times New Roman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1BD6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1BD6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tebook">
  <a:themeElements>
    <a:clrScheme name="">
      <a:dk1>
        <a:srgbClr val="000000"/>
      </a:dk1>
      <a:lt1>
        <a:srgbClr val="906D58"/>
      </a:lt1>
      <a:dk2>
        <a:srgbClr val="000000"/>
      </a:dk2>
      <a:lt2>
        <a:srgbClr val="808080"/>
      </a:lt2>
      <a:accent1>
        <a:srgbClr val="A1BD69"/>
      </a:accent1>
      <a:accent2>
        <a:srgbClr val="333399"/>
      </a:accent2>
      <a:accent3>
        <a:srgbClr val="C6BAB4"/>
      </a:accent3>
      <a:accent4>
        <a:srgbClr val="000000"/>
      </a:accent4>
      <a:accent5>
        <a:srgbClr val="CDDBB9"/>
      </a:accent5>
      <a:accent6>
        <a:srgbClr val="2D2D8A"/>
      </a:accent6>
      <a:hlink>
        <a:srgbClr val="009999"/>
      </a:hlink>
      <a:folHlink>
        <a:srgbClr val="99CC00"/>
      </a:folHlink>
    </a:clrScheme>
    <a:fontScheme name="Notebook">
      <a:majorFont>
        <a:latin typeface="Times New Roman"/>
        <a:ea typeface="ヒラギノ明朝 ProN W3"/>
        <a:cs typeface="ヒラギノ明朝 ProN W3"/>
      </a:majorFont>
      <a:minorFont>
        <a:latin typeface="Times New Roman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1BD6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1BD6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Pages>0</Pages>
  <Words>395</Words>
  <Characters>0</Characters>
  <Application>Microsoft Office PowerPoint</Application>
  <PresentationFormat>On-screen Show (4:3)</PresentationFormat>
  <Lines>0</Lines>
  <Paragraphs>187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Lucida Grande</vt:lpstr>
      <vt:lpstr>Times New Roman</vt:lpstr>
      <vt:lpstr>Tw Cen MT</vt:lpstr>
      <vt:lpstr>ヒラギノ明朝 ProN W3</vt:lpstr>
      <vt:lpstr>ヒラギノ角ゴ ProN W6</vt:lpstr>
      <vt:lpstr>Title &amp; Subtitle</vt:lpstr>
      <vt:lpstr>Notebook</vt:lpstr>
      <vt:lpstr>Equation</vt:lpstr>
      <vt:lpstr>Differential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and Graphing Linear Inequalities</dc:title>
  <dc:subject/>
  <dc:creator>lmoran</dc:creator>
  <cp:keywords/>
  <dc:description/>
  <cp:lastModifiedBy>Jane Atkinson</cp:lastModifiedBy>
  <cp:revision>26</cp:revision>
  <dcterms:modified xsi:type="dcterms:W3CDTF">2015-10-26T08:42:24Z</dcterms:modified>
</cp:coreProperties>
</file>