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2" r:id="rId4"/>
    <p:sldId id="264" r:id="rId5"/>
    <p:sldId id="265" r:id="rId6"/>
    <p:sldId id="266" r:id="rId7"/>
    <p:sldId id="273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8" autoAdjust="0"/>
    <p:restoredTop sz="90929"/>
  </p:normalViewPr>
  <p:slideViewPr>
    <p:cSldViewPr>
      <p:cViewPr varScale="1">
        <p:scale>
          <a:sx n="88" d="100"/>
          <a:sy n="88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DA89-DF90-4A66-874B-958647F7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4A18-7E80-49FC-B19B-A2DB94DD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4E-3435-4A65-9A72-B88F886E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4D7A-B55A-4F84-82E9-E99774BE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DE98-EAF7-4CCF-9862-6065E53BB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8901-9251-4305-A74D-65D1BE4E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0551-5741-41F2-9B3C-D48E3C7D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1688-4AC5-4756-86B6-ACFF21F98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AE6C-B4AE-4A4D-91CA-EC226F9E1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D37C-101E-43DA-BFC8-C4BFD5E8E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BF534-BDED-45BD-9148-EA4FD43E9F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9ABC67E-4866-40A0-8B80-48D698845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0" y="2133600"/>
            <a:ext cx="64008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4000" b="1" dirty="0">
                <a:solidFill>
                  <a:srgbClr val="000000"/>
                </a:solidFill>
                <a:latin typeface="Teen" pitchFamily="2" charset="0"/>
                <a:cs typeface="Tahoma" charset="0"/>
              </a:rPr>
              <a:t>The Distance and Midpoint Formula</a:t>
            </a:r>
            <a:endParaRPr lang="en-US" sz="4000" b="1" dirty="0">
              <a:latin typeface="Teen" pitchFamily="2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ChangeArrowheads="1"/>
          </p:cNvSpPr>
          <p:nvPr/>
        </p:nvSpPr>
        <p:spPr bwMode="gray">
          <a:xfrm>
            <a:off x="635000" y="152400"/>
            <a:ext cx="31750" cy="10525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gray">
          <a:xfrm>
            <a:off x="315913" y="1174750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371600" y="4572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Example 2</a:t>
            </a:r>
            <a:endParaRPr lang="en-US" sz="4400">
              <a:solidFill>
                <a:schemeClr val="tx2"/>
              </a:solidFill>
              <a:latin typeface="Tekton Pro" pitchFamily="34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295400" y="1524000"/>
            <a:ext cx="6477000" cy="4775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latin typeface="Tekton Pro" pitchFamily="34" charset="0"/>
                <a:cs typeface="Tahoma" charset="0"/>
              </a:rPr>
              <a:t>If the coordinate (2, -3) is the midpoint of line AB and the endpoint A is (5, 4), what is the missing coordinate B?</a:t>
            </a:r>
            <a:endParaRPr lang="en-US" sz="2800">
              <a:latin typeface="Tekton Pro" pitchFamily="34" charset="0"/>
            </a:endParaRPr>
          </a:p>
        </p:txBody>
      </p:sp>
      <p:graphicFrame>
        <p:nvGraphicFramePr>
          <p:cNvPr id="5632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73962"/>
              </p:ext>
            </p:extLst>
          </p:nvPr>
        </p:nvGraphicFramePr>
        <p:xfrm>
          <a:off x="457200" y="2971800"/>
          <a:ext cx="18891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1800"/>
                        <a:ext cx="1889125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46041"/>
              </p:ext>
            </p:extLst>
          </p:nvPr>
        </p:nvGraphicFramePr>
        <p:xfrm>
          <a:off x="457200" y="4038600"/>
          <a:ext cx="1609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Equation" r:id="rId5" imgW="583920" imgH="393480" progId="Equation.DSMT4">
                  <p:embed/>
                </p:oleObj>
              </mc:Choice>
              <mc:Fallback>
                <p:oleObj name="Equation" r:id="rId5" imgW="58392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1609725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648380"/>
              </p:ext>
            </p:extLst>
          </p:nvPr>
        </p:nvGraphicFramePr>
        <p:xfrm>
          <a:off x="457200" y="5257800"/>
          <a:ext cx="15398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Equation" r:id="rId7" imgW="558720" imgH="177480" progId="Equation.DSMT4">
                  <p:embed/>
                </p:oleObj>
              </mc:Choice>
              <mc:Fallback>
                <p:oleObj name="Equation" r:id="rId7" imgW="5587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57800"/>
                        <a:ext cx="1539875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114656"/>
              </p:ext>
            </p:extLst>
          </p:nvPr>
        </p:nvGraphicFramePr>
        <p:xfrm>
          <a:off x="333375" y="6019800"/>
          <a:ext cx="11906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6019800"/>
                        <a:ext cx="119062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844893"/>
              </p:ext>
            </p:extLst>
          </p:nvPr>
        </p:nvGraphicFramePr>
        <p:xfrm>
          <a:off x="3605213" y="2895600"/>
          <a:ext cx="19939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0" name="Equation" r:id="rId11" imgW="723600" imgH="393480" progId="Equation.DSMT4">
                  <p:embed/>
                </p:oleObj>
              </mc:Choice>
              <mc:Fallback>
                <p:oleObj name="Equation" r:id="rId11" imgW="7236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2895600"/>
                        <a:ext cx="1993900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09918"/>
              </p:ext>
            </p:extLst>
          </p:nvPr>
        </p:nvGraphicFramePr>
        <p:xfrm>
          <a:off x="3535363" y="4019550"/>
          <a:ext cx="1854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Equation" r:id="rId13" imgW="672840" imgH="393480" progId="Equation.DSMT4">
                  <p:embed/>
                </p:oleObj>
              </mc:Choice>
              <mc:Fallback>
                <p:oleObj name="Equation" r:id="rId13" imgW="672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363" y="4019550"/>
                        <a:ext cx="1854200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539704"/>
              </p:ext>
            </p:extLst>
          </p:nvPr>
        </p:nvGraphicFramePr>
        <p:xfrm>
          <a:off x="3590925" y="5257800"/>
          <a:ext cx="181927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5257800"/>
                        <a:ext cx="1819275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663470"/>
              </p:ext>
            </p:extLst>
          </p:nvPr>
        </p:nvGraphicFramePr>
        <p:xfrm>
          <a:off x="3429000" y="6019800"/>
          <a:ext cx="14351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3" name="Equation" r:id="rId17" imgW="520560" imgH="203040" progId="Equation.DSMT4">
                  <p:embed/>
                </p:oleObj>
              </mc:Choice>
              <mc:Fallback>
                <p:oleObj name="Equation" r:id="rId17" imgW="52056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19800"/>
                        <a:ext cx="14351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6629400" y="4343400"/>
            <a:ext cx="2286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800080"/>
                </a:solidFill>
                <a:latin typeface="Tekton Pro" pitchFamily="34" charset="0"/>
                <a:cs typeface="Tahoma" charset="0"/>
              </a:rPr>
              <a:t>(-1, -10)</a:t>
            </a:r>
            <a:endParaRPr lang="en-US">
              <a:solidFill>
                <a:srgbClr val="800080"/>
              </a:solidFill>
              <a:latin typeface="Tekton Pro" pitchFamily="34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Rectangle 7"/>
          <p:cNvSpPr>
            <a:spLocks noChangeArrowheads="1"/>
          </p:cNvSpPr>
          <p:nvPr/>
        </p:nvSpPr>
        <p:spPr bwMode="gray">
          <a:xfrm>
            <a:off x="635000" y="152400"/>
            <a:ext cx="31750" cy="10525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gray">
          <a:xfrm>
            <a:off x="315913" y="1174750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1371600" y="381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 dirty="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Example 3</a:t>
            </a:r>
            <a:endParaRPr lang="en-US" sz="4400" dirty="0">
              <a:solidFill>
                <a:schemeClr val="tx2"/>
              </a:solidFill>
              <a:latin typeface="Tekton Pro" pitchFamily="34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560388" y="1600200"/>
            <a:ext cx="6754812" cy="36885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ekton Pro" pitchFamily="34" charset="0"/>
                <a:cs typeface="Times New Roman" pitchFamily="18" charset="0"/>
              </a:rPr>
              <a:t>Find the equation of a line that is perpendicular to the midpoint of a line that contains the endpoints (4, 6) and (-2, 4).</a:t>
            </a:r>
            <a:r>
              <a:rPr lang="en-US" sz="2800" dirty="0">
                <a:latin typeface="Tekton Pro" pitchFamily="34" charset="0"/>
              </a:rPr>
              <a:t> </a:t>
            </a: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0" y="32004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800080"/>
                </a:solidFill>
                <a:latin typeface="Tekton Pro" pitchFamily="34" charset="0"/>
                <a:cs typeface="Times New Roman" pitchFamily="18" charset="0"/>
              </a:rPr>
              <a:t>Slope of Line: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0" y="50292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800080"/>
                </a:solidFill>
                <a:latin typeface="Tekton Pro" pitchFamily="34" charset="0"/>
                <a:cs typeface="Times New Roman" pitchFamily="18" charset="0"/>
                <a:sym typeface="Symbol" pitchFamily="18" charset="2"/>
              </a:rPr>
              <a:t> </a:t>
            </a:r>
            <a:r>
              <a:rPr lang="en-US" sz="2800">
                <a:solidFill>
                  <a:srgbClr val="800080"/>
                </a:solidFill>
                <a:latin typeface="Tekton Pro" pitchFamily="34" charset="0"/>
                <a:cs typeface="Times New Roman" pitchFamily="18" charset="0"/>
              </a:rPr>
              <a:t>Slope of Line:</a:t>
            </a: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4038600" y="32004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800080"/>
                </a:solidFill>
                <a:latin typeface="Tekton Pro" pitchFamily="34" charset="0"/>
                <a:cs typeface="Times New Roman" pitchFamily="18" charset="0"/>
              </a:rPr>
              <a:t>Midpoint: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114800" y="50292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800080"/>
                </a:solidFill>
                <a:latin typeface="Tekton Pro" pitchFamily="34" charset="0"/>
                <a:cs typeface="Times New Roman" pitchFamily="18" charset="0"/>
              </a:rPr>
              <a:t>Equation of Line:</a:t>
            </a:r>
          </a:p>
        </p:txBody>
      </p:sp>
      <p:graphicFrame>
        <p:nvGraphicFramePr>
          <p:cNvPr id="5734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912517"/>
              </p:ext>
            </p:extLst>
          </p:nvPr>
        </p:nvGraphicFramePr>
        <p:xfrm>
          <a:off x="228600" y="3810000"/>
          <a:ext cx="307816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Equation" r:id="rId3" imgW="1117440" imgH="393480" progId="Equation.DSMT4">
                  <p:embed/>
                </p:oleObj>
              </mc:Choice>
              <mc:Fallback>
                <p:oleObj name="Equation" r:id="rId3" imgW="1117440" imgH="393480" progId="Equation.DSMT4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0"/>
                        <a:ext cx="3078163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71723"/>
              </p:ext>
            </p:extLst>
          </p:nvPr>
        </p:nvGraphicFramePr>
        <p:xfrm>
          <a:off x="304800" y="5867400"/>
          <a:ext cx="164306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5" imgW="596880" imgH="177480" progId="Equation.DSMT4">
                  <p:embed/>
                </p:oleObj>
              </mc:Choice>
              <mc:Fallback>
                <p:oleObj name="Equation" r:id="rId5" imgW="596880" imgH="177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867400"/>
                        <a:ext cx="1643063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75005"/>
              </p:ext>
            </p:extLst>
          </p:nvPr>
        </p:nvGraphicFramePr>
        <p:xfrm>
          <a:off x="3581400" y="3657600"/>
          <a:ext cx="49323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7" imgW="1790640" imgH="431640" progId="Equation.DSMT4">
                  <p:embed/>
                </p:oleObj>
              </mc:Choice>
              <mc:Fallback>
                <p:oleObj name="Equation" r:id="rId7" imgW="17906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57600"/>
                        <a:ext cx="4932362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784223"/>
              </p:ext>
            </p:extLst>
          </p:nvPr>
        </p:nvGraphicFramePr>
        <p:xfrm>
          <a:off x="4635500" y="5900738"/>
          <a:ext cx="27971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9" imgW="1015920" imgH="203040" progId="Equation.DSMT4">
                  <p:embed/>
                </p:oleObj>
              </mc:Choice>
              <mc:Fallback>
                <p:oleObj name="Equation" r:id="rId9" imgW="10159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5900738"/>
                        <a:ext cx="279717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7" grpId="0" autoUpdateAnimBg="0"/>
      <p:bldP spid="53268" grpId="0" autoUpdateAnimBg="0"/>
      <p:bldP spid="53269" grpId="0" autoUpdateAnimBg="0"/>
      <p:bldP spid="532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Rectangle 13"/>
          <p:cNvSpPr>
            <a:spLocks noChangeArrowheads="1"/>
          </p:cNvSpPr>
          <p:nvPr/>
        </p:nvSpPr>
        <p:spPr bwMode="gray">
          <a:xfrm>
            <a:off x="798513" y="884238"/>
            <a:ext cx="31750" cy="10525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gray">
          <a:xfrm>
            <a:off x="479425" y="1674813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187450" y="107950"/>
            <a:ext cx="5670550" cy="146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 dirty="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What is the distance between the 2 points?</a:t>
            </a:r>
            <a:endParaRPr lang="en-US" sz="4400" dirty="0">
              <a:solidFill>
                <a:schemeClr val="tx2"/>
              </a:solidFill>
              <a:latin typeface="Tekton Pro" pitchFamily="34" charset="0"/>
            </a:endParaRPr>
          </a:p>
        </p:txBody>
      </p:sp>
      <p:pic>
        <p:nvPicPr>
          <p:cNvPr id="14342" name="Picture 6" descr="graphlab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3" y="2052638"/>
            <a:ext cx="47879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058988" y="2124075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4532313" y="3170238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865313" y="1646238"/>
            <a:ext cx="1828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(-2,6)</a:t>
            </a:r>
            <a:endParaRPr lang="en-US">
              <a:latin typeface="Tekton Pro" pitchFamily="34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08513" y="2713038"/>
            <a:ext cx="1828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(5,3)</a:t>
            </a:r>
            <a:endParaRPr lang="en-US">
              <a:latin typeface="Tekton Pro" pitchFamily="34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715000" y="3657600"/>
            <a:ext cx="2362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800080"/>
                </a:solidFill>
                <a:latin typeface="Tekton Pro" pitchFamily="34" charset="0"/>
              </a:rPr>
              <a:t>How could you find the distance?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Rectangle 11"/>
          <p:cNvSpPr>
            <a:spLocks noChangeArrowheads="1"/>
          </p:cNvSpPr>
          <p:nvPr/>
        </p:nvSpPr>
        <p:spPr bwMode="gray">
          <a:xfrm>
            <a:off x="635000" y="776288"/>
            <a:ext cx="31750" cy="10525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gray">
          <a:xfrm>
            <a:off x="315913" y="1566863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143000" y="457200"/>
            <a:ext cx="779303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 dirty="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The Distance Formula</a:t>
            </a:r>
            <a:endParaRPr lang="en-US" sz="4400" dirty="0">
              <a:solidFill>
                <a:schemeClr val="tx2"/>
              </a:solidFill>
              <a:latin typeface="Tekton Pro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2514600"/>
            <a:ext cx="3986213" cy="434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ekton Pro" pitchFamily="34" charset="0"/>
                <a:cs typeface="Tahoma" charset="0"/>
              </a:rPr>
              <a:t>The distance between any two points with coordinates (x</a:t>
            </a:r>
            <a:r>
              <a:rPr lang="en-US" sz="2900" baseline="-25000" dirty="0">
                <a:latin typeface="Tekton Pro" pitchFamily="34" charset="0"/>
                <a:cs typeface="Tahoma" charset="0"/>
              </a:rPr>
              <a:t>1</a:t>
            </a:r>
            <a:r>
              <a:rPr lang="en-US" sz="2800" dirty="0">
                <a:latin typeface="Tekton Pro" pitchFamily="34" charset="0"/>
                <a:cs typeface="Tahoma" charset="0"/>
              </a:rPr>
              <a:t>,y</a:t>
            </a:r>
            <a:r>
              <a:rPr lang="en-US" sz="2900" baseline="-25000" dirty="0">
                <a:latin typeface="Tekton Pro" pitchFamily="34" charset="0"/>
                <a:cs typeface="Tahoma" charset="0"/>
              </a:rPr>
              <a:t>1</a:t>
            </a:r>
            <a:r>
              <a:rPr lang="en-US" sz="2800" dirty="0">
                <a:latin typeface="Tekton Pro" pitchFamily="34" charset="0"/>
                <a:cs typeface="Tahoma" charset="0"/>
              </a:rPr>
              <a:t>) an (x</a:t>
            </a:r>
            <a:r>
              <a:rPr lang="en-US" sz="2900" baseline="-25000" dirty="0">
                <a:latin typeface="Tekton Pro" pitchFamily="34" charset="0"/>
                <a:cs typeface="Tahoma" charset="0"/>
              </a:rPr>
              <a:t>2</a:t>
            </a:r>
            <a:r>
              <a:rPr lang="en-US" sz="2800" dirty="0">
                <a:latin typeface="Tekton Pro" pitchFamily="34" charset="0"/>
                <a:cs typeface="Tahoma" charset="0"/>
              </a:rPr>
              <a:t>,y</a:t>
            </a:r>
            <a:r>
              <a:rPr lang="en-US" sz="2900" baseline="-25000" dirty="0">
                <a:latin typeface="Tekton Pro" pitchFamily="34" charset="0"/>
                <a:cs typeface="Tahoma" charset="0"/>
              </a:rPr>
              <a:t>2</a:t>
            </a:r>
            <a:r>
              <a:rPr lang="en-US" sz="2800" dirty="0">
                <a:latin typeface="Tekton Pro" pitchFamily="34" charset="0"/>
                <a:cs typeface="Tahoma" charset="0"/>
              </a:rPr>
              <a:t>) is given by the following formula:</a:t>
            </a:r>
            <a:endParaRPr lang="en-US" sz="2800" dirty="0">
              <a:latin typeface="Tekton Pro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445692"/>
              </p:ext>
            </p:extLst>
          </p:nvPr>
        </p:nvGraphicFramePr>
        <p:xfrm>
          <a:off x="152400" y="5486400"/>
          <a:ext cx="62484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3" imgW="1676400" imgH="292100" progId="Equation.DSMT4">
                  <p:embed/>
                </p:oleObj>
              </mc:Choice>
              <mc:Fallback>
                <p:oleObj name="Equation" r:id="rId3" imgW="1676400" imgH="292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486400"/>
                        <a:ext cx="62484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419600" y="1676400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Tekton Pro" pitchFamily="34" charset="0"/>
              </a:rPr>
              <a:t>"The Distance Formula" </a:t>
            </a:r>
          </a:p>
          <a:p>
            <a:pPr algn="ctr" eaLnBrk="0" hangingPunct="0"/>
            <a:r>
              <a:rPr lang="en-US" sz="1800" b="1">
                <a:solidFill>
                  <a:srgbClr val="FF0000"/>
                </a:solidFill>
                <a:latin typeface="Tekton Pro" pitchFamily="34" charset="0"/>
              </a:rPr>
              <a:t>sung to the tune of "On Top of Old Smokey"</a:t>
            </a:r>
            <a:br>
              <a:rPr lang="en-US" sz="1800" b="1">
                <a:solidFill>
                  <a:srgbClr val="FF0000"/>
                </a:solidFill>
                <a:latin typeface="Tekton Pro" pitchFamily="34" charset="0"/>
              </a:rPr>
            </a:br>
            <a:endParaRPr lang="en-US" sz="1800">
              <a:solidFill>
                <a:srgbClr val="FF0000"/>
              </a:solidFill>
              <a:latin typeface="Tekton Pro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334000" y="2895600"/>
            <a:ext cx="38100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800">
                <a:latin typeface="Tekton Pro" pitchFamily="34" charset="0"/>
              </a:rPr>
              <a:t>When finding the distance</a:t>
            </a:r>
            <a:br>
              <a:rPr lang="en-US" sz="1800">
                <a:latin typeface="Tekton Pro" pitchFamily="34" charset="0"/>
              </a:rPr>
            </a:br>
            <a:r>
              <a:rPr lang="en-US" sz="1800">
                <a:latin typeface="Tekton Pro" pitchFamily="34" charset="0"/>
              </a:rPr>
              <a:t>Between the two points,</a:t>
            </a:r>
            <a:br>
              <a:rPr lang="en-US" sz="1800">
                <a:latin typeface="Tekton Pro" pitchFamily="34" charset="0"/>
              </a:rPr>
            </a:br>
            <a:r>
              <a:rPr lang="en-US" sz="1800">
                <a:latin typeface="Tekton Pro" pitchFamily="34" charset="0"/>
              </a:rPr>
              <a:t>Subtract the two x's</a:t>
            </a:r>
            <a:br>
              <a:rPr lang="en-US" sz="1800">
                <a:latin typeface="Tekton Pro" pitchFamily="34" charset="0"/>
              </a:rPr>
            </a:br>
            <a:r>
              <a:rPr lang="en-US" sz="1800">
                <a:latin typeface="Tekton Pro" pitchFamily="34" charset="0"/>
              </a:rPr>
              <a:t>The same for the y's.</a:t>
            </a:r>
            <a:br>
              <a:rPr lang="en-US" sz="1800">
                <a:latin typeface="Tekton Pro" pitchFamily="34" charset="0"/>
              </a:rPr>
            </a:br>
            <a:r>
              <a:rPr lang="en-US" sz="1800">
                <a:latin typeface="Tekton Pro" pitchFamily="34" charset="0"/>
              </a:rPr>
              <a:t>Now square these two numbers,</a:t>
            </a:r>
            <a:br>
              <a:rPr lang="en-US" sz="1800">
                <a:latin typeface="Tekton Pro" pitchFamily="34" charset="0"/>
              </a:rPr>
            </a:br>
            <a:r>
              <a:rPr lang="en-US" sz="1800">
                <a:latin typeface="Tekton Pro" pitchFamily="34" charset="0"/>
              </a:rPr>
              <a:t>And find out their sum.</a:t>
            </a:r>
            <a:br>
              <a:rPr lang="en-US" sz="1800">
                <a:latin typeface="Tekton Pro" pitchFamily="34" charset="0"/>
              </a:rPr>
            </a:br>
            <a:r>
              <a:rPr lang="en-US" sz="1800">
                <a:latin typeface="Tekton Pro" pitchFamily="34" charset="0"/>
              </a:rPr>
              <a:t>When you take the square root</a:t>
            </a:r>
            <a:br>
              <a:rPr lang="en-US" sz="1800">
                <a:latin typeface="Tekton Pro" pitchFamily="34" charset="0"/>
              </a:rPr>
            </a:br>
            <a:r>
              <a:rPr lang="en-US" sz="1800">
                <a:latin typeface="Tekton Pro" pitchFamily="34" charset="0"/>
              </a:rPr>
              <a:t>Then you are all done!</a:t>
            </a:r>
            <a:br>
              <a:rPr lang="en-US" sz="1800">
                <a:latin typeface="Tekton Pro" pitchFamily="34" charset="0"/>
              </a:rPr>
            </a:br>
            <a:endParaRPr lang="en-US" sz="1800">
              <a:latin typeface="Tekton Pro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7" name="Rectangle 1041"/>
          <p:cNvSpPr>
            <a:spLocks noChangeArrowheads="1"/>
          </p:cNvSpPr>
          <p:nvPr/>
        </p:nvSpPr>
        <p:spPr bwMode="gray">
          <a:xfrm>
            <a:off x="762000" y="265113"/>
            <a:ext cx="31750" cy="10525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5616" name="Rectangle 1040"/>
          <p:cNvSpPr>
            <a:spLocks noChangeArrowheads="1"/>
          </p:cNvSpPr>
          <p:nvPr/>
        </p:nvSpPr>
        <p:spPr bwMode="gray">
          <a:xfrm>
            <a:off x="442913" y="1055688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5612" name="Rectangle 1036"/>
          <p:cNvSpPr>
            <a:spLocks noChangeArrowheads="1"/>
          </p:cNvSpPr>
          <p:nvPr/>
        </p:nvSpPr>
        <p:spPr bwMode="auto">
          <a:xfrm>
            <a:off x="1503363" y="304800"/>
            <a:ext cx="36020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Example 1</a:t>
            </a:r>
            <a:endParaRPr lang="en-US" sz="4400">
              <a:solidFill>
                <a:schemeClr val="tx2"/>
              </a:solidFill>
              <a:latin typeface="Tekton Pro" pitchFamily="34" charset="0"/>
            </a:endParaRPr>
          </a:p>
        </p:txBody>
      </p:sp>
      <p:sp>
        <p:nvSpPr>
          <p:cNvPr id="25610" name="Rectangle 1034"/>
          <p:cNvSpPr>
            <a:spLocks noChangeArrowheads="1"/>
          </p:cNvSpPr>
          <p:nvPr/>
        </p:nvSpPr>
        <p:spPr bwMode="auto">
          <a:xfrm>
            <a:off x="381000" y="1600200"/>
            <a:ext cx="7732713" cy="3541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latin typeface="Tekton Pro" pitchFamily="34" charset="0"/>
                <a:cs typeface="Tahoma" charset="0"/>
              </a:rPr>
              <a:t>Find the distance between the points with coordinates (3,5) and (6,4). </a:t>
            </a:r>
          </a:p>
        </p:txBody>
      </p:sp>
      <p:graphicFrame>
        <p:nvGraphicFramePr>
          <p:cNvPr id="25608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472409"/>
              </p:ext>
            </p:extLst>
          </p:nvPr>
        </p:nvGraphicFramePr>
        <p:xfrm>
          <a:off x="762000" y="3008313"/>
          <a:ext cx="46164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3" imgW="1676400" imgH="292100" progId="Equation.DSMT4">
                  <p:embed/>
                </p:oleObj>
              </mc:Choice>
              <mc:Fallback>
                <p:oleObj name="Equation" r:id="rId3" imgW="1676400" imgH="292100" progId="Equation.DSMT4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08313"/>
                        <a:ext cx="4616450" cy="80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857583"/>
              </p:ext>
            </p:extLst>
          </p:nvPr>
        </p:nvGraphicFramePr>
        <p:xfrm>
          <a:off x="762000" y="3770313"/>
          <a:ext cx="41148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5" imgW="1435100" imgH="279400" progId="Equation.DSMT4">
                  <p:embed/>
                </p:oleObj>
              </mc:Choice>
              <mc:Fallback>
                <p:oleObj name="Equation" r:id="rId5" imgW="1435100" imgH="279400" progId="Equation.DSMT4">
                  <p:embed/>
                  <p:pic>
                    <p:nvPicPr>
                      <p:cNvPr id="0" name="Picture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70313"/>
                        <a:ext cx="4114800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365735"/>
              </p:ext>
            </p:extLst>
          </p:nvPr>
        </p:nvGraphicFramePr>
        <p:xfrm>
          <a:off x="990600" y="4532313"/>
          <a:ext cx="314483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7" imgW="1091726" imgH="279279" progId="Equation.DSMT4">
                  <p:embed/>
                </p:oleObj>
              </mc:Choice>
              <mc:Fallback>
                <p:oleObj name="Equation" r:id="rId7" imgW="1091726" imgH="279279" progId="Equation.DSMT4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32313"/>
                        <a:ext cx="3144838" cy="80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210320"/>
              </p:ext>
            </p:extLst>
          </p:nvPr>
        </p:nvGraphicFramePr>
        <p:xfrm>
          <a:off x="1295400" y="5410200"/>
          <a:ext cx="23225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9" imgW="660400" imgH="228600" progId="Equation.DSMT4">
                  <p:embed/>
                </p:oleObj>
              </mc:Choice>
              <mc:Fallback>
                <p:oleObj name="Equation" r:id="rId9" imgW="660400" imgH="228600" progId="Equation.DSMT4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10200"/>
                        <a:ext cx="2322513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316664"/>
              </p:ext>
            </p:extLst>
          </p:nvPr>
        </p:nvGraphicFramePr>
        <p:xfrm>
          <a:off x="6172200" y="3541713"/>
          <a:ext cx="190976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11" imgW="545863" imgH="228501" progId="Equation.DSMT4">
                  <p:embed/>
                </p:oleObj>
              </mc:Choice>
              <mc:Fallback>
                <p:oleObj name="Equation" r:id="rId11" imgW="545863" imgH="228501" progId="Equation.DSMT4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541713"/>
                        <a:ext cx="1909763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6248400" y="4379913"/>
            <a:ext cx="22860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800080"/>
                </a:solidFill>
                <a:latin typeface="Tekton Pro" pitchFamily="34" charset="0"/>
                <a:cs typeface="Tahoma" charset="0"/>
                <a:sym typeface="Symbol" pitchFamily="18" charset="2"/>
              </a:rPr>
              <a:t> </a:t>
            </a:r>
            <a:r>
              <a:rPr lang="en-US" sz="2800">
                <a:solidFill>
                  <a:srgbClr val="800080"/>
                </a:solidFill>
                <a:latin typeface="Tekton Pro" pitchFamily="34" charset="0"/>
                <a:cs typeface="Tahoma" charset="0"/>
              </a:rPr>
              <a:t>3.16 units</a:t>
            </a:r>
            <a:endParaRPr lang="en-US">
              <a:solidFill>
                <a:srgbClr val="800080"/>
              </a:solidFill>
              <a:latin typeface="Tekton Pro" pitchFamily="34" charset="0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9" name="Rectangle 21"/>
          <p:cNvSpPr>
            <a:spLocks noChangeArrowheads="1"/>
          </p:cNvSpPr>
          <p:nvPr/>
        </p:nvSpPr>
        <p:spPr bwMode="ltGray">
          <a:xfrm>
            <a:off x="414338" y="914400"/>
            <a:ext cx="422275" cy="474663"/>
          </a:xfrm>
          <a:prstGeom prst="rect">
            <a:avLst/>
          </a:prstGeom>
          <a:solidFill>
            <a:srgbClr val="B8AD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gray">
          <a:xfrm>
            <a:off x="635000" y="152400"/>
            <a:ext cx="31750" cy="105251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gray">
          <a:xfrm>
            <a:off x="315913" y="1174750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295400" y="4572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Example 2</a:t>
            </a:r>
            <a:endParaRPr lang="en-US" sz="4400">
              <a:solidFill>
                <a:schemeClr val="tx2"/>
              </a:solidFill>
              <a:latin typeface="Tekton Pro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27001" y="2184400"/>
            <a:ext cx="3835400" cy="411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ekton Pro" pitchFamily="34" charset="0"/>
                <a:cs typeface="Tahoma" charset="0"/>
              </a:rPr>
              <a:t>Determine if triangle ABC with </a:t>
            </a:r>
            <a:r>
              <a:rPr lang="en-US" sz="2800" dirty="0" smtClean="0">
                <a:latin typeface="Tekton Pro" pitchFamily="34" charset="0"/>
                <a:cs typeface="Tahoma" charset="0"/>
              </a:rPr>
              <a:t>vertices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800" dirty="0" smtClean="0">
                <a:latin typeface="Tekton Pro" pitchFamily="34" charset="0"/>
                <a:cs typeface="Tahoma" charset="0"/>
              </a:rPr>
              <a:t> </a:t>
            </a:r>
            <a:r>
              <a:rPr lang="en-US" sz="2800" dirty="0">
                <a:latin typeface="Tekton Pro" pitchFamily="34" charset="0"/>
                <a:cs typeface="Tahoma" charset="0"/>
              </a:rPr>
              <a:t>A(-3,4), B(5,2) and </a:t>
            </a:r>
            <a:endParaRPr lang="en-US" sz="2800" dirty="0" smtClean="0">
              <a:latin typeface="Tekton Pro" pitchFamily="34" charset="0"/>
              <a:cs typeface="Tahoma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800" dirty="0" smtClean="0">
                <a:latin typeface="Tekton Pro" pitchFamily="34" charset="0"/>
                <a:cs typeface="Tahoma" charset="0"/>
              </a:rPr>
              <a:t>C</a:t>
            </a:r>
            <a:r>
              <a:rPr lang="en-US" sz="2800" dirty="0">
                <a:latin typeface="Tekton Pro" pitchFamily="34" charset="0"/>
                <a:cs typeface="Tahoma" charset="0"/>
              </a:rPr>
              <a:t>(-1,-5) is an isosceles triangle.  (Hint: An isosceles triangle must have at least 2 sides of equal length.)</a:t>
            </a:r>
            <a:endParaRPr lang="en-US" sz="2800" dirty="0">
              <a:latin typeface="Tekton Pro" pitchFamily="34" charset="0"/>
            </a:endParaRPr>
          </a:p>
        </p:txBody>
      </p:sp>
      <p:pic>
        <p:nvPicPr>
          <p:cNvPr id="27657" name="Picture 9" descr="graphlab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828800"/>
            <a:ext cx="434340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Freeform 8"/>
          <p:cNvSpPr>
            <a:spLocks/>
          </p:cNvSpPr>
          <p:nvPr/>
        </p:nvSpPr>
        <p:spPr bwMode="auto">
          <a:xfrm>
            <a:off x="4800600" y="2590800"/>
            <a:ext cx="26670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1824"/>
              </a:cxn>
              <a:cxn ang="0">
                <a:pos x="1680" y="432"/>
              </a:cxn>
              <a:cxn ang="0">
                <a:pos x="0" y="0"/>
              </a:cxn>
            </a:cxnLst>
            <a:rect l="0" t="0" r="r" b="b"/>
            <a:pathLst>
              <a:path w="1680" h="1824">
                <a:moveTo>
                  <a:pt x="0" y="0"/>
                </a:moveTo>
                <a:lnTo>
                  <a:pt x="432" y="1824"/>
                </a:lnTo>
                <a:lnTo>
                  <a:pt x="1680" y="432"/>
                </a:lnTo>
                <a:lnTo>
                  <a:pt x="0" y="0"/>
                </a:lnTo>
                <a:close/>
              </a:path>
            </a:pathLst>
          </a:custGeom>
          <a:noFill/>
          <a:ln w="38100" cap="sq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724400" y="2514600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15200" y="3124200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343400" y="2057400"/>
            <a:ext cx="13716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A(-3,4)</a:t>
            </a:r>
            <a:endParaRPr lang="en-US">
              <a:latin typeface="Tekton Pro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934200" y="2667000"/>
            <a:ext cx="13716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B(5,2)</a:t>
            </a:r>
            <a:endParaRPr lang="en-US">
              <a:latin typeface="Tekton Pro" pitchFamily="34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029200" y="5638800"/>
            <a:ext cx="19050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C(-1,-5)</a:t>
            </a:r>
            <a:endParaRPr lang="en-US">
              <a:latin typeface="Tekton Pro" pitchFamily="34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17" name="Object 10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304328"/>
              </p:ext>
            </p:extLst>
          </p:nvPr>
        </p:nvGraphicFramePr>
        <p:xfrm>
          <a:off x="204787" y="268287"/>
          <a:ext cx="3757613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3" imgW="1637589" imgH="812447" progId="Equation.DSMT4">
                  <p:embed/>
                </p:oleObj>
              </mc:Choice>
              <mc:Fallback>
                <p:oleObj name="Equation" r:id="rId3" imgW="1637589" imgH="812447" progId="Equation.DSMT4">
                  <p:embed/>
                  <p:pic>
                    <p:nvPicPr>
                      <p:cNvPr id="0" name="Picture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" y="268287"/>
                        <a:ext cx="3757613" cy="186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5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732038"/>
              </p:ext>
            </p:extLst>
          </p:nvPr>
        </p:nvGraphicFramePr>
        <p:xfrm>
          <a:off x="4572000" y="190500"/>
          <a:ext cx="394017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5" imgW="1714500" imgH="812800" progId="Equation.DSMT4">
                  <p:embed/>
                </p:oleObj>
              </mc:Choice>
              <mc:Fallback>
                <p:oleObj name="Equation" r:id="rId5" imgW="1714500" imgH="812800" progId="Equation.DSMT4">
                  <p:embed/>
                  <p:pic>
                    <p:nvPicPr>
                      <p:cNvPr id="0" name="Picture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0500"/>
                        <a:ext cx="3940175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3" name="Object 10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740981"/>
              </p:ext>
            </p:extLst>
          </p:nvPr>
        </p:nvGraphicFramePr>
        <p:xfrm>
          <a:off x="284162" y="2479675"/>
          <a:ext cx="4135438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7" imgW="1803400" imgH="812800" progId="Equation.DSMT4">
                  <p:embed/>
                </p:oleObj>
              </mc:Choice>
              <mc:Fallback>
                <p:oleObj name="Equation" r:id="rId7" imgW="1803400" imgH="812800" progId="Equation.DSMT4">
                  <p:embed/>
                  <p:pic>
                    <p:nvPicPr>
                      <p:cNvPr id="0" name="Picture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" y="2479675"/>
                        <a:ext cx="4135438" cy="186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11" name="Picture 1039" descr="graphlable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57700" y="2065338"/>
            <a:ext cx="434340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0" name="Freeform 1038"/>
          <p:cNvSpPr>
            <a:spLocks/>
          </p:cNvSpPr>
          <p:nvPr/>
        </p:nvSpPr>
        <p:spPr bwMode="auto">
          <a:xfrm>
            <a:off x="5524500" y="2827338"/>
            <a:ext cx="26670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1824"/>
              </a:cxn>
              <a:cxn ang="0">
                <a:pos x="1680" y="432"/>
              </a:cxn>
              <a:cxn ang="0">
                <a:pos x="0" y="0"/>
              </a:cxn>
            </a:cxnLst>
            <a:rect l="0" t="0" r="r" b="b"/>
            <a:pathLst>
              <a:path w="1680" h="1824">
                <a:moveTo>
                  <a:pt x="0" y="0"/>
                </a:moveTo>
                <a:lnTo>
                  <a:pt x="432" y="1824"/>
                </a:lnTo>
                <a:lnTo>
                  <a:pt x="1680" y="432"/>
                </a:lnTo>
                <a:lnTo>
                  <a:pt x="0" y="0"/>
                </a:lnTo>
                <a:close/>
              </a:path>
            </a:pathLst>
          </a:custGeom>
          <a:noFill/>
          <a:ln w="38100" cap="sq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9709" name="Oval 1037"/>
          <p:cNvSpPr>
            <a:spLocks noChangeArrowheads="1"/>
          </p:cNvSpPr>
          <p:nvPr/>
        </p:nvSpPr>
        <p:spPr bwMode="auto">
          <a:xfrm>
            <a:off x="6134100" y="5646738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9708" name="Oval 1036"/>
          <p:cNvSpPr>
            <a:spLocks noChangeArrowheads="1"/>
          </p:cNvSpPr>
          <p:nvPr/>
        </p:nvSpPr>
        <p:spPr bwMode="auto">
          <a:xfrm>
            <a:off x="5448300" y="2751138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9707" name="Oval 1035"/>
          <p:cNvSpPr>
            <a:spLocks noChangeArrowheads="1"/>
          </p:cNvSpPr>
          <p:nvPr/>
        </p:nvSpPr>
        <p:spPr bwMode="auto">
          <a:xfrm>
            <a:off x="8039100" y="3360738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29706" name="Text Box 1034"/>
          <p:cNvSpPr txBox="1">
            <a:spLocks noChangeArrowheads="1"/>
          </p:cNvSpPr>
          <p:nvPr/>
        </p:nvSpPr>
        <p:spPr bwMode="auto">
          <a:xfrm>
            <a:off x="5067300" y="2293938"/>
            <a:ext cx="13716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A(-3,4)</a:t>
            </a:r>
            <a:endParaRPr lang="en-US">
              <a:latin typeface="Tekton Pro" pitchFamily="34" charset="0"/>
            </a:endParaRPr>
          </a:p>
        </p:txBody>
      </p:sp>
      <p:sp>
        <p:nvSpPr>
          <p:cNvPr id="29705" name="Text Box 1033"/>
          <p:cNvSpPr txBox="1">
            <a:spLocks noChangeArrowheads="1"/>
          </p:cNvSpPr>
          <p:nvPr/>
        </p:nvSpPr>
        <p:spPr bwMode="auto">
          <a:xfrm>
            <a:off x="7658100" y="2903538"/>
            <a:ext cx="13716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B(5,2)</a:t>
            </a:r>
            <a:endParaRPr lang="en-US">
              <a:latin typeface="Tekton Pro" pitchFamily="34" charset="0"/>
            </a:endParaRPr>
          </a:p>
        </p:txBody>
      </p:sp>
      <p:sp>
        <p:nvSpPr>
          <p:cNvPr id="29704" name="Text Box 1032"/>
          <p:cNvSpPr txBox="1">
            <a:spLocks noChangeArrowheads="1"/>
          </p:cNvSpPr>
          <p:nvPr/>
        </p:nvSpPr>
        <p:spPr bwMode="auto">
          <a:xfrm>
            <a:off x="5753100" y="5875338"/>
            <a:ext cx="1828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C(-1,-5)</a:t>
            </a:r>
            <a:endParaRPr lang="en-US">
              <a:latin typeface="Tekton Pro" pitchFamily="34" charset="0"/>
            </a:endParaRPr>
          </a:p>
        </p:txBody>
      </p:sp>
      <p:sp>
        <p:nvSpPr>
          <p:cNvPr id="29698" name="Text Box 1026"/>
          <p:cNvSpPr txBox="1">
            <a:spLocks noChangeArrowheads="1"/>
          </p:cNvSpPr>
          <p:nvPr/>
        </p:nvSpPr>
        <p:spPr bwMode="auto">
          <a:xfrm>
            <a:off x="152400" y="5105400"/>
            <a:ext cx="41148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Tekton Pro" pitchFamily="34" charset="0"/>
                <a:cs typeface="Tahoma" charset="0"/>
              </a:rPr>
              <a:t>BC and AC have the same length so triangle ABC is Isosceles.</a:t>
            </a:r>
            <a:endParaRPr lang="en-US">
              <a:solidFill>
                <a:srgbClr val="800080"/>
              </a:solidFill>
              <a:latin typeface="Tekton Pro" pitchFamily="34" charset="0"/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1031"/>
          <p:cNvSpPr>
            <a:spLocks noChangeArrowheads="1"/>
          </p:cNvSpPr>
          <p:nvPr/>
        </p:nvSpPr>
        <p:spPr bwMode="gray">
          <a:xfrm>
            <a:off x="798513" y="884238"/>
            <a:ext cx="31750" cy="10525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1208" name="Rectangle 1032"/>
          <p:cNvSpPr>
            <a:spLocks noChangeArrowheads="1"/>
          </p:cNvSpPr>
          <p:nvPr/>
        </p:nvSpPr>
        <p:spPr bwMode="gray">
          <a:xfrm>
            <a:off x="479425" y="1674813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1209" name="Rectangle 1033"/>
          <p:cNvSpPr>
            <a:spLocks noChangeArrowheads="1"/>
          </p:cNvSpPr>
          <p:nvPr/>
        </p:nvSpPr>
        <p:spPr bwMode="auto">
          <a:xfrm>
            <a:off x="665162" y="3048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 dirty="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What is the midpoint of the line?</a:t>
            </a:r>
            <a:endParaRPr lang="en-US" sz="4400" dirty="0">
              <a:solidFill>
                <a:schemeClr val="tx2"/>
              </a:solidFill>
              <a:latin typeface="Tekton Pro" pitchFamily="34" charset="0"/>
            </a:endParaRPr>
          </a:p>
        </p:txBody>
      </p:sp>
      <p:pic>
        <p:nvPicPr>
          <p:cNvPr id="51210" name="Picture 1034" descr="graphlab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3" y="2052638"/>
            <a:ext cx="47879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1" name="Oval 1035"/>
          <p:cNvSpPr>
            <a:spLocks noChangeArrowheads="1"/>
          </p:cNvSpPr>
          <p:nvPr/>
        </p:nvSpPr>
        <p:spPr bwMode="auto">
          <a:xfrm>
            <a:off x="2058988" y="2124075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1212" name="Oval 1036"/>
          <p:cNvSpPr>
            <a:spLocks noChangeArrowheads="1"/>
          </p:cNvSpPr>
          <p:nvPr/>
        </p:nvSpPr>
        <p:spPr bwMode="auto">
          <a:xfrm>
            <a:off x="4532313" y="3170238"/>
            <a:ext cx="228600" cy="2286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1213" name="Text Box 1037"/>
          <p:cNvSpPr txBox="1">
            <a:spLocks noChangeArrowheads="1"/>
          </p:cNvSpPr>
          <p:nvPr/>
        </p:nvSpPr>
        <p:spPr bwMode="auto">
          <a:xfrm>
            <a:off x="1865313" y="1646238"/>
            <a:ext cx="1828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(-2,6)</a:t>
            </a:r>
            <a:endParaRPr lang="en-US">
              <a:latin typeface="Tekton Pro" pitchFamily="34" charset="0"/>
            </a:endParaRPr>
          </a:p>
        </p:txBody>
      </p:sp>
      <p:sp>
        <p:nvSpPr>
          <p:cNvPr id="51214" name="Text Box 1038"/>
          <p:cNvSpPr txBox="1">
            <a:spLocks noChangeArrowheads="1"/>
          </p:cNvSpPr>
          <p:nvPr/>
        </p:nvSpPr>
        <p:spPr bwMode="auto">
          <a:xfrm>
            <a:off x="4608513" y="2713038"/>
            <a:ext cx="1828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ekton Pro" pitchFamily="34" charset="0"/>
                <a:cs typeface="Tahoma" charset="0"/>
              </a:rPr>
              <a:t>(5,3)</a:t>
            </a:r>
            <a:endParaRPr lang="en-US">
              <a:latin typeface="Tekton Pro" pitchFamily="34" charset="0"/>
            </a:endParaRPr>
          </a:p>
        </p:txBody>
      </p:sp>
      <p:sp>
        <p:nvSpPr>
          <p:cNvPr id="51215" name="Text Box 1039"/>
          <p:cNvSpPr txBox="1">
            <a:spLocks noChangeArrowheads="1"/>
          </p:cNvSpPr>
          <p:nvPr/>
        </p:nvSpPr>
        <p:spPr bwMode="auto">
          <a:xfrm>
            <a:off x="5715000" y="3657600"/>
            <a:ext cx="1981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800080"/>
                </a:solidFill>
                <a:latin typeface="Tekton Pro" pitchFamily="34" charset="0"/>
              </a:rPr>
              <a:t>How could you find the midpoint?</a:t>
            </a:r>
          </a:p>
        </p:txBody>
      </p:sp>
      <p:sp>
        <p:nvSpPr>
          <p:cNvPr id="51216" name="Line 1040"/>
          <p:cNvSpPr>
            <a:spLocks noChangeShapeType="1"/>
          </p:cNvSpPr>
          <p:nvPr/>
        </p:nvSpPr>
        <p:spPr bwMode="auto">
          <a:xfrm>
            <a:off x="2133600" y="2209800"/>
            <a:ext cx="2514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ekton Pro" pitchFamily="34" charset="0"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1031"/>
          <p:cNvSpPr>
            <a:spLocks noChangeArrowheads="1"/>
          </p:cNvSpPr>
          <p:nvPr/>
        </p:nvSpPr>
        <p:spPr bwMode="gray">
          <a:xfrm>
            <a:off x="635000" y="776288"/>
            <a:ext cx="31750" cy="10525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49160" name="Rectangle 1032"/>
          <p:cNvSpPr>
            <a:spLocks noChangeArrowheads="1"/>
          </p:cNvSpPr>
          <p:nvPr/>
        </p:nvSpPr>
        <p:spPr bwMode="gray">
          <a:xfrm>
            <a:off x="315913" y="1566863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49161" name="Rectangle 1033"/>
          <p:cNvSpPr>
            <a:spLocks noChangeArrowheads="1"/>
          </p:cNvSpPr>
          <p:nvPr/>
        </p:nvSpPr>
        <p:spPr bwMode="auto">
          <a:xfrm>
            <a:off x="1371600" y="442912"/>
            <a:ext cx="779303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The Midpoint Formula</a:t>
            </a:r>
            <a:endParaRPr lang="en-US" sz="4400">
              <a:solidFill>
                <a:schemeClr val="tx2"/>
              </a:solidFill>
              <a:latin typeface="Tekton Pro" pitchFamily="34" charset="0"/>
            </a:endParaRPr>
          </a:p>
        </p:txBody>
      </p:sp>
      <p:sp>
        <p:nvSpPr>
          <p:cNvPr id="49162" name="Rectangle 1034"/>
          <p:cNvSpPr>
            <a:spLocks noChangeArrowheads="1"/>
          </p:cNvSpPr>
          <p:nvPr/>
        </p:nvSpPr>
        <p:spPr bwMode="auto">
          <a:xfrm>
            <a:off x="457200" y="2209800"/>
            <a:ext cx="4572000" cy="464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latin typeface="Tekton Pro" pitchFamily="34" charset="0"/>
                <a:cs typeface="Tahoma" charset="0"/>
              </a:rPr>
              <a:t>The coordinates of the midpoint of a line segment whose endpoints are (x</a:t>
            </a:r>
            <a:r>
              <a:rPr lang="en-US" sz="2800" baseline="-25000">
                <a:latin typeface="Tekton Pro" pitchFamily="34" charset="0"/>
                <a:cs typeface="Tahoma" charset="0"/>
              </a:rPr>
              <a:t>1</a:t>
            </a:r>
            <a:r>
              <a:rPr lang="en-US" sz="2800">
                <a:latin typeface="Tekton Pro" pitchFamily="34" charset="0"/>
                <a:cs typeface="Tahoma" charset="0"/>
              </a:rPr>
              <a:t>, y</a:t>
            </a:r>
            <a:r>
              <a:rPr lang="en-US" sz="2800" baseline="-25000">
                <a:latin typeface="Tekton Pro" pitchFamily="34" charset="0"/>
                <a:cs typeface="Tahoma" charset="0"/>
              </a:rPr>
              <a:t>1</a:t>
            </a:r>
            <a:r>
              <a:rPr lang="en-US" sz="2800">
                <a:latin typeface="Tekton Pro" pitchFamily="34" charset="0"/>
                <a:cs typeface="Tahoma" charset="0"/>
              </a:rPr>
              <a:t>) and (x</a:t>
            </a:r>
            <a:r>
              <a:rPr lang="en-US" sz="2800" baseline="-25000">
                <a:latin typeface="Tekton Pro" pitchFamily="34" charset="0"/>
                <a:cs typeface="Tahoma" charset="0"/>
              </a:rPr>
              <a:t>2</a:t>
            </a:r>
            <a:r>
              <a:rPr lang="en-US" sz="2800">
                <a:latin typeface="Tekton Pro" pitchFamily="34" charset="0"/>
                <a:cs typeface="Tahoma" charset="0"/>
              </a:rPr>
              <a:t>, y</a:t>
            </a:r>
            <a:r>
              <a:rPr lang="en-US" sz="2800" baseline="-25000">
                <a:latin typeface="Tekton Pro" pitchFamily="34" charset="0"/>
                <a:cs typeface="Tahoma" charset="0"/>
              </a:rPr>
              <a:t>2</a:t>
            </a:r>
            <a:r>
              <a:rPr lang="en-US" sz="2800">
                <a:latin typeface="Tekton Pro" pitchFamily="34" charset="0"/>
                <a:cs typeface="Tahoma" charset="0"/>
              </a:rPr>
              <a:t>) are given by the following formula: </a:t>
            </a:r>
          </a:p>
        </p:txBody>
      </p:sp>
      <p:graphicFrame>
        <p:nvGraphicFramePr>
          <p:cNvPr id="5427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041045"/>
              </p:ext>
            </p:extLst>
          </p:nvPr>
        </p:nvGraphicFramePr>
        <p:xfrm>
          <a:off x="457200" y="5181600"/>
          <a:ext cx="5410200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" name="Equation" r:id="rId3" imgW="1587240" imgH="431640" progId="Equation.DSMT4">
                  <p:embed/>
                </p:oleObj>
              </mc:Choice>
              <mc:Fallback>
                <p:oleObj name="Equation" r:id="rId3" imgW="1587240" imgH="4316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1600"/>
                        <a:ext cx="5410200" cy="147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4" name="Rectangle 1036"/>
          <p:cNvSpPr>
            <a:spLocks noChangeArrowheads="1"/>
          </p:cNvSpPr>
          <p:nvPr/>
        </p:nvSpPr>
        <p:spPr bwMode="auto">
          <a:xfrm>
            <a:off x="4191000" y="1752600"/>
            <a:ext cx="441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Tekton Pro" pitchFamily="34" charset="0"/>
              </a:rPr>
              <a:t>"The Midpoint Formula" </a:t>
            </a:r>
          </a:p>
          <a:p>
            <a:pPr algn="ctr" eaLnBrk="0" hangingPunct="0"/>
            <a:r>
              <a:rPr lang="en-US" sz="1800" b="1" dirty="0">
                <a:solidFill>
                  <a:srgbClr val="FF0000"/>
                </a:solidFill>
                <a:latin typeface="Tekton Pro" pitchFamily="34" charset="0"/>
              </a:rPr>
              <a:t>sung to the tune of "The Itsy Bitsy Spider"</a:t>
            </a:r>
            <a:r>
              <a:rPr lang="en-US" sz="1400" b="1" dirty="0">
                <a:solidFill>
                  <a:srgbClr val="FF0000"/>
                </a:solidFill>
                <a:latin typeface="Tekton Pro" pitchFamily="34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Tekton Pro" pitchFamily="34" charset="0"/>
              </a:rPr>
            </a:br>
            <a:endParaRPr lang="en-US" dirty="0">
              <a:solidFill>
                <a:srgbClr val="FF0000"/>
              </a:solidFill>
              <a:latin typeface="Tekton Pro" pitchFamily="34" charset="0"/>
            </a:endParaRPr>
          </a:p>
        </p:txBody>
      </p:sp>
      <p:sp>
        <p:nvSpPr>
          <p:cNvPr id="49165" name="Rectangle 1037"/>
          <p:cNvSpPr>
            <a:spLocks noChangeArrowheads="1"/>
          </p:cNvSpPr>
          <p:nvPr/>
        </p:nvSpPr>
        <p:spPr bwMode="auto">
          <a:xfrm>
            <a:off x="4953000" y="3200400"/>
            <a:ext cx="36576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800" dirty="0">
                <a:latin typeface="Tekton Pro" pitchFamily="34" charset="0"/>
              </a:rPr>
              <a:t>When finding the midpoint of two points on a graph,</a:t>
            </a:r>
            <a:br>
              <a:rPr lang="en-US" sz="1800" dirty="0">
                <a:latin typeface="Tekton Pro" pitchFamily="34" charset="0"/>
              </a:rPr>
            </a:br>
            <a:r>
              <a:rPr lang="en-US" sz="1800" dirty="0">
                <a:latin typeface="Tekton Pro" pitchFamily="34" charset="0"/>
              </a:rPr>
              <a:t>Add the two x's and cut their sum in half.</a:t>
            </a:r>
            <a:br>
              <a:rPr lang="en-US" sz="1800" dirty="0">
                <a:latin typeface="Tekton Pro" pitchFamily="34" charset="0"/>
              </a:rPr>
            </a:br>
            <a:r>
              <a:rPr lang="en-US" sz="1800" dirty="0">
                <a:latin typeface="Tekton Pro" pitchFamily="34" charset="0"/>
              </a:rPr>
              <a:t>Add up the y's and divide '</a:t>
            </a:r>
            <a:r>
              <a:rPr lang="en-US" sz="1800" dirty="0" err="1">
                <a:latin typeface="Tekton Pro" pitchFamily="34" charset="0"/>
              </a:rPr>
              <a:t>em</a:t>
            </a:r>
            <a:r>
              <a:rPr lang="en-US" sz="1800" dirty="0">
                <a:latin typeface="Tekton Pro" pitchFamily="34" charset="0"/>
              </a:rPr>
              <a:t> by a two,</a:t>
            </a:r>
            <a:br>
              <a:rPr lang="en-US" sz="1800" dirty="0">
                <a:latin typeface="Tekton Pro" pitchFamily="34" charset="0"/>
              </a:rPr>
            </a:br>
            <a:r>
              <a:rPr lang="en-US" sz="1800" dirty="0">
                <a:latin typeface="Tekton Pro" pitchFamily="34" charset="0"/>
              </a:rPr>
              <a:t>Now write '</a:t>
            </a:r>
            <a:r>
              <a:rPr lang="en-US" sz="1800" dirty="0" err="1">
                <a:latin typeface="Tekton Pro" pitchFamily="34" charset="0"/>
              </a:rPr>
              <a:t>em</a:t>
            </a:r>
            <a:r>
              <a:rPr lang="en-US" sz="1800" dirty="0">
                <a:latin typeface="Tekton Pro" pitchFamily="34" charset="0"/>
              </a:rPr>
              <a:t> as an ordered pair</a:t>
            </a:r>
            <a:br>
              <a:rPr lang="en-US" sz="1800" dirty="0">
                <a:latin typeface="Tekton Pro" pitchFamily="34" charset="0"/>
              </a:rPr>
            </a:br>
            <a:r>
              <a:rPr lang="en-US" sz="1800" dirty="0">
                <a:latin typeface="Tekton Pro" pitchFamily="34" charset="0"/>
              </a:rPr>
              <a:t>It’s the middle of the two.</a:t>
            </a:r>
            <a:br>
              <a:rPr lang="en-US" sz="1800" dirty="0">
                <a:latin typeface="Tekton Pro" pitchFamily="34" charset="0"/>
              </a:rPr>
            </a:br>
            <a:endParaRPr lang="en-US" sz="1800" dirty="0">
              <a:latin typeface="Tekton Pro" pitchFamily="34" charset="0"/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ChangeArrowheads="1"/>
          </p:cNvSpPr>
          <p:nvPr/>
        </p:nvSpPr>
        <p:spPr bwMode="gray">
          <a:xfrm>
            <a:off x="762000" y="265113"/>
            <a:ext cx="31750" cy="10525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gray">
          <a:xfrm>
            <a:off x="442913" y="1055688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ekton Pro" pitchFamily="34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655763" y="304800"/>
            <a:ext cx="36020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>
                <a:solidFill>
                  <a:schemeClr val="tx2"/>
                </a:solidFill>
                <a:latin typeface="Tekton Pro" pitchFamily="34" charset="0"/>
                <a:cs typeface="Tahoma" charset="0"/>
              </a:rPr>
              <a:t>Example 1</a:t>
            </a:r>
            <a:endParaRPr lang="en-US" sz="4400">
              <a:solidFill>
                <a:schemeClr val="tx2"/>
              </a:solidFill>
              <a:latin typeface="Tekton Pro" pitchFamily="34" charset="0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143001" y="1600200"/>
            <a:ext cx="6858000" cy="3541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latin typeface="Tekton Pro" pitchFamily="34" charset="0"/>
                <a:cs typeface="Tahoma" charset="0"/>
              </a:rPr>
              <a:t>Find the midpoint between the points with coordinates (6,2) and (-3,-4). </a:t>
            </a:r>
          </a:p>
        </p:txBody>
      </p:sp>
      <p:graphicFrame>
        <p:nvGraphicFramePr>
          <p:cNvPr id="5529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136283"/>
              </p:ext>
            </p:extLst>
          </p:nvPr>
        </p:nvGraphicFramePr>
        <p:xfrm>
          <a:off x="1216025" y="2816225"/>
          <a:ext cx="37084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4" name="Equation" r:id="rId3" imgW="1346040" imgH="431640" progId="Equation.DSMT4">
                  <p:embed/>
                </p:oleObj>
              </mc:Choice>
              <mc:Fallback>
                <p:oleObj name="Equation" r:id="rId3" imgW="1346040" imgH="431640" progId="Equation.DSMT4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2816225"/>
                        <a:ext cx="3708400" cy="119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930116"/>
              </p:ext>
            </p:extLst>
          </p:nvPr>
        </p:nvGraphicFramePr>
        <p:xfrm>
          <a:off x="1219200" y="5867400"/>
          <a:ext cx="28765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5" name="Equation" r:id="rId5" imgW="1002960" imgH="203040" progId="Equation.DSMT4">
                  <p:embed/>
                </p:oleObj>
              </mc:Choice>
              <mc:Fallback>
                <p:oleObj name="Equation" r:id="rId5" imgW="100296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867400"/>
                        <a:ext cx="2876550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415816"/>
              </p:ext>
            </p:extLst>
          </p:nvPr>
        </p:nvGraphicFramePr>
        <p:xfrm>
          <a:off x="1143000" y="4191000"/>
          <a:ext cx="296227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7" imgW="1028520" imgH="431640" progId="Equation.DSMT4">
                  <p:embed/>
                </p:oleObj>
              </mc:Choice>
              <mc:Fallback>
                <p:oleObj name="Equation" r:id="rId7" imgW="10285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2962275" cy="124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877709"/>
              </p:ext>
            </p:extLst>
          </p:nvPr>
        </p:nvGraphicFramePr>
        <p:xfrm>
          <a:off x="6172200" y="4191000"/>
          <a:ext cx="18208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191000"/>
                        <a:ext cx="1820863" cy="714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349</TotalTime>
  <Words>360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Adjacency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Yvette Masullo</dc:creator>
  <cp:lastModifiedBy>Jane Atkinson</cp:lastModifiedBy>
  <cp:revision>24</cp:revision>
  <dcterms:created xsi:type="dcterms:W3CDTF">2004-07-19T23:11:06Z</dcterms:created>
  <dcterms:modified xsi:type="dcterms:W3CDTF">2013-04-03T20:38:48Z</dcterms:modified>
</cp:coreProperties>
</file>