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3" r:id="rId3"/>
    <p:sldId id="274" r:id="rId4"/>
    <p:sldId id="279" r:id="rId5"/>
    <p:sldId id="258" r:id="rId6"/>
    <p:sldId id="260" r:id="rId7"/>
    <p:sldId id="261" r:id="rId8"/>
    <p:sldId id="262" r:id="rId9"/>
    <p:sldId id="272" r:id="rId10"/>
    <p:sldId id="263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lnSpc>
        <a:spcPct val="12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33"/>
    <a:srgbClr val="D60093"/>
    <a:srgbClr val="FF0000"/>
    <a:srgbClr val="008080"/>
    <a:srgbClr val="0099FF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0" autoAdjust="0"/>
    <p:restoredTop sz="80392" autoAdjust="0"/>
  </p:normalViewPr>
  <p:slideViewPr>
    <p:cSldViewPr snapToGrid="0">
      <p:cViewPr>
        <p:scale>
          <a:sx n="80" d="100"/>
          <a:sy n="80" d="100"/>
        </p:scale>
        <p:origin x="-1554" y="-36"/>
      </p:cViewPr>
      <p:guideLst>
        <p:guide orient="horz" pos="2144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30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12" Type="http://schemas.openxmlformats.org/officeDocument/2006/relationships/image" Target="../media/image29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11" Type="http://schemas.openxmlformats.org/officeDocument/2006/relationships/image" Target="../media/image28.emf"/><Relationship Id="rId5" Type="http://schemas.openxmlformats.org/officeDocument/2006/relationships/image" Target="../media/image22.emf"/><Relationship Id="rId15" Type="http://schemas.openxmlformats.org/officeDocument/2006/relationships/image" Target="../media/image3.wmf"/><Relationship Id="rId10" Type="http://schemas.openxmlformats.org/officeDocument/2006/relationships/image" Target="../media/image27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Relationship Id="rId14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13" Type="http://schemas.openxmlformats.org/officeDocument/2006/relationships/image" Target="../media/image44.emf"/><Relationship Id="rId3" Type="http://schemas.openxmlformats.org/officeDocument/2006/relationships/image" Target="../media/image34.emf"/><Relationship Id="rId7" Type="http://schemas.openxmlformats.org/officeDocument/2006/relationships/image" Target="../media/image38.emf"/><Relationship Id="rId12" Type="http://schemas.openxmlformats.org/officeDocument/2006/relationships/image" Target="../media/image43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6" Type="http://schemas.openxmlformats.org/officeDocument/2006/relationships/image" Target="../media/image37.emf"/><Relationship Id="rId11" Type="http://schemas.openxmlformats.org/officeDocument/2006/relationships/image" Target="../media/image42.emf"/><Relationship Id="rId5" Type="http://schemas.openxmlformats.org/officeDocument/2006/relationships/image" Target="../media/image36.emf"/><Relationship Id="rId15" Type="http://schemas.openxmlformats.org/officeDocument/2006/relationships/image" Target="../media/image3.wmf"/><Relationship Id="rId10" Type="http://schemas.openxmlformats.org/officeDocument/2006/relationships/image" Target="../media/image41.emf"/><Relationship Id="rId4" Type="http://schemas.openxmlformats.org/officeDocument/2006/relationships/image" Target="../media/image35.emf"/><Relationship Id="rId9" Type="http://schemas.openxmlformats.org/officeDocument/2006/relationships/image" Target="../media/image40.emf"/><Relationship Id="rId14" Type="http://schemas.openxmlformats.org/officeDocument/2006/relationships/image" Target="../media/image4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image" Target="../media/image46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image" Target="../media/image60.emf"/><Relationship Id="rId3" Type="http://schemas.openxmlformats.org/officeDocument/2006/relationships/image" Target="../media/image50.emf"/><Relationship Id="rId7" Type="http://schemas.openxmlformats.org/officeDocument/2006/relationships/image" Target="../media/image54.emf"/><Relationship Id="rId12" Type="http://schemas.openxmlformats.org/officeDocument/2006/relationships/image" Target="../media/image59.emf"/><Relationship Id="rId2" Type="http://schemas.openxmlformats.org/officeDocument/2006/relationships/image" Target="../media/image49.emf"/><Relationship Id="rId16" Type="http://schemas.openxmlformats.org/officeDocument/2006/relationships/image" Target="../media/image63.emf"/><Relationship Id="rId1" Type="http://schemas.openxmlformats.org/officeDocument/2006/relationships/image" Target="../media/image48.emf"/><Relationship Id="rId6" Type="http://schemas.openxmlformats.org/officeDocument/2006/relationships/image" Target="../media/image53.emf"/><Relationship Id="rId11" Type="http://schemas.openxmlformats.org/officeDocument/2006/relationships/image" Target="../media/image58.emf"/><Relationship Id="rId5" Type="http://schemas.openxmlformats.org/officeDocument/2006/relationships/image" Target="../media/image52.emf"/><Relationship Id="rId15" Type="http://schemas.openxmlformats.org/officeDocument/2006/relationships/image" Target="../media/image62.emf"/><Relationship Id="rId10" Type="http://schemas.openxmlformats.org/officeDocument/2006/relationships/image" Target="../media/image57.emf"/><Relationship Id="rId4" Type="http://schemas.openxmlformats.org/officeDocument/2006/relationships/image" Target="../media/image51.emf"/><Relationship Id="rId9" Type="http://schemas.openxmlformats.org/officeDocument/2006/relationships/image" Target="../media/image56.emf"/><Relationship Id="rId14" Type="http://schemas.openxmlformats.org/officeDocument/2006/relationships/image" Target="../media/image61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image" Target="../media/image3.wmf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image" Target="../media/image83.emf"/><Relationship Id="rId18" Type="http://schemas.openxmlformats.org/officeDocument/2006/relationships/image" Target="../media/image88.emf"/><Relationship Id="rId3" Type="http://schemas.openxmlformats.org/officeDocument/2006/relationships/image" Target="../media/image73.emf"/><Relationship Id="rId7" Type="http://schemas.openxmlformats.org/officeDocument/2006/relationships/image" Target="../media/image77.emf"/><Relationship Id="rId12" Type="http://schemas.openxmlformats.org/officeDocument/2006/relationships/image" Target="../media/image82.emf"/><Relationship Id="rId17" Type="http://schemas.openxmlformats.org/officeDocument/2006/relationships/image" Target="../media/image87.emf"/><Relationship Id="rId2" Type="http://schemas.openxmlformats.org/officeDocument/2006/relationships/image" Target="../media/image72.emf"/><Relationship Id="rId16" Type="http://schemas.openxmlformats.org/officeDocument/2006/relationships/image" Target="../media/image86.emf"/><Relationship Id="rId1" Type="http://schemas.openxmlformats.org/officeDocument/2006/relationships/image" Target="../media/image71.emf"/><Relationship Id="rId6" Type="http://schemas.openxmlformats.org/officeDocument/2006/relationships/image" Target="../media/image76.emf"/><Relationship Id="rId11" Type="http://schemas.openxmlformats.org/officeDocument/2006/relationships/image" Target="../media/image81.emf"/><Relationship Id="rId5" Type="http://schemas.openxmlformats.org/officeDocument/2006/relationships/image" Target="../media/image75.emf"/><Relationship Id="rId15" Type="http://schemas.openxmlformats.org/officeDocument/2006/relationships/image" Target="../media/image85.emf"/><Relationship Id="rId10" Type="http://schemas.openxmlformats.org/officeDocument/2006/relationships/image" Target="../media/image80.emf"/><Relationship Id="rId4" Type="http://schemas.openxmlformats.org/officeDocument/2006/relationships/image" Target="../media/image74.emf"/><Relationship Id="rId9" Type="http://schemas.openxmlformats.org/officeDocument/2006/relationships/image" Target="../media/image79.emf"/><Relationship Id="rId14" Type="http://schemas.openxmlformats.org/officeDocument/2006/relationships/image" Target="../media/image8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image" Target="../media/image89.emf"/><Relationship Id="rId4" Type="http://schemas.openxmlformats.org/officeDocument/2006/relationships/image" Target="../media/image92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emf"/><Relationship Id="rId13" Type="http://schemas.openxmlformats.org/officeDocument/2006/relationships/image" Target="../media/image105.emf"/><Relationship Id="rId18" Type="http://schemas.openxmlformats.org/officeDocument/2006/relationships/image" Target="../media/image110.emf"/><Relationship Id="rId3" Type="http://schemas.openxmlformats.org/officeDocument/2006/relationships/image" Target="../media/image95.emf"/><Relationship Id="rId7" Type="http://schemas.openxmlformats.org/officeDocument/2006/relationships/image" Target="../media/image99.emf"/><Relationship Id="rId12" Type="http://schemas.openxmlformats.org/officeDocument/2006/relationships/image" Target="../media/image104.emf"/><Relationship Id="rId17" Type="http://schemas.openxmlformats.org/officeDocument/2006/relationships/image" Target="../media/image109.emf"/><Relationship Id="rId2" Type="http://schemas.openxmlformats.org/officeDocument/2006/relationships/image" Target="../media/image94.emf"/><Relationship Id="rId16" Type="http://schemas.openxmlformats.org/officeDocument/2006/relationships/image" Target="../media/image108.emf"/><Relationship Id="rId1" Type="http://schemas.openxmlformats.org/officeDocument/2006/relationships/image" Target="../media/image93.emf"/><Relationship Id="rId6" Type="http://schemas.openxmlformats.org/officeDocument/2006/relationships/image" Target="../media/image98.emf"/><Relationship Id="rId11" Type="http://schemas.openxmlformats.org/officeDocument/2006/relationships/image" Target="../media/image103.emf"/><Relationship Id="rId5" Type="http://schemas.openxmlformats.org/officeDocument/2006/relationships/image" Target="../media/image97.emf"/><Relationship Id="rId15" Type="http://schemas.openxmlformats.org/officeDocument/2006/relationships/image" Target="../media/image107.emf"/><Relationship Id="rId10" Type="http://schemas.openxmlformats.org/officeDocument/2006/relationships/image" Target="../media/image102.emf"/><Relationship Id="rId19" Type="http://schemas.openxmlformats.org/officeDocument/2006/relationships/image" Target="../media/image111.emf"/><Relationship Id="rId4" Type="http://schemas.openxmlformats.org/officeDocument/2006/relationships/image" Target="../media/image96.emf"/><Relationship Id="rId9" Type="http://schemas.openxmlformats.org/officeDocument/2006/relationships/image" Target="../media/image101.emf"/><Relationship Id="rId14" Type="http://schemas.openxmlformats.org/officeDocument/2006/relationships/image" Target="../media/image10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pPr>
              <a:defRPr/>
            </a:pPr>
            <a:fld id="{A7E56E44-5882-440F-AEFF-295EB3AFC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2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74B60BDA-9281-49E1-A560-9AFB5DCBA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2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A693FBB-6EC4-4E5F-96D3-036B8CA6AE95}" type="slidenum">
              <a:rPr lang="en-US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49C8F34-F58E-4A49-A896-3BCDF2F4F41C}" type="slidenum">
              <a:rPr lang="en-US" altLang="en-US" sz="1200" smtClean="0">
                <a:latin typeface="Arial" charset="0"/>
              </a:rPr>
              <a:pPr eaLnBrk="1" hangingPunct="1"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6759EEE5-7EBE-4B44-BB36-9C8410C94DC7}" type="slidenum">
              <a:rPr lang="en-US" altLang="en-US" sz="1200" smtClean="0">
                <a:latin typeface="Arial" charset="0"/>
              </a:rPr>
              <a:pPr eaLnBrk="1" hangingPunct="1"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/>
            <a:endParaRPr lang="en-US" alt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3540633D-65A8-4F6E-8C35-034ADC5D392C}" type="slidenum">
              <a:rPr lang="en-US" altLang="en-US" sz="1200" smtClean="0">
                <a:latin typeface="Arial" charset="0"/>
              </a:rPr>
              <a:pPr eaLnBrk="1" hangingPunct="1"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/>
            <a:endParaRPr lang="en-US" alt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6F4CE8A-DDC1-47E1-AEB8-C661F24AC607}" type="slidenum">
              <a:rPr lang="en-US" altLang="en-US" sz="1200" smtClean="0">
                <a:latin typeface="Arial" charset="0"/>
              </a:rPr>
              <a:pPr eaLnBrk="1" hangingPunct="1"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/>
            <a:endParaRPr lang="en-US" altLang="en-US" dirty="0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BE2F719-E099-4630-B78C-862FB84BB6EE}" type="slidenum">
              <a:rPr lang="en-US" altLang="en-US" sz="1200" smtClean="0">
                <a:latin typeface="Arial" charset="0"/>
              </a:rPr>
              <a:pPr eaLnBrk="1" hangingPunct="1"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1DB97B39-6D56-44E1-96C5-E3E5BE38ECBB}" type="slidenum">
              <a:rPr lang="en-US" altLang="en-US" sz="1200" smtClean="0">
                <a:latin typeface="Arial" charset="0"/>
              </a:rPr>
              <a:pPr eaLnBrk="1" hangingPunct="1"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mtClean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4955D6CE-738A-49F4-9130-5C75D519F581}" type="slidenum">
              <a:rPr lang="en-US" altLang="en-US" sz="1200" smtClean="0">
                <a:latin typeface="Arial" charset="0"/>
              </a:rPr>
              <a:pPr eaLnBrk="1" hangingPunct="1"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A86966E-924D-4F7C-BA54-282802BE5C3E}" type="slidenum">
              <a:rPr lang="en-US" altLang="en-US" sz="1200" smtClean="0">
                <a:latin typeface="Arial" charset="0"/>
              </a:rPr>
              <a:pPr eaLnBrk="1" hangingPunct="1"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626B760-8904-49E8-B609-5017FF1B74EB}" type="slidenum">
              <a:rPr lang="en-US" altLang="en-US" sz="1200" smtClean="0">
                <a:latin typeface="Arial" charset="0"/>
              </a:rPr>
              <a:pPr eaLnBrk="1" hangingPunct="1"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28600" indent="-228600"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929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9AA7-B13E-463D-9102-78DE1BFB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F7B2-6BB7-4AD6-86CE-A9BB5C52C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7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53CE-76E3-45A2-9374-A691B90F0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CB7FA-D690-41BB-A6AF-C09A43F00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1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9428-FB93-4201-A533-F254536E5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6AB3-BE20-4FEF-8741-D91AE63A0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9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146C-D361-4597-B810-CEC082131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B5C6-5E5C-4523-986C-49C29F7BB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4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8350-E83D-41C5-BCE8-BF1E39090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3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AD6CE-0E1F-4DBC-98A6-C81448E2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6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by Houghton Mifflin Company, Inc. All rights reserved.</a:t>
            </a:r>
            <a:endParaRPr lang="en-US" sz="1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8D85F9B6-6638-4E3E-925A-A7829C445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97.e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06.bin"/><Relationship Id="rId39" Type="http://schemas.openxmlformats.org/officeDocument/2006/relationships/image" Target="../media/image110.e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01.emf"/><Relationship Id="rId34" Type="http://schemas.openxmlformats.org/officeDocument/2006/relationships/oleObject" Target="../embeddings/oleObject110.bin"/><Relationship Id="rId7" Type="http://schemas.openxmlformats.org/officeDocument/2006/relationships/image" Target="../media/image94.e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99.emf"/><Relationship Id="rId25" Type="http://schemas.openxmlformats.org/officeDocument/2006/relationships/image" Target="../media/image103.emf"/><Relationship Id="rId33" Type="http://schemas.openxmlformats.org/officeDocument/2006/relationships/image" Target="../media/image107.emf"/><Relationship Id="rId38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image" Target="../media/image105.emf"/><Relationship Id="rId41" Type="http://schemas.openxmlformats.org/officeDocument/2006/relationships/image" Target="../media/image111.e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96.emf"/><Relationship Id="rId24" Type="http://schemas.openxmlformats.org/officeDocument/2006/relationships/oleObject" Target="../embeddings/oleObject105.bin"/><Relationship Id="rId32" Type="http://schemas.openxmlformats.org/officeDocument/2006/relationships/oleObject" Target="../embeddings/oleObject109.bin"/><Relationship Id="rId37" Type="http://schemas.openxmlformats.org/officeDocument/2006/relationships/image" Target="../media/image109.emf"/><Relationship Id="rId40" Type="http://schemas.openxmlformats.org/officeDocument/2006/relationships/oleObject" Target="../embeddings/oleObject113.bin"/><Relationship Id="rId5" Type="http://schemas.openxmlformats.org/officeDocument/2006/relationships/image" Target="../media/image93.emf"/><Relationship Id="rId15" Type="http://schemas.openxmlformats.org/officeDocument/2006/relationships/image" Target="../media/image98.emf"/><Relationship Id="rId23" Type="http://schemas.openxmlformats.org/officeDocument/2006/relationships/image" Target="../media/image102.emf"/><Relationship Id="rId28" Type="http://schemas.openxmlformats.org/officeDocument/2006/relationships/oleObject" Target="../embeddings/oleObject107.bin"/><Relationship Id="rId36" Type="http://schemas.openxmlformats.org/officeDocument/2006/relationships/oleObject" Target="../embeddings/oleObject111.bin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100.emf"/><Relationship Id="rId31" Type="http://schemas.openxmlformats.org/officeDocument/2006/relationships/image" Target="../media/image106.e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95.emf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104.emf"/><Relationship Id="rId30" Type="http://schemas.openxmlformats.org/officeDocument/2006/relationships/oleObject" Target="../embeddings/oleObject108.bin"/><Relationship Id="rId35" Type="http://schemas.openxmlformats.org/officeDocument/2006/relationships/image" Target="../media/image10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e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e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emf"/><Relationship Id="rId18" Type="http://schemas.openxmlformats.org/officeDocument/2006/relationships/oleObject" Target="../embeddings/oleObject24.bin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6.emf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4.emf"/><Relationship Id="rId25" Type="http://schemas.openxmlformats.org/officeDocument/2006/relationships/image" Target="../media/image28.emf"/><Relationship Id="rId3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29" Type="http://schemas.openxmlformats.org/officeDocument/2006/relationships/image" Target="../media/image30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emf"/><Relationship Id="rId24" Type="http://schemas.openxmlformats.org/officeDocument/2006/relationships/oleObject" Target="../embeddings/oleObject27.bin"/><Relationship Id="rId32" Type="http://schemas.openxmlformats.org/officeDocument/2006/relationships/oleObject" Target="../embeddings/oleObject31.bin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23" Type="http://schemas.openxmlformats.org/officeDocument/2006/relationships/image" Target="../media/image27.emf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5.emf"/><Relationship Id="rId31" Type="http://schemas.openxmlformats.org/officeDocument/2006/relationships/image" Target="../media/image31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Relationship Id="rId27" Type="http://schemas.openxmlformats.org/officeDocument/2006/relationships/image" Target="../media/image29.emf"/><Relationship Id="rId30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e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3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40.emf"/><Relationship Id="rId7" Type="http://schemas.openxmlformats.org/officeDocument/2006/relationships/image" Target="../media/image33.e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8.emf"/><Relationship Id="rId25" Type="http://schemas.openxmlformats.org/officeDocument/2006/relationships/image" Target="../media/image42.emf"/><Relationship Id="rId3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29" Type="http://schemas.openxmlformats.org/officeDocument/2006/relationships/image" Target="../media/image44.e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emf"/><Relationship Id="rId24" Type="http://schemas.openxmlformats.org/officeDocument/2006/relationships/oleObject" Target="../embeddings/oleObject42.bin"/><Relationship Id="rId32" Type="http://schemas.openxmlformats.org/officeDocument/2006/relationships/oleObject" Target="../embeddings/oleObject46.bin"/><Relationship Id="rId5" Type="http://schemas.openxmlformats.org/officeDocument/2006/relationships/image" Target="../media/image32.emf"/><Relationship Id="rId15" Type="http://schemas.openxmlformats.org/officeDocument/2006/relationships/image" Target="../media/image37.emf"/><Relationship Id="rId23" Type="http://schemas.openxmlformats.org/officeDocument/2006/relationships/image" Target="../media/image41.emf"/><Relationship Id="rId28" Type="http://schemas.openxmlformats.org/officeDocument/2006/relationships/oleObject" Target="../embeddings/oleObject44.bin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9.emf"/><Relationship Id="rId31" Type="http://schemas.openxmlformats.org/officeDocument/2006/relationships/image" Target="../media/image45.e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e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43.emf"/><Relationship Id="rId30" Type="http://schemas.openxmlformats.org/officeDocument/2006/relationships/oleObject" Target="../embeddings/oleObject4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6.emf"/><Relationship Id="rId4" Type="http://schemas.openxmlformats.org/officeDocument/2006/relationships/oleObject" Target="../embeddings/oleObject4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e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6.emf"/><Relationship Id="rId34" Type="http://schemas.openxmlformats.org/officeDocument/2006/relationships/oleObject" Target="../embeddings/oleObject64.bin"/><Relationship Id="rId7" Type="http://schemas.openxmlformats.org/officeDocument/2006/relationships/image" Target="../media/image49.e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4.emf"/><Relationship Id="rId25" Type="http://schemas.openxmlformats.org/officeDocument/2006/relationships/image" Target="../media/image58.emf"/><Relationship Id="rId33" Type="http://schemas.openxmlformats.org/officeDocument/2006/relationships/image" Target="../media/image62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29" Type="http://schemas.openxmlformats.org/officeDocument/2006/relationships/image" Target="../media/image60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emf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3.bin"/><Relationship Id="rId5" Type="http://schemas.openxmlformats.org/officeDocument/2006/relationships/image" Target="../media/image48.emf"/><Relationship Id="rId15" Type="http://schemas.openxmlformats.org/officeDocument/2006/relationships/image" Target="../media/image53.emf"/><Relationship Id="rId23" Type="http://schemas.openxmlformats.org/officeDocument/2006/relationships/image" Target="../media/image57.emf"/><Relationship Id="rId28" Type="http://schemas.openxmlformats.org/officeDocument/2006/relationships/oleObject" Target="../embeddings/oleObject61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5.emf"/><Relationship Id="rId31" Type="http://schemas.openxmlformats.org/officeDocument/2006/relationships/image" Target="../media/image61.e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0.e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59.emf"/><Relationship Id="rId30" Type="http://schemas.openxmlformats.org/officeDocument/2006/relationships/oleObject" Target="../embeddings/oleObject62.bin"/><Relationship Id="rId35" Type="http://schemas.openxmlformats.org/officeDocument/2006/relationships/image" Target="../media/image6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7.emf"/><Relationship Id="rId18" Type="http://schemas.openxmlformats.org/officeDocument/2006/relationships/oleObject" Target="../embeddings/oleObject7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4.e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6.emf"/><Relationship Id="rId5" Type="http://schemas.openxmlformats.org/officeDocument/2006/relationships/image" Target="../media/image3.wmf"/><Relationship Id="rId15" Type="http://schemas.openxmlformats.org/officeDocument/2006/relationships/image" Target="../media/image68.e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70.e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5.emf"/><Relationship Id="rId14" Type="http://schemas.openxmlformats.org/officeDocument/2006/relationships/oleObject" Target="../embeddings/oleObject7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5.emf"/><Relationship Id="rId18" Type="http://schemas.openxmlformats.org/officeDocument/2006/relationships/oleObject" Target="../embeddings/oleObject80.bin"/><Relationship Id="rId26" Type="http://schemas.openxmlformats.org/officeDocument/2006/relationships/oleObject" Target="../embeddings/oleObject84.bin"/><Relationship Id="rId39" Type="http://schemas.openxmlformats.org/officeDocument/2006/relationships/image" Target="../media/image88.e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79.emf"/><Relationship Id="rId34" Type="http://schemas.openxmlformats.org/officeDocument/2006/relationships/oleObject" Target="../embeddings/oleObject88.bin"/><Relationship Id="rId7" Type="http://schemas.openxmlformats.org/officeDocument/2006/relationships/image" Target="../media/image72.e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77.emf"/><Relationship Id="rId25" Type="http://schemas.openxmlformats.org/officeDocument/2006/relationships/image" Target="../media/image81.emf"/><Relationship Id="rId33" Type="http://schemas.openxmlformats.org/officeDocument/2006/relationships/image" Target="../media/image85.emf"/><Relationship Id="rId38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9.bin"/><Relationship Id="rId20" Type="http://schemas.openxmlformats.org/officeDocument/2006/relationships/oleObject" Target="../embeddings/oleObject81.bin"/><Relationship Id="rId29" Type="http://schemas.openxmlformats.org/officeDocument/2006/relationships/image" Target="../media/image83.e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4.emf"/><Relationship Id="rId24" Type="http://schemas.openxmlformats.org/officeDocument/2006/relationships/oleObject" Target="../embeddings/oleObject83.bin"/><Relationship Id="rId32" Type="http://schemas.openxmlformats.org/officeDocument/2006/relationships/oleObject" Target="../embeddings/oleObject87.bin"/><Relationship Id="rId37" Type="http://schemas.openxmlformats.org/officeDocument/2006/relationships/image" Target="../media/image87.emf"/><Relationship Id="rId5" Type="http://schemas.openxmlformats.org/officeDocument/2006/relationships/image" Target="../media/image71.emf"/><Relationship Id="rId15" Type="http://schemas.openxmlformats.org/officeDocument/2006/relationships/image" Target="../media/image76.emf"/><Relationship Id="rId23" Type="http://schemas.openxmlformats.org/officeDocument/2006/relationships/image" Target="../media/image80.emf"/><Relationship Id="rId28" Type="http://schemas.openxmlformats.org/officeDocument/2006/relationships/oleObject" Target="../embeddings/oleObject85.bin"/><Relationship Id="rId36" Type="http://schemas.openxmlformats.org/officeDocument/2006/relationships/oleObject" Target="../embeddings/oleObject89.bin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78.emf"/><Relationship Id="rId31" Type="http://schemas.openxmlformats.org/officeDocument/2006/relationships/image" Target="../media/image84.e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3.emf"/><Relationship Id="rId14" Type="http://schemas.openxmlformats.org/officeDocument/2006/relationships/oleObject" Target="../embeddings/oleObject78.bin"/><Relationship Id="rId22" Type="http://schemas.openxmlformats.org/officeDocument/2006/relationships/oleObject" Target="../embeddings/oleObject82.bin"/><Relationship Id="rId27" Type="http://schemas.openxmlformats.org/officeDocument/2006/relationships/image" Target="../media/image82.emf"/><Relationship Id="rId30" Type="http://schemas.openxmlformats.org/officeDocument/2006/relationships/oleObject" Target="../embeddings/oleObject86.bin"/><Relationship Id="rId35" Type="http://schemas.openxmlformats.org/officeDocument/2006/relationships/image" Target="../media/image8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92.emf"/><Relationship Id="rId5" Type="http://schemas.openxmlformats.org/officeDocument/2006/relationships/image" Target="../media/image89.emf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81475" y="1181100"/>
            <a:ext cx="4260850" cy="3848100"/>
          </a:xfrm>
          <a:noFill/>
        </p:spPr>
        <p:txBody>
          <a:bodyPr/>
          <a:lstStyle/>
          <a:p>
            <a:pPr eaLnBrk="1" hangingPunct="1"/>
            <a:r>
              <a:rPr lang="en-CA" altLang="en-US" sz="32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Graphs of Trigonometric Functions</a:t>
            </a:r>
            <a:r>
              <a:rPr lang="en-US" altLang="en-US" sz="32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B86C487-B8B0-4B74-84B1-4A7051194BE8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10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grpSp>
        <p:nvGrpSpPr>
          <p:cNvPr id="2" name="Group 228"/>
          <p:cNvGrpSpPr>
            <a:grpSpLocks/>
          </p:cNvGrpSpPr>
          <p:nvPr/>
        </p:nvGrpSpPr>
        <p:grpSpPr bwMode="auto">
          <a:xfrm>
            <a:off x="2425700" y="3794125"/>
            <a:ext cx="5373688" cy="2314575"/>
            <a:chOff x="1456" y="1510"/>
            <a:chExt cx="3385" cy="1458"/>
          </a:xfrm>
        </p:grpSpPr>
        <p:grpSp>
          <p:nvGrpSpPr>
            <p:cNvPr id="9294" name="Group 221"/>
            <p:cNvGrpSpPr>
              <a:grpSpLocks/>
            </p:cNvGrpSpPr>
            <p:nvPr/>
          </p:nvGrpSpPr>
          <p:grpSpPr bwMode="auto">
            <a:xfrm>
              <a:off x="1806" y="1510"/>
              <a:ext cx="416" cy="1458"/>
              <a:chOff x="1806" y="1510"/>
              <a:chExt cx="416" cy="1458"/>
            </a:xfrm>
          </p:grpSpPr>
          <p:graphicFrame>
            <p:nvGraphicFramePr>
              <p:cNvPr id="9235" name="Object 111"/>
              <p:cNvGraphicFramePr>
                <a:graphicFrameLocks noChangeAspect="1"/>
              </p:cNvGraphicFramePr>
              <p:nvPr/>
            </p:nvGraphicFramePr>
            <p:xfrm>
              <a:off x="1879" y="1860"/>
              <a:ext cx="103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10" name="Equation" r:id="rId4" imgW="126720" imgH="164880" progId="Equation.3">
                      <p:embed/>
                    </p:oleObj>
                  </mc:Choice>
                  <mc:Fallback>
                    <p:oleObj name="Equation" r:id="rId4" imgW="126720" imgH="164880" progId="Equation.3">
                      <p:embed/>
                      <p:pic>
                        <p:nvPicPr>
                          <p:cNvPr id="0" name="Object 1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9" y="1860"/>
                            <a:ext cx="103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04" name="Line 117"/>
              <p:cNvSpPr>
                <a:spLocks noChangeShapeType="1"/>
              </p:cNvSpPr>
              <p:nvPr/>
            </p:nvSpPr>
            <p:spPr bwMode="auto">
              <a:xfrm>
                <a:off x="1995" y="284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9305" name="Line 118"/>
              <p:cNvSpPr>
                <a:spLocks noChangeShapeType="1"/>
              </p:cNvSpPr>
              <p:nvPr/>
            </p:nvSpPr>
            <p:spPr bwMode="auto">
              <a:xfrm>
                <a:off x="1987" y="2616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9306" name="Line 119"/>
              <p:cNvSpPr>
                <a:spLocks noChangeShapeType="1"/>
              </p:cNvSpPr>
              <p:nvPr/>
            </p:nvSpPr>
            <p:spPr bwMode="auto">
              <a:xfrm>
                <a:off x="1987" y="2168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9307" name="Line 120"/>
              <p:cNvSpPr>
                <a:spLocks noChangeShapeType="1"/>
              </p:cNvSpPr>
              <p:nvPr/>
            </p:nvSpPr>
            <p:spPr bwMode="auto">
              <a:xfrm>
                <a:off x="1987" y="1936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9308" name="Rectangle 121"/>
              <p:cNvSpPr>
                <a:spLocks noChangeArrowheads="1"/>
              </p:cNvSpPr>
              <p:nvPr/>
            </p:nvSpPr>
            <p:spPr bwMode="auto">
              <a:xfrm>
                <a:off x="1874" y="1510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y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9309" name="Freeform 123"/>
              <p:cNvSpPr>
                <a:spLocks/>
              </p:cNvSpPr>
              <p:nvPr/>
            </p:nvSpPr>
            <p:spPr bwMode="auto">
              <a:xfrm>
                <a:off x="2080" y="1608"/>
                <a:ext cx="1" cy="1360"/>
              </a:xfrm>
              <a:custGeom>
                <a:avLst/>
                <a:gdLst>
                  <a:gd name="T0" fmla="*/ 0 w 1"/>
                  <a:gd name="T1" fmla="*/ 1360 h 1908"/>
                  <a:gd name="T2" fmla="*/ 1 w 1"/>
                  <a:gd name="T3" fmla="*/ 0 h 1908"/>
                  <a:gd name="T4" fmla="*/ 0 60000 65536"/>
                  <a:gd name="T5" fmla="*/ 0 60000 65536"/>
                  <a:gd name="T6" fmla="*/ 0 w 1"/>
                  <a:gd name="T7" fmla="*/ 0 h 1908"/>
                  <a:gd name="T8" fmla="*/ 1 w 1"/>
                  <a:gd name="T9" fmla="*/ 1908 h 1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908">
                    <a:moveTo>
                      <a:pt x="0" y="1908"/>
                    </a:moveTo>
                    <a:lnTo>
                      <a:pt x="1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graphicFrame>
            <p:nvGraphicFramePr>
              <p:cNvPr id="9236" name="Object 139"/>
              <p:cNvGraphicFramePr>
                <a:graphicFrameLocks noChangeAspect="1"/>
              </p:cNvGraphicFramePr>
              <p:nvPr/>
            </p:nvGraphicFramePr>
            <p:xfrm>
              <a:off x="1806" y="2756"/>
              <a:ext cx="18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11" name="Equation" r:id="rId6" imgW="228600" imgH="164880" progId="Equation.3">
                      <p:embed/>
                    </p:oleObj>
                  </mc:Choice>
                  <mc:Fallback>
                    <p:oleObj name="Equation" r:id="rId6" imgW="228600" imgH="164880" progId="Equation.3">
                      <p:embed/>
                      <p:pic>
                        <p:nvPicPr>
                          <p:cNvPr id="0" name="Object 1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6" y="2756"/>
                            <a:ext cx="18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95" name="Line 205"/>
            <p:cNvSpPr>
              <a:spLocks noChangeShapeType="1"/>
            </p:cNvSpPr>
            <p:nvPr/>
          </p:nvSpPr>
          <p:spPr bwMode="auto">
            <a:xfrm>
              <a:off x="3586" y="2317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96" name="Line 206"/>
            <p:cNvSpPr>
              <a:spLocks noChangeShapeType="1"/>
            </p:cNvSpPr>
            <p:nvPr/>
          </p:nvSpPr>
          <p:spPr bwMode="auto">
            <a:xfrm>
              <a:off x="2854" y="2317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28" name="Object 110"/>
            <p:cNvGraphicFramePr>
              <a:graphicFrameLocks noChangeAspect="1"/>
            </p:cNvGraphicFramePr>
            <p:nvPr/>
          </p:nvGraphicFramePr>
          <p:xfrm>
            <a:off x="2405" y="1988"/>
            <a:ext cx="145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2" name="Equation" r:id="rId8" imgW="164880" imgH="393480" progId="Equation.3">
                    <p:embed/>
                  </p:oleObj>
                </mc:Choice>
                <mc:Fallback>
                  <p:oleObj name="Equation" r:id="rId8" imgW="164880" imgH="393480" progId="Equation.3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5" y="1988"/>
                          <a:ext cx="145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97" name="Rectangle 122"/>
            <p:cNvSpPr>
              <a:spLocks noChangeArrowheads="1"/>
            </p:cNvSpPr>
            <p:nvPr/>
          </p:nvSpPr>
          <p:spPr bwMode="auto">
            <a:xfrm>
              <a:off x="4640" y="211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9298" name="Freeform 124"/>
            <p:cNvSpPr>
              <a:spLocks/>
            </p:cNvSpPr>
            <p:nvPr/>
          </p:nvSpPr>
          <p:spPr bwMode="auto">
            <a:xfrm>
              <a:off x="1456" y="2392"/>
              <a:ext cx="3328" cy="1"/>
            </a:xfrm>
            <a:custGeom>
              <a:avLst/>
              <a:gdLst>
                <a:gd name="T0" fmla="*/ 0 w 3328"/>
                <a:gd name="T1" fmla="*/ 0 h 1"/>
                <a:gd name="T2" fmla="*/ 3328 w 3328"/>
                <a:gd name="T3" fmla="*/ 0 h 1"/>
                <a:gd name="T4" fmla="*/ 0 60000 65536"/>
                <a:gd name="T5" fmla="*/ 0 60000 65536"/>
                <a:gd name="T6" fmla="*/ 0 w 3328"/>
                <a:gd name="T7" fmla="*/ 0 h 1"/>
                <a:gd name="T8" fmla="*/ 3328 w 332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28" h="1">
                  <a:moveTo>
                    <a:pt x="0" y="0"/>
                  </a:moveTo>
                  <a:lnTo>
                    <a:pt x="3328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99" name="Line 126"/>
            <p:cNvSpPr>
              <a:spLocks noChangeShapeType="1"/>
            </p:cNvSpPr>
            <p:nvPr/>
          </p:nvSpPr>
          <p:spPr bwMode="auto">
            <a:xfrm>
              <a:off x="2478" y="2317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29" name="Object 142"/>
            <p:cNvGraphicFramePr>
              <a:graphicFrameLocks noChangeAspect="1"/>
            </p:cNvGraphicFramePr>
            <p:nvPr/>
          </p:nvGraphicFramePr>
          <p:xfrm>
            <a:off x="3141" y="1968"/>
            <a:ext cx="145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3" name="Equation" r:id="rId10" imgW="164880" imgH="393480" progId="Equation.3">
                    <p:embed/>
                  </p:oleObj>
                </mc:Choice>
                <mc:Fallback>
                  <p:oleObj name="Equation" r:id="rId10" imgW="164880" imgH="393480" progId="Equation.3">
                    <p:embed/>
                    <p:pic>
                      <p:nvPicPr>
                        <p:cNvPr id="0" name="Object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1" y="1968"/>
                          <a:ext cx="145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0" name="Object 144"/>
            <p:cNvGraphicFramePr>
              <a:graphicFrameLocks noChangeAspect="1"/>
            </p:cNvGraphicFramePr>
            <p:nvPr/>
          </p:nvGraphicFramePr>
          <p:xfrm>
            <a:off x="4192" y="2178"/>
            <a:ext cx="123" cy="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4" name="Equation" r:id="rId12" imgW="139680" imgH="139680" progId="Equation.3">
                    <p:embed/>
                  </p:oleObj>
                </mc:Choice>
                <mc:Fallback>
                  <p:oleObj name="Equation" r:id="rId12" imgW="139680" imgH="139680" progId="Equation.3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" y="2178"/>
                          <a:ext cx="123" cy="1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00" name="Line 145"/>
            <p:cNvSpPr>
              <a:spLocks noChangeShapeType="1"/>
            </p:cNvSpPr>
            <p:nvPr/>
          </p:nvSpPr>
          <p:spPr bwMode="auto">
            <a:xfrm>
              <a:off x="4254" y="231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31" name="Object 146"/>
            <p:cNvGraphicFramePr>
              <a:graphicFrameLocks noChangeAspect="1"/>
            </p:cNvGraphicFramePr>
            <p:nvPr/>
          </p:nvGraphicFramePr>
          <p:xfrm>
            <a:off x="3812" y="1972"/>
            <a:ext cx="212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5" name="Equation" r:id="rId14" imgW="241200" imgH="393480" progId="Equation.3">
                    <p:embed/>
                  </p:oleObj>
                </mc:Choice>
                <mc:Fallback>
                  <p:oleObj name="Equation" r:id="rId14" imgW="241200" imgH="393480" progId="Equation.3">
                    <p:embed/>
                    <p:pic>
                      <p:nvPicPr>
                        <p:cNvPr id="0" name="Object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2" y="1972"/>
                          <a:ext cx="212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01" name="Line 147"/>
            <p:cNvSpPr>
              <a:spLocks noChangeShapeType="1"/>
            </p:cNvSpPr>
            <p:nvPr/>
          </p:nvSpPr>
          <p:spPr bwMode="auto">
            <a:xfrm>
              <a:off x="3910" y="2315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302" name="Line 143"/>
            <p:cNvSpPr>
              <a:spLocks noChangeShapeType="1"/>
            </p:cNvSpPr>
            <p:nvPr/>
          </p:nvSpPr>
          <p:spPr bwMode="auto">
            <a:xfrm>
              <a:off x="3230" y="2307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32" name="Object 207"/>
            <p:cNvGraphicFramePr>
              <a:graphicFrameLocks noChangeAspect="1"/>
            </p:cNvGraphicFramePr>
            <p:nvPr/>
          </p:nvGraphicFramePr>
          <p:xfrm>
            <a:off x="2773" y="1986"/>
            <a:ext cx="145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6" name="Equation" r:id="rId16" imgW="164880" imgH="393480" progId="Equation.3">
                    <p:embed/>
                  </p:oleObj>
                </mc:Choice>
                <mc:Fallback>
                  <p:oleObj name="Equation" r:id="rId16" imgW="164880" imgH="393480" progId="Equation.3">
                    <p:embed/>
                    <p:pic>
                      <p:nvPicPr>
                        <p:cNvPr id="0" name="Object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3" y="1986"/>
                          <a:ext cx="145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3" name="Object 208"/>
            <p:cNvGraphicFramePr>
              <a:graphicFrameLocks noChangeAspect="1"/>
            </p:cNvGraphicFramePr>
            <p:nvPr/>
          </p:nvGraphicFramePr>
          <p:xfrm>
            <a:off x="3480" y="1966"/>
            <a:ext cx="223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7" name="Equation" r:id="rId18" imgW="253800" imgH="393480" progId="Equation.3">
                    <p:embed/>
                  </p:oleObj>
                </mc:Choice>
                <mc:Fallback>
                  <p:oleObj name="Equation" r:id="rId18" imgW="253800" imgH="393480" progId="Equation.3">
                    <p:embed/>
                    <p:pic>
                      <p:nvPicPr>
                        <p:cNvPr id="0" name="Object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0" y="1966"/>
                          <a:ext cx="223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4" name="Object 209"/>
            <p:cNvGraphicFramePr>
              <a:graphicFrameLocks noChangeAspect="1"/>
            </p:cNvGraphicFramePr>
            <p:nvPr/>
          </p:nvGraphicFramePr>
          <p:xfrm>
            <a:off x="1625" y="1988"/>
            <a:ext cx="145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8" name="Equation" r:id="rId20" imgW="164880" imgH="393480" progId="Equation.3">
                    <p:embed/>
                  </p:oleObj>
                </mc:Choice>
                <mc:Fallback>
                  <p:oleObj name="Equation" r:id="rId20" imgW="164880" imgH="393480" progId="Equation.3">
                    <p:embed/>
                    <p:pic>
                      <p:nvPicPr>
                        <p:cNvPr id="0" name="Object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5" y="1988"/>
                          <a:ext cx="145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03" name="Line 210"/>
            <p:cNvSpPr>
              <a:spLocks noChangeShapeType="1"/>
            </p:cNvSpPr>
            <p:nvPr/>
          </p:nvSpPr>
          <p:spPr bwMode="auto">
            <a:xfrm>
              <a:off x="1698" y="2317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4" name="Group 211"/>
          <p:cNvGrpSpPr>
            <a:grpSpLocks/>
          </p:cNvGrpSpPr>
          <p:nvPr/>
        </p:nvGrpSpPr>
        <p:grpSpPr bwMode="auto">
          <a:xfrm>
            <a:off x="2206625" y="2698750"/>
            <a:ext cx="5349875" cy="1212850"/>
            <a:chOff x="1950" y="3204"/>
            <a:chExt cx="3370" cy="764"/>
          </a:xfrm>
        </p:grpSpPr>
        <p:graphicFrame>
          <p:nvGraphicFramePr>
            <p:cNvPr id="9224" name="Object 57"/>
            <p:cNvGraphicFramePr>
              <a:graphicFrameLocks noChangeAspect="1"/>
            </p:cNvGraphicFramePr>
            <p:nvPr/>
          </p:nvGraphicFramePr>
          <p:xfrm>
            <a:off x="3720" y="3220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" name="Equation" r:id="rId22" imgW="164880" imgH="393480" progId="Equation.3">
                    <p:embed/>
                  </p:oleObj>
                </mc:Choice>
                <mc:Fallback>
                  <p:oleObj name="Equation" r:id="rId22" imgW="164880" imgH="39348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0" y="3220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58"/>
            <p:cNvGraphicFramePr>
              <a:graphicFrameLocks noChangeAspect="1"/>
            </p:cNvGraphicFramePr>
            <p:nvPr/>
          </p:nvGraphicFramePr>
          <p:xfrm>
            <a:off x="4112" y="3228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0" name="Equation" r:id="rId24" imgW="164880" imgH="393480" progId="Equation.3">
                    <p:embed/>
                  </p:oleObj>
                </mc:Choice>
                <mc:Fallback>
                  <p:oleObj name="Equation" r:id="rId24" imgW="164880" imgH="393480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2" y="3228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59"/>
            <p:cNvGraphicFramePr>
              <a:graphicFrameLocks noChangeAspect="1"/>
            </p:cNvGraphicFramePr>
            <p:nvPr/>
          </p:nvGraphicFramePr>
          <p:xfrm>
            <a:off x="4536" y="3220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1" name="Equation" r:id="rId26" imgW="164880" imgH="393480" progId="Equation.3">
                    <p:embed/>
                  </p:oleObj>
                </mc:Choice>
                <mc:Fallback>
                  <p:oleObj name="Equation" r:id="rId26" imgW="164880" imgH="39348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6" y="3220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7" name="Object 61"/>
            <p:cNvGraphicFramePr>
              <a:graphicFrameLocks noChangeAspect="1"/>
            </p:cNvGraphicFramePr>
            <p:nvPr/>
          </p:nvGraphicFramePr>
          <p:xfrm>
            <a:off x="4912" y="3212"/>
            <a:ext cx="240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2" name="Equation" r:id="rId28" imgW="253800" imgH="393480" progId="Equation.3">
                    <p:embed/>
                  </p:oleObj>
                </mc:Choice>
                <mc:Fallback>
                  <p:oleObj name="Equation" r:id="rId28" imgW="253800" imgH="39348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2" y="3212"/>
                          <a:ext cx="240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75" name="Rectangle 74"/>
            <p:cNvSpPr>
              <a:spLocks noChangeArrowheads="1"/>
            </p:cNvSpPr>
            <p:nvPr/>
          </p:nvSpPr>
          <p:spPr bwMode="auto">
            <a:xfrm>
              <a:off x="4844" y="3677"/>
              <a:ext cx="42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9276" name="Rectangle 73"/>
            <p:cNvSpPr>
              <a:spLocks noChangeArrowheads="1"/>
            </p:cNvSpPr>
            <p:nvPr/>
          </p:nvSpPr>
          <p:spPr bwMode="auto">
            <a:xfrm>
              <a:off x="4472" y="3653"/>
              <a:ext cx="33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>
                  <a:latin typeface="Eras Medium ITC" panose="020B0602030504020804" pitchFamily="34" charset="0"/>
                </a:rPr>
                <a:t>2</a:t>
              </a:r>
            </a:p>
          </p:txBody>
        </p:sp>
        <p:sp>
          <p:nvSpPr>
            <p:cNvPr id="9277" name="Rectangle 72"/>
            <p:cNvSpPr>
              <a:spLocks noChangeArrowheads="1"/>
            </p:cNvSpPr>
            <p:nvPr/>
          </p:nvSpPr>
          <p:spPr bwMode="auto">
            <a:xfrm>
              <a:off x="4072" y="3653"/>
              <a:ext cx="288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9278" name="Rectangle 71"/>
            <p:cNvSpPr>
              <a:spLocks noChangeArrowheads="1"/>
            </p:cNvSpPr>
            <p:nvPr/>
          </p:nvSpPr>
          <p:spPr bwMode="auto">
            <a:xfrm>
              <a:off x="3632" y="3669"/>
              <a:ext cx="31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CA" altLang="en-US" sz="2000">
                  <a:latin typeface="Eras Medium ITC" panose="020B0602030504020804" pitchFamily="34" charset="0"/>
                </a:rPr>
                <a:t>–2</a:t>
              </a:r>
              <a:endParaRPr lang="en-US" altLang="en-US" sz="2000">
                <a:latin typeface="Eras Medium ITC" panose="020B0602030504020804" pitchFamily="34" charset="0"/>
              </a:endParaRPr>
            </a:p>
          </p:txBody>
        </p:sp>
        <p:sp>
          <p:nvSpPr>
            <p:cNvPr id="9279" name="Rectangle 70"/>
            <p:cNvSpPr>
              <a:spLocks noChangeArrowheads="1"/>
            </p:cNvSpPr>
            <p:nvPr/>
          </p:nvSpPr>
          <p:spPr bwMode="auto">
            <a:xfrm>
              <a:off x="3124" y="3677"/>
              <a:ext cx="45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9280" name="Rectangle 69"/>
            <p:cNvSpPr>
              <a:spLocks noChangeArrowheads="1"/>
            </p:cNvSpPr>
            <p:nvPr/>
          </p:nvSpPr>
          <p:spPr bwMode="auto">
            <a:xfrm>
              <a:off x="1960" y="3677"/>
              <a:ext cx="1164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sz="2000" i="1">
                  <a:latin typeface="Eras Medium ITC" panose="020B0602030504020804" pitchFamily="34" charset="0"/>
                </a:rPr>
                <a:t>y</a:t>
              </a:r>
              <a:r>
                <a:rPr lang="en-CA" altLang="en-US" sz="2000">
                  <a:latin typeface="Eras Medium ITC" panose="020B0602030504020804" pitchFamily="34" charset="0"/>
                </a:rPr>
                <a:t> =  –2 sin 3</a:t>
              </a:r>
              <a:r>
                <a:rPr lang="en-CA" altLang="en-US" sz="2000" i="1">
                  <a:latin typeface="Eras Medium ITC" panose="020B0602030504020804" pitchFamily="34" charset="0"/>
                </a:rPr>
                <a:t>x</a:t>
              </a:r>
              <a:endParaRPr lang="en-US" altLang="en-US" sz="2000">
                <a:latin typeface="Eras Medium ITC" panose="020B0602030504020804" pitchFamily="34" charset="0"/>
              </a:endParaRPr>
            </a:p>
          </p:txBody>
        </p:sp>
        <p:sp>
          <p:nvSpPr>
            <p:cNvPr id="9281" name="Rectangle 64"/>
            <p:cNvSpPr>
              <a:spLocks noChangeArrowheads="1"/>
            </p:cNvSpPr>
            <p:nvPr/>
          </p:nvSpPr>
          <p:spPr bwMode="auto">
            <a:xfrm>
              <a:off x="3124" y="3316"/>
              <a:ext cx="460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9282" name="Rectangle 63"/>
            <p:cNvSpPr>
              <a:spLocks noChangeArrowheads="1"/>
            </p:cNvSpPr>
            <p:nvPr/>
          </p:nvSpPr>
          <p:spPr bwMode="auto">
            <a:xfrm>
              <a:off x="1960" y="3228"/>
              <a:ext cx="1052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sz="2000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9283" name="Freeform 84"/>
            <p:cNvSpPr>
              <a:spLocks/>
            </p:cNvSpPr>
            <p:nvPr/>
          </p:nvSpPr>
          <p:spPr bwMode="auto">
            <a:xfrm>
              <a:off x="5304" y="3204"/>
              <a:ext cx="4" cy="756"/>
            </a:xfrm>
            <a:custGeom>
              <a:avLst/>
              <a:gdLst>
                <a:gd name="T0" fmla="*/ 4 w 4"/>
                <a:gd name="T1" fmla="*/ 0 h 756"/>
                <a:gd name="T2" fmla="*/ 0 w 4"/>
                <a:gd name="T3" fmla="*/ 756 h 756"/>
                <a:gd name="T4" fmla="*/ 0 60000 65536"/>
                <a:gd name="T5" fmla="*/ 0 60000 65536"/>
                <a:gd name="T6" fmla="*/ 0 w 4"/>
                <a:gd name="T7" fmla="*/ 0 h 756"/>
                <a:gd name="T8" fmla="*/ 4 w 4"/>
                <a:gd name="T9" fmla="*/ 756 h 7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756">
                  <a:moveTo>
                    <a:pt x="4" y="0"/>
                  </a:moveTo>
                  <a:lnTo>
                    <a:pt x="0" y="75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84" name="Freeform 75"/>
            <p:cNvSpPr>
              <a:spLocks/>
            </p:cNvSpPr>
            <p:nvPr/>
          </p:nvSpPr>
          <p:spPr bwMode="auto">
            <a:xfrm>
              <a:off x="1950" y="3216"/>
              <a:ext cx="3362" cy="1"/>
            </a:xfrm>
            <a:custGeom>
              <a:avLst/>
              <a:gdLst>
                <a:gd name="T0" fmla="*/ 0 w 3362"/>
                <a:gd name="T1" fmla="*/ 0 h 1"/>
                <a:gd name="T2" fmla="*/ 3362 w 3362"/>
                <a:gd name="T3" fmla="*/ 0 h 1"/>
                <a:gd name="T4" fmla="*/ 0 60000 65536"/>
                <a:gd name="T5" fmla="*/ 0 60000 65536"/>
                <a:gd name="T6" fmla="*/ 0 w 3362"/>
                <a:gd name="T7" fmla="*/ 0 h 1"/>
                <a:gd name="T8" fmla="*/ 3362 w 336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2" h="1">
                  <a:moveTo>
                    <a:pt x="0" y="0"/>
                  </a:moveTo>
                  <a:lnTo>
                    <a:pt x="3362" y="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85" name="Freeform 76"/>
            <p:cNvSpPr>
              <a:spLocks/>
            </p:cNvSpPr>
            <p:nvPr/>
          </p:nvSpPr>
          <p:spPr bwMode="auto">
            <a:xfrm>
              <a:off x="1960" y="3600"/>
              <a:ext cx="3360" cy="2"/>
            </a:xfrm>
            <a:custGeom>
              <a:avLst/>
              <a:gdLst>
                <a:gd name="T0" fmla="*/ 0 w 3360"/>
                <a:gd name="T1" fmla="*/ 2 h 2"/>
                <a:gd name="T2" fmla="*/ 3360 w 3360"/>
                <a:gd name="T3" fmla="*/ 0 h 2"/>
                <a:gd name="T4" fmla="*/ 0 60000 65536"/>
                <a:gd name="T5" fmla="*/ 0 60000 65536"/>
                <a:gd name="T6" fmla="*/ 0 w 3360"/>
                <a:gd name="T7" fmla="*/ 0 h 2"/>
                <a:gd name="T8" fmla="*/ 3360 w 33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0" h="2">
                  <a:moveTo>
                    <a:pt x="0" y="2"/>
                  </a:moveTo>
                  <a:lnTo>
                    <a:pt x="3360" y="0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86" name="Freeform 77"/>
            <p:cNvSpPr>
              <a:spLocks/>
            </p:cNvSpPr>
            <p:nvPr/>
          </p:nvSpPr>
          <p:spPr bwMode="auto">
            <a:xfrm>
              <a:off x="1960" y="3959"/>
              <a:ext cx="3360" cy="1"/>
            </a:xfrm>
            <a:custGeom>
              <a:avLst/>
              <a:gdLst>
                <a:gd name="T0" fmla="*/ 0 w 3360"/>
                <a:gd name="T1" fmla="*/ 0 h 1"/>
                <a:gd name="T2" fmla="*/ 3360 w 3360"/>
                <a:gd name="T3" fmla="*/ 1 h 1"/>
                <a:gd name="T4" fmla="*/ 0 60000 65536"/>
                <a:gd name="T5" fmla="*/ 0 60000 65536"/>
                <a:gd name="T6" fmla="*/ 0 w 3360"/>
                <a:gd name="T7" fmla="*/ 0 h 1"/>
                <a:gd name="T8" fmla="*/ 3360 w 33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60" h="1">
                  <a:moveTo>
                    <a:pt x="0" y="0"/>
                  </a:moveTo>
                  <a:lnTo>
                    <a:pt x="3360" y="1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87" name="Line 78"/>
            <p:cNvSpPr>
              <a:spLocks noChangeShapeType="1"/>
            </p:cNvSpPr>
            <p:nvPr/>
          </p:nvSpPr>
          <p:spPr bwMode="auto">
            <a:xfrm>
              <a:off x="1960" y="3212"/>
              <a:ext cx="0" cy="4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88" name="Freeform 79"/>
            <p:cNvSpPr>
              <a:spLocks/>
            </p:cNvSpPr>
            <p:nvPr/>
          </p:nvSpPr>
          <p:spPr bwMode="auto">
            <a:xfrm>
              <a:off x="3124" y="3212"/>
              <a:ext cx="4" cy="756"/>
            </a:xfrm>
            <a:custGeom>
              <a:avLst/>
              <a:gdLst>
                <a:gd name="T0" fmla="*/ 0 w 4"/>
                <a:gd name="T1" fmla="*/ 0 h 756"/>
                <a:gd name="T2" fmla="*/ 4 w 4"/>
                <a:gd name="T3" fmla="*/ 756 h 756"/>
                <a:gd name="T4" fmla="*/ 0 60000 65536"/>
                <a:gd name="T5" fmla="*/ 0 60000 65536"/>
                <a:gd name="T6" fmla="*/ 0 w 4"/>
                <a:gd name="T7" fmla="*/ 0 h 756"/>
                <a:gd name="T8" fmla="*/ 4 w 4"/>
                <a:gd name="T9" fmla="*/ 756 h 7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756">
                  <a:moveTo>
                    <a:pt x="0" y="0"/>
                  </a:moveTo>
                  <a:lnTo>
                    <a:pt x="4" y="75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89" name="Freeform 80"/>
            <p:cNvSpPr>
              <a:spLocks/>
            </p:cNvSpPr>
            <p:nvPr/>
          </p:nvSpPr>
          <p:spPr bwMode="auto">
            <a:xfrm>
              <a:off x="3584" y="3212"/>
              <a:ext cx="1" cy="740"/>
            </a:xfrm>
            <a:custGeom>
              <a:avLst/>
              <a:gdLst>
                <a:gd name="T0" fmla="*/ 0 w 1"/>
                <a:gd name="T1" fmla="*/ 0 h 740"/>
                <a:gd name="T2" fmla="*/ 0 w 1"/>
                <a:gd name="T3" fmla="*/ 740 h 740"/>
                <a:gd name="T4" fmla="*/ 0 60000 65536"/>
                <a:gd name="T5" fmla="*/ 0 60000 65536"/>
                <a:gd name="T6" fmla="*/ 0 w 1"/>
                <a:gd name="T7" fmla="*/ 0 h 740"/>
                <a:gd name="T8" fmla="*/ 1 w 1"/>
                <a:gd name="T9" fmla="*/ 740 h 7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40">
                  <a:moveTo>
                    <a:pt x="0" y="0"/>
                  </a:moveTo>
                  <a:lnTo>
                    <a:pt x="0" y="74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90" name="Freeform 81"/>
            <p:cNvSpPr>
              <a:spLocks/>
            </p:cNvSpPr>
            <p:nvPr/>
          </p:nvSpPr>
          <p:spPr bwMode="auto">
            <a:xfrm>
              <a:off x="4032" y="3212"/>
              <a:ext cx="1" cy="748"/>
            </a:xfrm>
            <a:custGeom>
              <a:avLst/>
              <a:gdLst>
                <a:gd name="T0" fmla="*/ 0 w 1"/>
                <a:gd name="T1" fmla="*/ 0 h 748"/>
                <a:gd name="T2" fmla="*/ 0 w 1"/>
                <a:gd name="T3" fmla="*/ 748 h 748"/>
                <a:gd name="T4" fmla="*/ 0 60000 65536"/>
                <a:gd name="T5" fmla="*/ 0 60000 65536"/>
                <a:gd name="T6" fmla="*/ 0 w 1"/>
                <a:gd name="T7" fmla="*/ 0 h 748"/>
                <a:gd name="T8" fmla="*/ 1 w 1"/>
                <a:gd name="T9" fmla="*/ 748 h 7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48">
                  <a:moveTo>
                    <a:pt x="0" y="0"/>
                  </a:moveTo>
                  <a:lnTo>
                    <a:pt x="0" y="74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91" name="Freeform 82"/>
            <p:cNvSpPr>
              <a:spLocks/>
            </p:cNvSpPr>
            <p:nvPr/>
          </p:nvSpPr>
          <p:spPr bwMode="auto">
            <a:xfrm>
              <a:off x="4432" y="3212"/>
              <a:ext cx="1" cy="756"/>
            </a:xfrm>
            <a:custGeom>
              <a:avLst/>
              <a:gdLst>
                <a:gd name="T0" fmla="*/ 0 w 1"/>
                <a:gd name="T1" fmla="*/ 0 h 756"/>
                <a:gd name="T2" fmla="*/ 0 w 1"/>
                <a:gd name="T3" fmla="*/ 756 h 756"/>
                <a:gd name="T4" fmla="*/ 0 60000 65536"/>
                <a:gd name="T5" fmla="*/ 0 60000 65536"/>
                <a:gd name="T6" fmla="*/ 0 w 1"/>
                <a:gd name="T7" fmla="*/ 0 h 756"/>
                <a:gd name="T8" fmla="*/ 1 w 1"/>
                <a:gd name="T9" fmla="*/ 756 h 7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756">
                  <a:moveTo>
                    <a:pt x="0" y="0"/>
                  </a:moveTo>
                  <a:lnTo>
                    <a:pt x="0" y="75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92" name="Freeform 83"/>
            <p:cNvSpPr>
              <a:spLocks/>
            </p:cNvSpPr>
            <p:nvPr/>
          </p:nvSpPr>
          <p:spPr bwMode="auto">
            <a:xfrm>
              <a:off x="4856" y="3212"/>
              <a:ext cx="4" cy="756"/>
            </a:xfrm>
            <a:custGeom>
              <a:avLst/>
              <a:gdLst>
                <a:gd name="T0" fmla="*/ 4 w 4"/>
                <a:gd name="T1" fmla="*/ 0 h 756"/>
                <a:gd name="T2" fmla="*/ 0 w 4"/>
                <a:gd name="T3" fmla="*/ 756 h 756"/>
                <a:gd name="T4" fmla="*/ 0 60000 65536"/>
                <a:gd name="T5" fmla="*/ 0 60000 65536"/>
                <a:gd name="T6" fmla="*/ 0 w 4"/>
                <a:gd name="T7" fmla="*/ 0 h 756"/>
                <a:gd name="T8" fmla="*/ 4 w 4"/>
                <a:gd name="T9" fmla="*/ 756 h 7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756">
                  <a:moveTo>
                    <a:pt x="4" y="0"/>
                  </a:moveTo>
                  <a:lnTo>
                    <a:pt x="0" y="75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93" name="Freeform 89"/>
            <p:cNvSpPr>
              <a:spLocks/>
            </p:cNvSpPr>
            <p:nvPr/>
          </p:nvSpPr>
          <p:spPr bwMode="auto">
            <a:xfrm>
              <a:off x="1960" y="3626"/>
              <a:ext cx="1" cy="342"/>
            </a:xfrm>
            <a:custGeom>
              <a:avLst/>
              <a:gdLst>
                <a:gd name="T0" fmla="*/ 0 w 1"/>
                <a:gd name="T1" fmla="*/ 0 h 342"/>
                <a:gd name="T2" fmla="*/ 0 w 1"/>
                <a:gd name="T3" fmla="*/ 342 h 342"/>
                <a:gd name="T4" fmla="*/ 0 60000 65536"/>
                <a:gd name="T5" fmla="*/ 0 60000 65536"/>
                <a:gd name="T6" fmla="*/ 0 w 1"/>
                <a:gd name="T7" fmla="*/ 0 h 342"/>
                <a:gd name="T8" fmla="*/ 1 w 1"/>
                <a:gd name="T9" fmla="*/ 342 h 3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42">
                  <a:moveTo>
                    <a:pt x="0" y="0"/>
                  </a:moveTo>
                  <a:lnTo>
                    <a:pt x="0" y="342"/>
                  </a:ln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sp>
        <p:nvSpPr>
          <p:cNvPr id="9240" name="Rectangle 2"/>
          <p:cNvSpPr>
            <a:spLocks noGrp="1" noChangeArrowheads="1"/>
          </p:cNvSpPr>
          <p:nvPr>
            <p:ph type="title"/>
          </p:nvPr>
        </p:nvSpPr>
        <p:spPr>
          <a:xfrm>
            <a:off x="-866775" y="7753350"/>
            <a:ext cx="173355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Example: 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y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 = 2 sin(-3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x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9241" name="Rectangle 4"/>
          <p:cNvSpPr>
            <a:spLocks noChangeArrowheads="1"/>
          </p:cNvSpPr>
          <p:nvPr/>
        </p:nvSpPr>
        <p:spPr bwMode="auto">
          <a:xfrm>
            <a:off x="685800" y="331788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 b="1">
                <a:latin typeface="Eras Medium ITC" panose="020B0602030504020804" pitchFamily="34" charset="0"/>
              </a:rPr>
              <a:t>Example</a:t>
            </a:r>
            <a:r>
              <a:rPr lang="en-CA" altLang="en-US">
                <a:latin typeface="Eras Medium ITC" panose="020B0602030504020804" pitchFamily="34" charset="0"/>
              </a:rPr>
              <a:t>: Sketch the graph of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2 sin</a:t>
            </a:r>
            <a:r>
              <a:rPr lang="en-CA" altLang="en-US" sz="1000">
                <a:latin typeface="Eras Medium ITC" panose="020B0602030504020804" pitchFamily="34" charset="0"/>
              </a:rPr>
              <a:t> </a:t>
            </a:r>
            <a:r>
              <a:rPr lang="en-CA" altLang="en-US">
                <a:latin typeface="Eras Medium ITC" panose="020B0602030504020804" pitchFamily="34" charset="0"/>
              </a:rPr>
              <a:t>(–3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).</a:t>
            </a:r>
            <a:r>
              <a:rPr lang="en-US" altLang="en-US">
                <a:latin typeface="Eras Medium ITC" panose="020B0602030504020804" pitchFamily="34" charset="0"/>
              </a:rPr>
              <a:t> 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685800" y="801688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Rewrite the function in the form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</a:t>
            </a:r>
            <a:r>
              <a:rPr lang="en-CA" altLang="en-US" i="1">
                <a:latin typeface="Eras Medium ITC" panose="020B0602030504020804" pitchFamily="34" charset="0"/>
              </a:rPr>
              <a:t>a</a:t>
            </a:r>
            <a:r>
              <a:rPr lang="en-CA" altLang="en-US">
                <a:latin typeface="Eras Medium ITC" panose="020B0602030504020804" pitchFamily="34" charset="0"/>
              </a:rPr>
              <a:t> sin </a:t>
            </a:r>
            <a:r>
              <a:rPr lang="en-CA" altLang="en-US" i="1">
                <a:latin typeface="Eras Medium ITC" panose="020B0602030504020804" pitchFamily="34" charset="0"/>
              </a:rPr>
              <a:t>bx</a:t>
            </a:r>
            <a:r>
              <a:rPr lang="en-CA" altLang="en-US">
                <a:latin typeface="Eras Medium ITC" panose="020B0602030504020804" pitchFamily="34" charset="0"/>
              </a:rPr>
              <a:t> with </a:t>
            </a:r>
            <a:r>
              <a:rPr lang="en-CA" altLang="en-US" i="1">
                <a:latin typeface="Eras Medium ITC" panose="020B0602030504020804" pitchFamily="34" charset="0"/>
              </a:rPr>
              <a:t>b</a:t>
            </a:r>
            <a:r>
              <a:rPr lang="en-CA" altLang="en-US">
                <a:latin typeface="Eras Medium ITC" panose="020B0602030504020804" pitchFamily="34" charset="0"/>
              </a:rPr>
              <a:t> &gt; 0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1028700" y="1773238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 dirty="0">
                <a:solidFill>
                  <a:srgbClr val="008080"/>
                </a:solidFill>
                <a:latin typeface="Eras Medium ITC" panose="020B0602030504020804" pitchFamily="34" charset="0"/>
                <a:sym typeface="Symbol" pitchFamily="18" charset="2"/>
              </a:rPr>
              <a:t>amplitude</a:t>
            </a:r>
            <a:r>
              <a:rPr lang="en-CA" altLang="en-US" dirty="0">
                <a:latin typeface="Eras Medium ITC" panose="020B0602030504020804" pitchFamily="34" charset="0"/>
                <a:sym typeface="Symbol" pitchFamily="18" charset="2"/>
              </a:rPr>
              <a:t>: |</a:t>
            </a:r>
            <a:r>
              <a:rPr lang="en-CA" altLang="en-US" i="1" dirty="0">
                <a:solidFill>
                  <a:srgbClr val="FF0000"/>
                </a:solidFill>
                <a:latin typeface="Eras Medium ITC" panose="020B0602030504020804" pitchFamily="34" charset="0"/>
                <a:sym typeface="Symbol" pitchFamily="18" charset="2"/>
              </a:rPr>
              <a:t>a </a:t>
            </a:r>
            <a:r>
              <a:rPr lang="en-CA" altLang="en-US" dirty="0">
                <a:latin typeface="Eras Medium ITC" panose="020B0602030504020804" pitchFamily="34" charset="0"/>
                <a:sym typeface="Symbol" pitchFamily="18" charset="2"/>
              </a:rPr>
              <a:t>| = |</a:t>
            </a:r>
            <a:r>
              <a:rPr lang="en-CA" altLang="en-US" dirty="0">
                <a:solidFill>
                  <a:srgbClr val="FF0000"/>
                </a:solidFill>
                <a:latin typeface="Eras Medium ITC" panose="020B0602030504020804" pitchFamily="34" charset="0"/>
              </a:rPr>
              <a:t>–</a:t>
            </a:r>
            <a:r>
              <a:rPr lang="en-CA" altLang="en-US" dirty="0">
                <a:solidFill>
                  <a:srgbClr val="FF0000"/>
                </a:solidFill>
                <a:latin typeface="Eras Medium ITC" panose="020B0602030504020804" pitchFamily="34" charset="0"/>
                <a:sym typeface="Symbol" pitchFamily="18" charset="2"/>
              </a:rPr>
              <a:t>2</a:t>
            </a:r>
            <a:r>
              <a:rPr lang="en-CA" altLang="en-US" dirty="0">
                <a:latin typeface="Eras Medium ITC" panose="020B0602030504020804" pitchFamily="34" charset="0"/>
                <a:sym typeface="Symbol" pitchFamily="18" charset="2"/>
              </a:rPr>
              <a:t>| = </a:t>
            </a:r>
            <a:r>
              <a:rPr lang="en-CA" altLang="en-US" dirty="0">
                <a:solidFill>
                  <a:srgbClr val="FF0000"/>
                </a:solidFill>
                <a:latin typeface="Eras Medium ITC" panose="020B0602030504020804" pitchFamily="34" charset="0"/>
                <a:sym typeface="Symbol" pitchFamily="18" charset="2"/>
              </a:rPr>
              <a:t>2</a:t>
            </a:r>
            <a:endParaRPr lang="en-US" altLang="en-US" dirty="0">
              <a:solidFill>
                <a:srgbClr val="FF0000"/>
              </a:solidFill>
              <a:latin typeface="Eras Medium ITC" panose="020B0602030504020804" pitchFamily="34" charset="0"/>
              <a:sym typeface="Symbol" pitchFamily="18" charset="2"/>
            </a:endParaRP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685800" y="2224088"/>
            <a:ext cx="416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Calculate the five key points.</a:t>
            </a:r>
            <a:r>
              <a:rPr lang="en-US" altLang="en-US">
                <a:latin typeface="Eras Medium ITC" panose="020B0602030504020804" pitchFamily="34" charset="0"/>
              </a:rPr>
              <a:t> </a:t>
            </a:r>
          </a:p>
        </p:txBody>
      </p:sp>
      <p:grpSp>
        <p:nvGrpSpPr>
          <p:cNvPr id="5" name="Group 227"/>
          <p:cNvGrpSpPr>
            <a:grpSpLocks/>
          </p:cNvGrpSpPr>
          <p:nvPr/>
        </p:nvGrpSpPr>
        <p:grpSpPr bwMode="auto">
          <a:xfrm>
            <a:off x="2371725" y="4352925"/>
            <a:ext cx="4781550" cy="1716088"/>
            <a:chOff x="1422" y="1862"/>
            <a:chExt cx="3012" cy="1081"/>
          </a:xfrm>
        </p:grpSpPr>
        <p:sp>
          <p:nvSpPr>
            <p:cNvPr id="9272" name="Freeform 214"/>
            <p:cNvSpPr>
              <a:spLocks/>
            </p:cNvSpPr>
            <p:nvPr/>
          </p:nvSpPr>
          <p:spPr bwMode="auto">
            <a:xfrm>
              <a:off x="1422" y="1890"/>
              <a:ext cx="660" cy="504"/>
            </a:xfrm>
            <a:custGeom>
              <a:avLst/>
              <a:gdLst>
                <a:gd name="T0" fmla="*/ 0 w 660"/>
                <a:gd name="T1" fmla="*/ 312 h 504"/>
                <a:gd name="T2" fmla="*/ 312 w 660"/>
                <a:gd name="T3" fmla="*/ 6 h 504"/>
                <a:gd name="T4" fmla="*/ 660 w 660"/>
                <a:gd name="T5" fmla="*/ 504 h 504"/>
                <a:gd name="T6" fmla="*/ 0 60000 65536"/>
                <a:gd name="T7" fmla="*/ 0 60000 65536"/>
                <a:gd name="T8" fmla="*/ 0 60000 65536"/>
                <a:gd name="T9" fmla="*/ 0 w 660"/>
                <a:gd name="T10" fmla="*/ 0 h 504"/>
                <a:gd name="T11" fmla="*/ 660 w 660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504">
                  <a:moveTo>
                    <a:pt x="0" y="312"/>
                  </a:moveTo>
                  <a:cubicBezTo>
                    <a:pt x="52" y="261"/>
                    <a:pt x="162" y="0"/>
                    <a:pt x="312" y="6"/>
                  </a:cubicBezTo>
                  <a:cubicBezTo>
                    <a:pt x="462" y="12"/>
                    <a:pt x="588" y="400"/>
                    <a:pt x="660" y="50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73" name="Freeform 153"/>
            <p:cNvSpPr>
              <a:spLocks/>
            </p:cNvSpPr>
            <p:nvPr/>
          </p:nvSpPr>
          <p:spPr bwMode="auto">
            <a:xfrm>
              <a:off x="2056" y="1862"/>
              <a:ext cx="1556" cy="1081"/>
            </a:xfrm>
            <a:custGeom>
              <a:avLst/>
              <a:gdLst>
                <a:gd name="T0" fmla="*/ 0 w 1556"/>
                <a:gd name="T1" fmla="*/ 498 h 1081"/>
                <a:gd name="T2" fmla="*/ 464 w 1556"/>
                <a:gd name="T3" fmla="*/ 1010 h 1081"/>
                <a:gd name="T4" fmla="*/ 1152 w 1556"/>
                <a:gd name="T5" fmla="*/ 74 h 1081"/>
                <a:gd name="T6" fmla="*/ 1556 w 1556"/>
                <a:gd name="T7" fmla="*/ 568 h 10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6"/>
                <a:gd name="T13" fmla="*/ 0 h 1081"/>
                <a:gd name="T14" fmla="*/ 1556 w 1556"/>
                <a:gd name="T15" fmla="*/ 1081 h 10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6" h="1081">
                  <a:moveTo>
                    <a:pt x="0" y="498"/>
                  </a:moveTo>
                  <a:cubicBezTo>
                    <a:pt x="77" y="583"/>
                    <a:pt x="272" y="1081"/>
                    <a:pt x="464" y="1010"/>
                  </a:cubicBezTo>
                  <a:cubicBezTo>
                    <a:pt x="656" y="939"/>
                    <a:pt x="970" y="148"/>
                    <a:pt x="1152" y="74"/>
                  </a:cubicBezTo>
                  <a:cubicBezTo>
                    <a:pt x="1334" y="0"/>
                    <a:pt x="1472" y="465"/>
                    <a:pt x="1556" y="568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9274" name="Freeform 154"/>
            <p:cNvSpPr>
              <a:spLocks/>
            </p:cNvSpPr>
            <p:nvPr/>
          </p:nvSpPr>
          <p:spPr bwMode="auto">
            <a:xfrm>
              <a:off x="3588" y="2028"/>
              <a:ext cx="846" cy="870"/>
            </a:xfrm>
            <a:custGeom>
              <a:avLst/>
              <a:gdLst>
                <a:gd name="T0" fmla="*/ 0 w 846"/>
                <a:gd name="T1" fmla="*/ 396 h 870"/>
                <a:gd name="T2" fmla="*/ 364 w 846"/>
                <a:gd name="T3" fmla="*/ 804 h 870"/>
                <a:gd name="T4" fmla="*/ 846 w 846"/>
                <a:gd name="T5" fmla="*/ 0 h 870"/>
                <a:gd name="T6" fmla="*/ 0 60000 65536"/>
                <a:gd name="T7" fmla="*/ 0 60000 65536"/>
                <a:gd name="T8" fmla="*/ 0 60000 65536"/>
                <a:gd name="T9" fmla="*/ 0 w 846"/>
                <a:gd name="T10" fmla="*/ 0 h 870"/>
                <a:gd name="T11" fmla="*/ 846 w 846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6" h="870">
                  <a:moveTo>
                    <a:pt x="0" y="396"/>
                  </a:moveTo>
                  <a:cubicBezTo>
                    <a:pt x="61" y="463"/>
                    <a:pt x="223" y="870"/>
                    <a:pt x="364" y="804"/>
                  </a:cubicBezTo>
                  <a:cubicBezTo>
                    <a:pt x="536" y="738"/>
                    <a:pt x="746" y="167"/>
                    <a:pt x="846" y="0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6" name="Group 220"/>
          <p:cNvGrpSpPr>
            <a:grpSpLocks/>
          </p:cNvGrpSpPr>
          <p:nvPr/>
        </p:nvGrpSpPr>
        <p:grpSpPr bwMode="auto">
          <a:xfrm>
            <a:off x="2484438" y="5143500"/>
            <a:ext cx="971550" cy="534988"/>
            <a:chOff x="1493" y="2360"/>
            <a:chExt cx="612" cy="337"/>
          </a:xfrm>
        </p:grpSpPr>
        <p:sp>
          <p:nvSpPr>
            <p:cNvPr id="9270" name="Oval 152"/>
            <p:cNvSpPr>
              <a:spLocks noChangeArrowheads="1"/>
            </p:cNvSpPr>
            <p:nvPr/>
          </p:nvSpPr>
          <p:spPr bwMode="auto">
            <a:xfrm>
              <a:off x="2048" y="2360"/>
              <a:ext cx="57" cy="57"/>
            </a:xfrm>
            <a:prstGeom prst="ellipse">
              <a:avLst/>
            </a:prstGeom>
            <a:solidFill>
              <a:srgbClr val="008080"/>
            </a:solidFill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endParaRPr lang="en-US" altLang="en-US">
                <a:latin typeface="Eras Medium ITC" panose="020B0602030504020804" pitchFamily="34" charset="0"/>
              </a:endParaRPr>
            </a:p>
            <a:p>
              <a:pPr algn="ctr" eaLnBrk="1" hangingPunct="1">
                <a:lnSpc>
                  <a:spcPct val="100000"/>
                </a:lnSpc>
              </a:pPr>
              <a:endParaRPr lang="en-US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9271" name="Rectangle 166"/>
            <p:cNvSpPr>
              <a:spLocks noChangeArrowheads="1"/>
            </p:cNvSpPr>
            <p:nvPr/>
          </p:nvSpPr>
          <p:spPr bwMode="auto">
            <a:xfrm>
              <a:off x="1493" y="2406"/>
              <a:ext cx="55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(0, 0)</a:t>
              </a:r>
              <a:endParaRPr lang="en-US" altLang="en-US">
                <a:solidFill>
                  <a:srgbClr val="008080"/>
                </a:solidFill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7" name="Group 217"/>
          <p:cNvGrpSpPr>
            <a:grpSpLocks/>
          </p:cNvGrpSpPr>
          <p:nvPr/>
        </p:nvGrpSpPr>
        <p:grpSpPr bwMode="auto">
          <a:xfrm>
            <a:off x="4441827" y="5156200"/>
            <a:ext cx="935038" cy="687388"/>
            <a:chOff x="2726" y="2368"/>
            <a:chExt cx="589" cy="433"/>
          </a:xfrm>
        </p:grpSpPr>
        <p:sp>
          <p:nvSpPr>
            <p:cNvPr id="9268" name="Oval 151"/>
            <p:cNvSpPr>
              <a:spLocks noChangeArrowheads="1"/>
            </p:cNvSpPr>
            <p:nvPr/>
          </p:nvSpPr>
          <p:spPr bwMode="auto">
            <a:xfrm>
              <a:off x="2832" y="2368"/>
              <a:ext cx="57" cy="57"/>
            </a:xfrm>
            <a:prstGeom prst="ellipse">
              <a:avLst/>
            </a:prstGeom>
            <a:solidFill>
              <a:srgbClr val="008080"/>
            </a:solidFill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9269" name="Rectangle 168"/>
            <p:cNvSpPr>
              <a:spLocks noChangeArrowheads="1"/>
            </p:cNvSpPr>
            <p:nvPr/>
          </p:nvSpPr>
          <p:spPr bwMode="auto">
            <a:xfrm>
              <a:off x="2726" y="2454"/>
              <a:ext cx="5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(   , 0)</a:t>
              </a:r>
              <a:endParaRPr lang="en-US" altLang="en-US">
                <a:solidFill>
                  <a:srgbClr val="008080"/>
                </a:solidFill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23" name="Object 170"/>
            <p:cNvGraphicFramePr>
              <a:graphicFrameLocks noChangeAspect="1"/>
            </p:cNvGraphicFramePr>
            <p:nvPr/>
          </p:nvGraphicFramePr>
          <p:xfrm>
            <a:off x="2857" y="2454"/>
            <a:ext cx="145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3" name="Equation" r:id="rId30" imgW="164880" imgH="393480" progId="Equation.3">
                    <p:embed/>
                  </p:oleObj>
                </mc:Choice>
                <mc:Fallback>
                  <p:oleObj name="Equation" r:id="rId30" imgW="164880" imgH="393480" progId="Equation.3">
                    <p:embed/>
                    <p:pic>
                      <p:nvPicPr>
                        <p:cNvPr id="0" name="Object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7" y="2454"/>
                          <a:ext cx="145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218"/>
          <p:cNvGrpSpPr>
            <a:grpSpLocks/>
          </p:cNvGrpSpPr>
          <p:nvPr/>
        </p:nvGrpSpPr>
        <p:grpSpPr bwMode="auto">
          <a:xfrm>
            <a:off x="4765677" y="3978275"/>
            <a:ext cx="935038" cy="550863"/>
            <a:chOff x="2930" y="1626"/>
            <a:chExt cx="589" cy="347"/>
          </a:xfrm>
        </p:grpSpPr>
        <p:sp>
          <p:nvSpPr>
            <p:cNvPr id="9266" name="Oval 149"/>
            <p:cNvSpPr>
              <a:spLocks noChangeArrowheads="1"/>
            </p:cNvSpPr>
            <p:nvPr/>
          </p:nvSpPr>
          <p:spPr bwMode="auto">
            <a:xfrm>
              <a:off x="3206" y="1904"/>
              <a:ext cx="57" cy="57"/>
            </a:xfrm>
            <a:prstGeom prst="ellipse">
              <a:avLst/>
            </a:prstGeom>
            <a:solidFill>
              <a:srgbClr val="008080"/>
            </a:solidFill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9267" name="Rectangle 169"/>
            <p:cNvSpPr>
              <a:spLocks noChangeArrowheads="1"/>
            </p:cNvSpPr>
            <p:nvPr/>
          </p:nvSpPr>
          <p:spPr bwMode="auto">
            <a:xfrm>
              <a:off x="2930" y="1626"/>
              <a:ext cx="5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(   , 2)</a:t>
              </a:r>
              <a:endParaRPr lang="en-US" altLang="en-US">
                <a:solidFill>
                  <a:srgbClr val="008080"/>
                </a:solidFill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22" name="Object 171"/>
            <p:cNvGraphicFramePr>
              <a:graphicFrameLocks noChangeAspect="1"/>
            </p:cNvGraphicFramePr>
            <p:nvPr/>
          </p:nvGraphicFramePr>
          <p:xfrm>
            <a:off x="3045" y="1626"/>
            <a:ext cx="145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4" name="Equation" r:id="rId32" imgW="164880" imgH="393480" progId="Equation.3">
                    <p:embed/>
                  </p:oleObj>
                </mc:Choice>
                <mc:Fallback>
                  <p:oleObj name="Equation" r:id="rId32" imgW="164880" imgH="393480" progId="Equation.3">
                    <p:embed/>
                    <p:pic>
                      <p:nvPicPr>
                        <p:cNvPr id="0" name="Object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5" y="1626"/>
                          <a:ext cx="145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19"/>
          <p:cNvGrpSpPr>
            <a:grpSpLocks/>
          </p:cNvGrpSpPr>
          <p:nvPr/>
        </p:nvGrpSpPr>
        <p:grpSpPr bwMode="auto">
          <a:xfrm>
            <a:off x="3578225" y="5842000"/>
            <a:ext cx="971550" cy="563563"/>
            <a:chOff x="2182" y="2800"/>
            <a:chExt cx="612" cy="355"/>
          </a:xfrm>
        </p:grpSpPr>
        <p:sp>
          <p:nvSpPr>
            <p:cNvPr id="9264" name="Oval 148"/>
            <p:cNvSpPr>
              <a:spLocks noChangeArrowheads="1"/>
            </p:cNvSpPr>
            <p:nvPr/>
          </p:nvSpPr>
          <p:spPr bwMode="auto">
            <a:xfrm>
              <a:off x="2448" y="2846"/>
              <a:ext cx="57" cy="57"/>
            </a:xfrm>
            <a:prstGeom prst="ellipse">
              <a:avLst/>
            </a:prstGeom>
            <a:solidFill>
              <a:srgbClr val="008080"/>
            </a:solidFill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9265" name="Rectangle 167"/>
            <p:cNvSpPr>
              <a:spLocks noChangeArrowheads="1"/>
            </p:cNvSpPr>
            <p:nvPr/>
          </p:nvSpPr>
          <p:spPr bwMode="auto">
            <a:xfrm>
              <a:off x="2182" y="2800"/>
              <a:ext cx="6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(   ,</a:t>
              </a:r>
              <a:r>
                <a:rPr lang="en-CA" altLang="en-US" sz="800">
                  <a:solidFill>
                    <a:srgbClr val="008080"/>
                  </a:solidFill>
                  <a:latin typeface="Eras Medium ITC" panose="020B0602030504020804" pitchFamily="34" charset="0"/>
                </a:rPr>
                <a:t> </a:t>
              </a: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-2)</a:t>
              </a:r>
              <a:endParaRPr lang="en-US" altLang="en-US">
                <a:solidFill>
                  <a:srgbClr val="008080"/>
                </a:solidFill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21" name="Object 174"/>
            <p:cNvGraphicFramePr>
              <a:graphicFrameLocks noChangeAspect="1"/>
            </p:cNvGraphicFramePr>
            <p:nvPr/>
          </p:nvGraphicFramePr>
          <p:xfrm>
            <a:off x="2285" y="2808"/>
            <a:ext cx="169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5" name="Equation" r:id="rId34" imgW="164880" imgH="393480" progId="Equation.3">
                    <p:embed/>
                  </p:oleObj>
                </mc:Choice>
                <mc:Fallback>
                  <p:oleObj name="Equation" r:id="rId34" imgW="164880" imgH="393480" progId="Equation.3">
                    <p:embed/>
                    <p:pic>
                      <p:nvPicPr>
                        <p:cNvPr id="0" name="Object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5" y="2808"/>
                          <a:ext cx="169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216"/>
          <p:cNvGrpSpPr>
            <a:grpSpLocks/>
          </p:cNvGrpSpPr>
          <p:nvPr/>
        </p:nvGrpSpPr>
        <p:grpSpPr bwMode="auto">
          <a:xfrm>
            <a:off x="5129215" y="5156200"/>
            <a:ext cx="1011238" cy="912813"/>
            <a:chOff x="3159" y="2368"/>
            <a:chExt cx="637" cy="575"/>
          </a:xfrm>
        </p:grpSpPr>
        <p:sp>
          <p:nvSpPr>
            <p:cNvPr id="9262" name="Oval 150"/>
            <p:cNvSpPr>
              <a:spLocks noChangeArrowheads="1"/>
            </p:cNvSpPr>
            <p:nvPr/>
          </p:nvSpPr>
          <p:spPr bwMode="auto">
            <a:xfrm>
              <a:off x="3552" y="2368"/>
              <a:ext cx="57" cy="57"/>
            </a:xfrm>
            <a:prstGeom prst="ellipse">
              <a:avLst/>
            </a:prstGeom>
            <a:solidFill>
              <a:srgbClr val="008080"/>
            </a:solidFill>
            <a:ln w="38100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9263" name="Rectangle 165"/>
            <p:cNvSpPr>
              <a:spLocks noChangeArrowheads="1"/>
            </p:cNvSpPr>
            <p:nvPr/>
          </p:nvSpPr>
          <p:spPr bwMode="auto">
            <a:xfrm>
              <a:off x="3159" y="2572"/>
              <a:ext cx="63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(    , 0)</a:t>
              </a:r>
              <a:endParaRPr lang="en-US" altLang="en-US">
                <a:solidFill>
                  <a:srgbClr val="008080"/>
                </a:solidFill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9220" name="Object 176"/>
            <p:cNvGraphicFramePr>
              <a:graphicFrameLocks noChangeAspect="1"/>
            </p:cNvGraphicFramePr>
            <p:nvPr/>
          </p:nvGraphicFramePr>
          <p:xfrm>
            <a:off x="3276" y="2596"/>
            <a:ext cx="223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6" name="Equation" r:id="rId36" imgW="253800" imgH="393480" progId="Equation.3">
                    <p:embed/>
                  </p:oleObj>
                </mc:Choice>
                <mc:Fallback>
                  <p:oleObj name="Equation" r:id="rId36" imgW="253800" imgH="393480" progId="Equation.3">
                    <p:embed/>
                    <p:pic>
                      <p:nvPicPr>
                        <p:cNvPr id="0" name="Object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" y="2596"/>
                          <a:ext cx="223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8913" name="Rectangle 193"/>
          <p:cNvSpPr>
            <a:spLocks noChangeArrowheads="1"/>
          </p:cNvSpPr>
          <p:nvPr/>
        </p:nvSpPr>
        <p:spPr bwMode="auto">
          <a:xfrm>
            <a:off x="381000" y="12525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Use the identity sin (–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) = – sin</a:t>
            </a:r>
            <a:r>
              <a:rPr lang="en-CA" altLang="en-US" i="1">
                <a:latin typeface="Eras Medium ITC" panose="020B0602030504020804" pitchFamily="34" charset="0"/>
              </a:rPr>
              <a:t> x:</a:t>
            </a:r>
            <a:r>
              <a:rPr lang="en-CA" altLang="en-US">
                <a:latin typeface="Eras Medium ITC" panose="020B0602030504020804" pitchFamily="34" charset="0"/>
              </a:rPr>
              <a:t> 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158914" name="Rectangle 194"/>
          <p:cNvSpPr>
            <a:spLocks noChangeArrowheads="1"/>
          </p:cNvSpPr>
          <p:nvPr/>
        </p:nvSpPr>
        <p:spPr bwMode="auto">
          <a:xfrm>
            <a:off x="5437188" y="1239838"/>
            <a:ext cx="3764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</a:t>
            </a:r>
            <a:r>
              <a:rPr lang="en-CA" altLang="en-US">
                <a:solidFill>
                  <a:srgbClr val="FF0000"/>
                </a:solidFill>
                <a:latin typeface="Eras Medium ITC" panose="020B0602030504020804" pitchFamily="34" charset="0"/>
              </a:rPr>
              <a:t>2</a:t>
            </a:r>
            <a:r>
              <a:rPr lang="en-CA" altLang="en-US">
                <a:latin typeface="Eras Medium ITC" panose="020B0602030504020804" pitchFamily="34" charset="0"/>
              </a:rPr>
              <a:t> sin (–</a:t>
            </a:r>
            <a:r>
              <a:rPr lang="en-CA" altLang="en-US">
                <a:solidFill>
                  <a:srgbClr val="FF0000"/>
                </a:solidFill>
                <a:latin typeface="Eras Medium ITC" panose="020B0602030504020804" pitchFamily="34" charset="0"/>
              </a:rPr>
              <a:t>3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) =  –</a:t>
            </a:r>
            <a:r>
              <a:rPr lang="en-CA" altLang="en-US">
                <a:solidFill>
                  <a:srgbClr val="FF0000"/>
                </a:solidFill>
                <a:latin typeface="Eras Medium ITC" panose="020B0602030504020804" pitchFamily="34" charset="0"/>
              </a:rPr>
              <a:t>2</a:t>
            </a:r>
            <a:r>
              <a:rPr lang="en-CA" altLang="en-US">
                <a:latin typeface="Eras Medium ITC" panose="020B0602030504020804" pitchFamily="34" charset="0"/>
              </a:rPr>
              <a:t> sin </a:t>
            </a:r>
            <a:r>
              <a:rPr lang="en-CA" altLang="en-US">
                <a:solidFill>
                  <a:srgbClr val="FF0000"/>
                </a:solidFill>
                <a:latin typeface="Eras Medium ITC" panose="020B0602030504020804" pitchFamily="34" charset="0"/>
              </a:rPr>
              <a:t>3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grpSp>
        <p:nvGrpSpPr>
          <p:cNvPr id="11" name="Group 203"/>
          <p:cNvGrpSpPr>
            <a:grpSpLocks/>
          </p:cNvGrpSpPr>
          <p:nvPr/>
        </p:nvGrpSpPr>
        <p:grpSpPr bwMode="auto">
          <a:xfrm>
            <a:off x="5321300" y="1595438"/>
            <a:ext cx="2274888" cy="844550"/>
            <a:chOff x="2691" y="1280"/>
            <a:chExt cx="1394" cy="532"/>
          </a:xfrm>
        </p:grpSpPr>
        <p:sp>
          <p:nvSpPr>
            <p:cNvPr id="9254" name="Rectangle 141"/>
            <p:cNvSpPr>
              <a:spLocks noChangeArrowheads="1"/>
            </p:cNvSpPr>
            <p:nvPr/>
          </p:nvSpPr>
          <p:spPr bwMode="auto">
            <a:xfrm>
              <a:off x="2691" y="1368"/>
              <a:ext cx="70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  <a:sym typeface="Symbol" pitchFamily="18" charset="2"/>
                </a:rPr>
                <a:t>period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:</a:t>
              </a:r>
              <a:endParaRPr lang="en-US" altLang="en-US">
                <a:latin typeface="Eras Medium ITC" panose="020B0602030504020804" pitchFamily="34" charset="0"/>
                <a:sym typeface="Symbol" pitchFamily="18" charset="2"/>
              </a:endParaRPr>
            </a:p>
          </p:txBody>
        </p:sp>
        <p:grpSp>
          <p:nvGrpSpPr>
            <p:cNvPr id="9255" name="Group 202"/>
            <p:cNvGrpSpPr>
              <a:grpSpLocks/>
            </p:cNvGrpSpPr>
            <p:nvPr/>
          </p:nvGrpSpPr>
          <p:grpSpPr bwMode="auto">
            <a:xfrm>
              <a:off x="3279" y="1280"/>
              <a:ext cx="806" cy="532"/>
              <a:chOff x="3311" y="1256"/>
              <a:chExt cx="806" cy="532"/>
            </a:xfrm>
          </p:grpSpPr>
          <p:grpSp>
            <p:nvGrpSpPr>
              <p:cNvPr id="9256" name="Group 197"/>
              <p:cNvGrpSpPr>
                <a:grpSpLocks/>
              </p:cNvGrpSpPr>
              <p:nvPr/>
            </p:nvGrpSpPr>
            <p:grpSpPr bwMode="auto">
              <a:xfrm>
                <a:off x="3311" y="1264"/>
                <a:ext cx="339" cy="486"/>
                <a:chOff x="4055" y="1288"/>
                <a:chExt cx="339" cy="486"/>
              </a:xfrm>
            </p:grpSpPr>
            <p:graphicFrame>
              <p:nvGraphicFramePr>
                <p:cNvPr id="9219" name="Object 195"/>
                <p:cNvGraphicFramePr>
                  <a:graphicFrameLocks noChangeAspect="1"/>
                </p:cNvGraphicFramePr>
                <p:nvPr/>
              </p:nvGraphicFramePr>
              <p:xfrm>
                <a:off x="4103" y="1300"/>
                <a:ext cx="291" cy="4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327" name="Equation" r:id="rId38" imgW="241200" imgH="393480" progId="Equation.3">
                        <p:embed/>
                      </p:oleObj>
                    </mc:Choice>
                    <mc:Fallback>
                      <p:oleObj name="Equation" r:id="rId38" imgW="241200" imgH="393480" progId="Equation.3">
                        <p:embed/>
                        <p:pic>
                          <p:nvPicPr>
                            <p:cNvPr id="0" name="Object 19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03" y="1300"/>
                              <a:ext cx="291" cy="4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61" name="Rectangle 196"/>
                <p:cNvSpPr>
                  <a:spLocks noChangeArrowheads="1"/>
                </p:cNvSpPr>
                <p:nvPr/>
              </p:nvSpPr>
              <p:spPr bwMode="auto">
                <a:xfrm>
                  <a:off x="4055" y="1288"/>
                  <a:ext cx="225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</a:pPr>
                  <a:r>
                    <a:rPr lang="en-CA" altLang="en-US">
                      <a:solidFill>
                        <a:srgbClr val="FF0000"/>
                      </a:solidFill>
                      <a:latin typeface="Eras Medium ITC" panose="020B0602030504020804" pitchFamily="34" charset="0"/>
                    </a:rPr>
                    <a:t>2</a:t>
                  </a:r>
                  <a:endPara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endParaRPr>
                </a:p>
              </p:txBody>
            </p:sp>
          </p:grpSp>
          <p:grpSp>
            <p:nvGrpSpPr>
              <p:cNvPr id="9257" name="Group 200"/>
              <p:cNvGrpSpPr>
                <a:grpSpLocks/>
              </p:cNvGrpSpPr>
              <p:nvPr/>
            </p:nvGrpSpPr>
            <p:grpSpPr bwMode="auto">
              <a:xfrm>
                <a:off x="3793" y="1256"/>
                <a:ext cx="324" cy="532"/>
                <a:chOff x="3289" y="1264"/>
                <a:chExt cx="324" cy="532"/>
              </a:xfrm>
            </p:grpSpPr>
            <p:graphicFrame>
              <p:nvGraphicFramePr>
                <p:cNvPr id="9218" name="Object 56"/>
                <p:cNvGraphicFramePr>
                  <a:graphicFrameLocks noChangeAspect="1"/>
                </p:cNvGraphicFramePr>
                <p:nvPr/>
              </p:nvGraphicFramePr>
              <p:xfrm>
                <a:off x="3324" y="1281"/>
                <a:ext cx="289" cy="5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328" name="Equation" r:id="rId40" imgW="241200" imgH="431640" progId="Equation.3">
                        <p:embed/>
                      </p:oleObj>
                    </mc:Choice>
                    <mc:Fallback>
                      <p:oleObj name="Equation" r:id="rId40" imgW="241200" imgH="431640" progId="Equation.3">
                        <p:embed/>
                        <p:pic>
                          <p:nvPicPr>
                            <p:cNvPr id="0" name="Object 56"/>
                            <p:cNvPicPr preferRelativeResize="0"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24" y="1281"/>
                              <a:ext cx="289" cy="51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59" name="Rectangle 198"/>
                <p:cNvSpPr>
                  <a:spLocks noChangeArrowheads="1"/>
                </p:cNvSpPr>
                <p:nvPr/>
              </p:nvSpPr>
              <p:spPr bwMode="auto">
                <a:xfrm>
                  <a:off x="3289" y="1264"/>
                  <a:ext cx="225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</a:pPr>
                  <a:r>
                    <a:rPr lang="en-CA" altLang="en-US">
                      <a:solidFill>
                        <a:srgbClr val="FF0000"/>
                      </a:solidFill>
                      <a:latin typeface="Eras Medium ITC" panose="020B0602030504020804" pitchFamily="34" charset="0"/>
                    </a:rPr>
                    <a:t>2</a:t>
                  </a:r>
                  <a:endPara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endParaRPr>
                </a:p>
              </p:txBody>
            </p:sp>
            <p:sp>
              <p:nvSpPr>
                <p:cNvPr id="9260" name="Rectangle 199"/>
                <p:cNvSpPr>
                  <a:spLocks noChangeArrowheads="1"/>
                </p:cNvSpPr>
                <p:nvPr/>
              </p:nvSpPr>
              <p:spPr bwMode="auto">
                <a:xfrm>
                  <a:off x="3362" y="1504"/>
                  <a:ext cx="22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</a:pPr>
                  <a:r>
                    <a:rPr lang="en-CA" altLang="en-US">
                      <a:solidFill>
                        <a:srgbClr val="FF0000"/>
                      </a:solidFill>
                      <a:latin typeface="Eras Medium ITC" panose="020B0602030504020804" pitchFamily="34" charset="0"/>
                    </a:rPr>
                    <a:t>3</a:t>
                  </a:r>
                  <a:endPara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endParaRPr>
                </a:p>
              </p:txBody>
            </p:sp>
          </p:grpSp>
          <p:sp>
            <p:nvSpPr>
              <p:cNvPr id="9258" name="Rectangle 201"/>
              <p:cNvSpPr>
                <a:spLocks noChangeArrowheads="1"/>
              </p:cNvSpPr>
              <p:nvPr/>
            </p:nvSpPr>
            <p:spPr bwMode="auto">
              <a:xfrm>
                <a:off x="3625" y="1384"/>
                <a:ext cx="22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>
                    <a:latin typeface="Eras Medium ITC" panose="020B0602030504020804" pitchFamily="34" charset="0"/>
                    <a:sym typeface="Symbol" pitchFamily="18" charset="2"/>
                  </a:rPr>
                  <a:t>=</a:t>
                </a:r>
                <a:endParaRPr lang="en-US" altLang="en-US">
                  <a:latin typeface="Eras Medium ITC" panose="020B0602030504020804" pitchFamily="34" charset="0"/>
                  <a:sym typeface="Symbol" pitchFamily="18" charset="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 autoUpdateAnimBg="0"/>
      <p:bldP spid="158727" grpId="0" autoUpdateAnimBg="0"/>
      <p:bldP spid="158731" grpId="0" autoUpdateAnimBg="0"/>
      <p:bldP spid="158913" grpId="0" autoUpdateAnimBg="0"/>
      <p:bldP spid="1589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20CDDF7-E8B4-42DA-A9A8-79C7A3B16DC8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11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54025" y="1390650"/>
            <a:ext cx="8081963" cy="4781550"/>
          </a:xfrm>
          <a:prstGeom prst="rect">
            <a:avLst/>
          </a:prstGeom>
          <a:solidFill>
            <a:srgbClr val="FFFFFF"/>
          </a:solidFill>
          <a:ln w="12700">
            <a:solidFill>
              <a:srgbClr val="5F5735"/>
            </a:solidFill>
            <a:miter lim="800000"/>
            <a:headEnd/>
            <a:tailEnd/>
          </a:ln>
          <a:effectLst>
            <a:outerShdw dist="45791" dir="3378596" algn="ctr" rotWithShape="0">
              <a:srgbClr val="5F5735"/>
            </a:outerShdw>
          </a:effectLst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Eras Medium ITC" panose="020B0602030504020804" pitchFamily="34" charset="0"/>
              </a:rPr>
              <a:t>The graph of </a:t>
            </a:r>
            <a:r>
              <a:rPr lang="en-US" sz="2000" b="1" i="1" dirty="0">
                <a:latin typeface="Eras Medium ITC" panose="020B0602030504020804" pitchFamily="34" charset="0"/>
              </a:rPr>
              <a:t>y</a:t>
            </a:r>
            <a:r>
              <a:rPr lang="en-US" sz="2000" dirty="0">
                <a:latin typeface="Eras Medium ITC" panose="020B0602030504020804" pitchFamily="34" charset="0"/>
              </a:rPr>
              <a:t> = </a:t>
            </a:r>
            <a:r>
              <a:rPr lang="en-US" sz="2000" i="1" dirty="0">
                <a:latin typeface="Eras Medium ITC" panose="020B0602030504020804" pitchFamily="34" charset="0"/>
              </a:rPr>
              <a:t>A</a:t>
            </a:r>
            <a:r>
              <a:rPr lang="en-US" sz="2000" dirty="0">
                <a:latin typeface="Eras Medium ITC" panose="020B0602030504020804" pitchFamily="34" charset="0"/>
              </a:rPr>
              <a:t> sin (</a:t>
            </a:r>
            <a:r>
              <a:rPr lang="en-US" sz="2000" i="1" dirty="0" err="1">
                <a:latin typeface="Eras Medium ITC" panose="020B0602030504020804" pitchFamily="34" charset="0"/>
              </a:rPr>
              <a:t>B</a:t>
            </a:r>
            <a:r>
              <a:rPr lang="en-US" sz="2000" b="1" i="1" dirty="0" err="1">
                <a:latin typeface="Eras Medium ITC" panose="020B0602030504020804" pitchFamily="34" charset="0"/>
              </a:rPr>
              <a:t>x</a:t>
            </a:r>
            <a:r>
              <a:rPr lang="en-US" sz="2000" dirty="0">
                <a:latin typeface="Eras Medium ITC" panose="020B0602030504020804" pitchFamily="34" charset="0"/>
              </a:rPr>
              <a:t> – </a:t>
            </a:r>
            <a:r>
              <a:rPr lang="en-US" sz="2000" i="1" dirty="0">
                <a:latin typeface="Eras Medium ITC" panose="020B0602030504020804" pitchFamily="34" charset="0"/>
              </a:rPr>
              <a:t>C</a:t>
            </a:r>
            <a:r>
              <a:rPr lang="en-US" sz="2000" dirty="0">
                <a:latin typeface="Eras Medium ITC" panose="020B0602030504020804" pitchFamily="34" charset="0"/>
              </a:rPr>
              <a:t>) is obtained by horizontally shifting the graph of </a:t>
            </a:r>
            <a:r>
              <a:rPr lang="en-US" sz="2000" b="1" i="1" dirty="0">
                <a:latin typeface="Eras Medium ITC" panose="020B0602030504020804" pitchFamily="34" charset="0"/>
              </a:rPr>
              <a:t>y</a:t>
            </a:r>
            <a:r>
              <a:rPr lang="en-US" sz="2000" dirty="0">
                <a:latin typeface="Eras Medium ITC" panose="020B0602030504020804" pitchFamily="34" charset="0"/>
              </a:rPr>
              <a:t> = </a:t>
            </a:r>
            <a:r>
              <a:rPr lang="en-US" sz="2000" i="1" dirty="0">
                <a:latin typeface="Eras Medium ITC" panose="020B0602030504020804" pitchFamily="34" charset="0"/>
              </a:rPr>
              <a:t>A</a:t>
            </a:r>
            <a:r>
              <a:rPr lang="en-US" sz="2000" dirty="0">
                <a:latin typeface="Eras Medium ITC" panose="020B0602030504020804" pitchFamily="34" charset="0"/>
              </a:rPr>
              <a:t> sin </a:t>
            </a:r>
            <a:r>
              <a:rPr lang="en-US" sz="2000" i="1" dirty="0" err="1">
                <a:latin typeface="Eras Medium ITC" panose="020B0602030504020804" pitchFamily="34" charset="0"/>
              </a:rPr>
              <a:t>B</a:t>
            </a:r>
            <a:r>
              <a:rPr lang="en-US" sz="2000" b="1" i="1" dirty="0" err="1">
                <a:latin typeface="Eras Medium ITC" panose="020B0602030504020804" pitchFamily="34" charset="0"/>
              </a:rPr>
              <a:t>x</a:t>
            </a:r>
            <a:r>
              <a:rPr lang="en-US" sz="2000" dirty="0">
                <a:latin typeface="Eras Medium ITC" panose="020B0602030504020804" pitchFamily="34" charset="0"/>
              </a:rPr>
              <a:t> so that the starting point of the cycle is shifted from </a:t>
            </a:r>
            <a:r>
              <a:rPr lang="en-US" sz="2000" b="1" i="1" dirty="0">
                <a:latin typeface="Eras Medium ITC" panose="020B0602030504020804" pitchFamily="34" charset="0"/>
              </a:rPr>
              <a:t>x</a:t>
            </a:r>
            <a:r>
              <a:rPr lang="en-US" sz="2000" dirty="0">
                <a:latin typeface="Eras Medium ITC" panose="020B0602030504020804" pitchFamily="34" charset="0"/>
              </a:rPr>
              <a:t> = 0 to  </a:t>
            </a:r>
            <a:r>
              <a:rPr lang="en-US" sz="2000" b="1" i="1" dirty="0">
                <a:latin typeface="Eras Medium ITC" panose="020B0602030504020804" pitchFamily="34" charset="0"/>
              </a:rPr>
              <a:t>x</a:t>
            </a:r>
            <a:r>
              <a:rPr lang="en-US" sz="2000" dirty="0">
                <a:latin typeface="Eras Medium ITC" panose="020B0602030504020804" pitchFamily="34" charset="0"/>
              </a:rPr>
              <a:t> = </a:t>
            </a:r>
            <a:r>
              <a:rPr lang="en-US" sz="2000" b="1" i="1" baseline="30000" dirty="0">
                <a:latin typeface="Eras Medium ITC" panose="020B0602030504020804" pitchFamily="34" charset="0"/>
              </a:rPr>
              <a:t>C</a:t>
            </a:r>
            <a:r>
              <a:rPr lang="en-US" sz="2000" b="1" i="1" dirty="0">
                <a:latin typeface="Eras Medium ITC" panose="020B0602030504020804" pitchFamily="34" charset="0"/>
              </a:rPr>
              <a:t>/</a:t>
            </a:r>
            <a:r>
              <a:rPr lang="en-US" sz="1400" b="1" i="1" dirty="0">
                <a:latin typeface="Eras Medium ITC" panose="020B0602030504020804" pitchFamily="34" charset="0"/>
              </a:rPr>
              <a:t>B</a:t>
            </a:r>
            <a:r>
              <a:rPr lang="en-US" sz="2000" dirty="0">
                <a:latin typeface="Eras Medium ITC" panose="020B0602030504020804" pitchFamily="34" charset="0"/>
              </a:rPr>
              <a:t>. The number </a:t>
            </a:r>
            <a:r>
              <a:rPr lang="en-US" sz="2000" b="1" i="1" baseline="30000" dirty="0">
                <a:latin typeface="Eras Medium ITC" panose="020B0602030504020804" pitchFamily="34" charset="0"/>
              </a:rPr>
              <a:t>C</a:t>
            </a:r>
            <a:r>
              <a:rPr lang="en-US" sz="2000" b="1" i="1" dirty="0">
                <a:latin typeface="Eras Medium ITC" panose="020B0602030504020804" pitchFamily="34" charset="0"/>
              </a:rPr>
              <a:t>/</a:t>
            </a:r>
            <a:r>
              <a:rPr lang="en-US" sz="1400" b="1" i="1" dirty="0">
                <a:latin typeface="Eras Medium ITC" panose="020B0602030504020804" pitchFamily="34" charset="0"/>
              </a:rPr>
              <a:t>B</a:t>
            </a:r>
            <a:r>
              <a:rPr lang="en-US" sz="2000" dirty="0">
                <a:latin typeface="Eras Medium ITC" panose="020B0602030504020804" pitchFamily="34" charset="0"/>
              </a:rPr>
              <a:t> </a:t>
            </a:r>
            <a:r>
              <a:rPr lang="en-US" sz="2000" dirty="0" smtClean="0">
                <a:latin typeface="Eras Medium ITC" panose="020B0602030504020804" pitchFamily="34" charset="0"/>
              </a:rPr>
              <a:t>  is </a:t>
            </a:r>
            <a:r>
              <a:rPr lang="en-US" sz="2000" dirty="0">
                <a:latin typeface="Eras Medium ITC" panose="020B0602030504020804" pitchFamily="34" charset="0"/>
              </a:rPr>
              <a:t>called the </a:t>
            </a:r>
            <a:r>
              <a:rPr lang="en-US" sz="2000" b="1" dirty="0">
                <a:latin typeface="Eras Medium ITC" panose="020B0602030504020804" pitchFamily="34" charset="0"/>
              </a:rPr>
              <a:t>phase shift</a:t>
            </a:r>
            <a:r>
              <a:rPr lang="en-US" sz="2000" dirty="0">
                <a:latin typeface="Eras Medium ITC" panose="020B06020305040208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Eras Medium ITC" panose="020B0602030504020804" pitchFamily="34" charset="0"/>
              </a:rPr>
              <a:t>	amplitude = | </a:t>
            </a:r>
            <a:r>
              <a:rPr lang="en-US" sz="2000" i="1" dirty="0">
                <a:latin typeface="Eras Medium ITC" panose="020B0602030504020804" pitchFamily="34" charset="0"/>
              </a:rPr>
              <a:t>A</a:t>
            </a:r>
            <a:r>
              <a:rPr lang="en-US" sz="2000" dirty="0">
                <a:latin typeface="Eras Medium ITC" panose="020B0602030504020804" pitchFamily="34" charset="0"/>
              </a:rPr>
              <a:t>|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atin typeface="Eras Medium ITC" panose="020B0602030504020804" pitchFamily="34" charset="0"/>
              </a:rPr>
              <a:t>	period = </a:t>
            </a:r>
            <a:r>
              <a:rPr lang="en-US" dirty="0">
                <a:latin typeface="Eras Medium ITC" panose="020B0602030504020804" pitchFamily="34" charset="0"/>
                <a:sym typeface="Symbol" pitchFamily="18" charset="2"/>
              </a:rPr>
              <a:t>2 </a:t>
            </a:r>
            <a:r>
              <a:rPr lang="en-US" sz="2000" b="1" i="1" dirty="0">
                <a:latin typeface="Eras Medium ITC" panose="020B0602030504020804" pitchFamily="34" charset="0"/>
              </a:rPr>
              <a:t>/</a:t>
            </a:r>
            <a:r>
              <a:rPr lang="en-US" sz="1400" b="1" i="1" dirty="0">
                <a:latin typeface="Eras Medium ITC" panose="020B0602030504020804" pitchFamily="34" charset="0"/>
              </a:rPr>
              <a:t>B</a:t>
            </a:r>
            <a:r>
              <a:rPr lang="en-US" sz="2000" dirty="0">
                <a:latin typeface="Eras Medium ITC" panose="020B0602030504020804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>
              <a:latin typeface="Eras Medium ITC" panose="020B06020305040208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>
              <a:latin typeface="Eras Medium ITC" panose="020B06020305040208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>
              <a:latin typeface="Eras Medium ITC" panose="020B06020305040208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>
              <a:latin typeface="Eras Medium ITC" panose="020B06020305040208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>
              <a:latin typeface="Eras Medium ITC" panose="020B0602030504020804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7226300" y="3771900"/>
            <a:ext cx="259686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1200" b="1" i="1">
                <a:latin typeface="Eras Medium ITC" panose="020B0602030504020804" pitchFamily="34" charset="0"/>
              </a:rPr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114800" y="2895600"/>
            <a:ext cx="2714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1200" b="1" i="1">
                <a:latin typeface="Eras Medium ITC" panose="020B0602030504020804" pitchFamily="34" charset="0"/>
              </a:rPr>
              <a:t>y</a:t>
            </a:r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4224338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3962400" y="3925888"/>
            <a:ext cx="3308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4911725" y="3873500"/>
            <a:ext cx="0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5627688" y="3873500"/>
            <a:ext cx="0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6342063" y="3873500"/>
            <a:ext cx="0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7056438" y="3873500"/>
            <a:ext cx="0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8" name="Freeform 13"/>
          <p:cNvSpPr>
            <a:spLocks/>
          </p:cNvSpPr>
          <p:nvPr/>
        </p:nvSpPr>
        <p:spPr bwMode="auto">
          <a:xfrm>
            <a:off x="4217988" y="3306763"/>
            <a:ext cx="2836862" cy="1241425"/>
          </a:xfrm>
          <a:custGeom>
            <a:avLst/>
            <a:gdLst>
              <a:gd name="T0" fmla="*/ 53975 w 1787"/>
              <a:gd name="T1" fmla="*/ 533400 h 782"/>
              <a:gd name="T2" fmla="*/ 131762 w 1787"/>
              <a:gd name="T3" fmla="*/ 406400 h 782"/>
              <a:gd name="T4" fmla="*/ 185737 w 1787"/>
              <a:gd name="T5" fmla="*/ 331787 h 782"/>
              <a:gd name="T6" fmla="*/ 271462 w 1787"/>
              <a:gd name="T7" fmla="*/ 234950 h 782"/>
              <a:gd name="T8" fmla="*/ 390525 w 1787"/>
              <a:gd name="T9" fmla="*/ 130175 h 782"/>
              <a:gd name="T10" fmla="*/ 508000 w 1787"/>
              <a:gd name="T11" fmla="*/ 53975 h 782"/>
              <a:gd name="T12" fmla="*/ 566737 w 1787"/>
              <a:gd name="T13" fmla="*/ 26988 h 782"/>
              <a:gd name="T14" fmla="*/ 625475 w 1787"/>
              <a:gd name="T15" fmla="*/ 6350 h 782"/>
              <a:gd name="T16" fmla="*/ 684212 w 1787"/>
              <a:gd name="T17" fmla="*/ 0 h 782"/>
              <a:gd name="T18" fmla="*/ 749300 w 1787"/>
              <a:gd name="T19" fmla="*/ 6350 h 782"/>
              <a:gd name="T20" fmla="*/ 808037 w 1787"/>
              <a:gd name="T21" fmla="*/ 22225 h 782"/>
              <a:gd name="T22" fmla="*/ 866775 w 1787"/>
              <a:gd name="T23" fmla="*/ 47625 h 782"/>
              <a:gd name="T24" fmla="*/ 984250 w 1787"/>
              <a:gd name="T25" fmla="*/ 122238 h 782"/>
              <a:gd name="T26" fmla="*/ 1106487 w 1787"/>
              <a:gd name="T27" fmla="*/ 223838 h 782"/>
              <a:gd name="T28" fmla="*/ 1165225 w 1787"/>
              <a:gd name="T29" fmla="*/ 285750 h 782"/>
              <a:gd name="T30" fmla="*/ 1225550 w 1787"/>
              <a:gd name="T31" fmla="*/ 361950 h 782"/>
              <a:gd name="T32" fmla="*/ 1289050 w 1787"/>
              <a:gd name="T33" fmla="*/ 444500 h 782"/>
              <a:gd name="T34" fmla="*/ 1379537 w 1787"/>
              <a:gd name="T35" fmla="*/ 576263 h 782"/>
              <a:gd name="T36" fmla="*/ 1465262 w 1787"/>
              <a:gd name="T37" fmla="*/ 698500 h 782"/>
              <a:gd name="T38" fmla="*/ 1574800 w 1787"/>
              <a:gd name="T39" fmla="*/ 852488 h 782"/>
              <a:gd name="T40" fmla="*/ 1692275 w 1787"/>
              <a:gd name="T41" fmla="*/ 989013 h 782"/>
              <a:gd name="T42" fmla="*/ 1782762 w 1787"/>
              <a:gd name="T43" fmla="*/ 1081088 h 782"/>
              <a:gd name="T44" fmla="*/ 1841500 w 1787"/>
              <a:gd name="T45" fmla="*/ 1133475 h 782"/>
              <a:gd name="T46" fmla="*/ 1900237 w 1787"/>
              <a:gd name="T47" fmla="*/ 1174750 h 782"/>
              <a:gd name="T48" fmla="*/ 1958975 w 1787"/>
              <a:gd name="T49" fmla="*/ 1206500 h 782"/>
              <a:gd name="T50" fmla="*/ 2022475 w 1787"/>
              <a:gd name="T51" fmla="*/ 1228725 h 782"/>
              <a:gd name="T52" fmla="*/ 2082800 w 1787"/>
              <a:gd name="T53" fmla="*/ 1239838 h 782"/>
              <a:gd name="T54" fmla="*/ 2141537 w 1787"/>
              <a:gd name="T55" fmla="*/ 1238250 h 782"/>
              <a:gd name="T56" fmla="*/ 2200275 w 1787"/>
              <a:gd name="T57" fmla="*/ 1220788 h 782"/>
              <a:gd name="T58" fmla="*/ 2259012 w 1787"/>
              <a:gd name="T59" fmla="*/ 1192213 h 782"/>
              <a:gd name="T60" fmla="*/ 2344737 w 1787"/>
              <a:gd name="T61" fmla="*/ 1138238 h 782"/>
              <a:gd name="T62" fmla="*/ 2454275 w 1787"/>
              <a:gd name="T63" fmla="*/ 1052513 h 782"/>
              <a:gd name="T64" fmla="*/ 2508250 w 1787"/>
              <a:gd name="T65" fmla="*/ 1001713 h 782"/>
              <a:gd name="T66" fmla="*/ 2566987 w 1787"/>
              <a:gd name="T67" fmla="*/ 941388 h 782"/>
              <a:gd name="T68" fmla="*/ 2598737 w 1787"/>
              <a:gd name="T69" fmla="*/ 904875 h 782"/>
              <a:gd name="T70" fmla="*/ 2676525 w 1787"/>
              <a:gd name="T71" fmla="*/ 815975 h 782"/>
              <a:gd name="T72" fmla="*/ 2754312 w 1787"/>
              <a:gd name="T73" fmla="*/ 722312 h 782"/>
              <a:gd name="T74" fmla="*/ 2798762 w 1787"/>
              <a:gd name="T75" fmla="*/ 660400 h 782"/>
              <a:gd name="T76" fmla="*/ 2825750 w 1787"/>
              <a:gd name="T77" fmla="*/ 630237 h 78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787"/>
              <a:gd name="T118" fmla="*/ 0 h 782"/>
              <a:gd name="T119" fmla="*/ 1787 w 1787"/>
              <a:gd name="T120" fmla="*/ 782 h 78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787" h="782">
                <a:moveTo>
                  <a:pt x="0" y="390"/>
                </a:moveTo>
                <a:lnTo>
                  <a:pt x="34" y="336"/>
                </a:lnTo>
                <a:lnTo>
                  <a:pt x="66" y="282"/>
                </a:lnTo>
                <a:lnTo>
                  <a:pt x="83" y="256"/>
                </a:lnTo>
                <a:lnTo>
                  <a:pt x="100" y="233"/>
                </a:lnTo>
                <a:lnTo>
                  <a:pt x="117" y="209"/>
                </a:lnTo>
                <a:lnTo>
                  <a:pt x="134" y="187"/>
                </a:lnTo>
                <a:lnTo>
                  <a:pt x="171" y="148"/>
                </a:lnTo>
                <a:lnTo>
                  <a:pt x="209" y="113"/>
                </a:lnTo>
                <a:lnTo>
                  <a:pt x="246" y="82"/>
                </a:lnTo>
                <a:lnTo>
                  <a:pt x="283" y="56"/>
                </a:lnTo>
                <a:lnTo>
                  <a:pt x="320" y="34"/>
                </a:lnTo>
                <a:lnTo>
                  <a:pt x="340" y="24"/>
                </a:lnTo>
                <a:lnTo>
                  <a:pt x="357" y="17"/>
                </a:lnTo>
                <a:lnTo>
                  <a:pt x="377" y="9"/>
                </a:lnTo>
                <a:lnTo>
                  <a:pt x="394" y="4"/>
                </a:lnTo>
                <a:lnTo>
                  <a:pt x="414" y="2"/>
                </a:lnTo>
                <a:lnTo>
                  <a:pt x="431" y="0"/>
                </a:lnTo>
                <a:lnTo>
                  <a:pt x="452" y="2"/>
                </a:lnTo>
                <a:lnTo>
                  <a:pt x="472" y="4"/>
                </a:lnTo>
                <a:lnTo>
                  <a:pt x="489" y="8"/>
                </a:lnTo>
                <a:lnTo>
                  <a:pt x="509" y="14"/>
                </a:lnTo>
                <a:lnTo>
                  <a:pt x="529" y="22"/>
                </a:lnTo>
                <a:lnTo>
                  <a:pt x="546" y="30"/>
                </a:lnTo>
                <a:lnTo>
                  <a:pt x="583" y="52"/>
                </a:lnTo>
                <a:lnTo>
                  <a:pt x="620" y="77"/>
                </a:lnTo>
                <a:lnTo>
                  <a:pt x="660" y="107"/>
                </a:lnTo>
                <a:lnTo>
                  <a:pt x="697" y="141"/>
                </a:lnTo>
                <a:lnTo>
                  <a:pt x="714" y="160"/>
                </a:lnTo>
                <a:lnTo>
                  <a:pt x="734" y="180"/>
                </a:lnTo>
                <a:lnTo>
                  <a:pt x="752" y="202"/>
                </a:lnTo>
                <a:lnTo>
                  <a:pt x="772" y="228"/>
                </a:lnTo>
                <a:lnTo>
                  <a:pt x="792" y="253"/>
                </a:lnTo>
                <a:lnTo>
                  <a:pt x="812" y="280"/>
                </a:lnTo>
                <a:lnTo>
                  <a:pt x="849" y="336"/>
                </a:lnTo>
                <a:lnTo>
                  <a:pt x="869" y="363"/>
                </a:lnTo>
                <a:lnTo>
                  <a:pt x="886" y="390"/>
                </a:lnTo>
                <a:lnTo>
                  <a:pt x="923" y="440"/>
                </a:lnTo>
                <a:lnTo>
                  <a:pt x="957" y="489"/>
                </a:lnTo>
                <a:lnTo>
                  <a:pt x="992" y="537"/>
                </a:lnTo>
                <a:lnTo>
                  <a:pt x="1029" y="581"/>
                </a:lnTo>
                <a:lnTo>
                  <a:pt x="1066" y="623"/>
                </a:lnTo>
                <a:lnTo>
                  <a:pt x="1103" y="662"/>
                </a:lnTo>
                <a:lnTo>
                  <a:pt x="1123" y="681"/>
                </a:lnTo>
                <a:lnTo>
                  <a:pt x="1143" y="699"/>
                </a:lnTo>
                <a:lnTo>
                  <a:pt x="1160" y="714"/>
                </a:lnTo>
                <a:lnTo>
                  <a:pt x="1180" y="727"/>
                </a:lnTo>
                <a:lnTo>
                  <a:pt x="1197" y="740"/>
                </a:lnTo>
                <a:lnTo>
                  <a:pt x="1217" y="750"/>
                </a:lnTo>
                <a:lnTo>
                  <a:pt x="1234" y="760"/>
                </a:lnTo>
                <a:lnTo>
                  <a:pt x="1254" y="768"/>
                </a:lnTo>
                <a:lnTo>
                  <a:pt x="1274" y="774"/>
                </a:lnTo>
                <a:lnTo>
                  <a:pt x="1292" y="779"/>
                </a:lnTo>
                <a:lnTo>
                  <a:pt x="1312" y="781"/>
                </a:lnTo>
                <a:lnTo>
                  <a:pt x="1329" y="781"/>
                </a:lnTo>
                <a:lnTo>
                  <a:pt x="1349" y="780"/>
                </a:lnTo>
                <a:lnTo>
                  <a:pt x="1366" y="775"/>
                </a:lnTo>
                <a:lnTo>
                  <a:pt x="1386" y="769"/>
                </a:lnTo>
                <a:lnTo>
                  <a:pt x="1403" y="761"/>
                </a:lnTo>
                <a:lnTo>
                  <a:pt x="1423" y="751"/>
                </a:lnTo>
                <a:lnTo>
                  <a:pt x="1440" y="740"/>
                </a:lnTo>
                <a:lnTo>
                  <a:pt x="1477" y="717"/>
                </a:lnTo>
                <a:lnTo>
                  <a:pt x="1512" y="692"/>
                </a:lnTo>
                <a:lnTo>
                  <a:pt x="1546" y="663"/>
                </a:lnTo>
                <a:lnTo>
                  <a:pt x="1563" y="647"/>
                </a:lnTo>
                <a:lnTo>
                  <a:pt x="1580" y="631"/>
                </a:lnTo>
                <a:lnTo>
                  <a:pt x="1597" y="613"/>
                </a:lnTo>
                <a:lnTo>
                  <a:pt x="1617" y="593"/>
                </a:lnTo>
                <a:lnTo>
                  <a:pt x="1629" y="582"/>
                </a:lnTo>
                <a:lnTo>
                  <a:pt x="1637" y="570"/>
                </a:lnTo>
                <a:lnTo>
                  <a:pt x="1660" y="543"/>
                </a:lnTo>
                <a:lnTo>
                  <a:pt x="1686" y="514"/>
                </a:lnTo>
                <a:lnTo>
                  <a:pt x="1712" y="484"/>
                </a:lnTo>
                <a:lnTo>
                  <a:pt x="1735" y="455"/>
                </a:lnTo>
                <a:lnTo>
                  <a:pt x="1755" y="429"/>
                </a:lnTo>
                <a:lnTo>
                  <a:pt x="1763" y="416"/>
                </a:lnTo>
                <a:lnTo>
                  <a:pt x="1772" y="406"/>
                </a:lnTo>
                <a:lnTo>
                  <a:pt x="1780" y="397"/>
                </a:lnTo>
                <a:lnTo>
                  <a:pt x="1786" y="390"/>
                </a:lnTo>
              </a:path>
            </a:pathLst>
          </a:custGeom>
          <a:noFill/>
          <a:ln w="12700" cap="rnd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89" name="Line 14"/>
          <p:cNvSpPr>
            <a:spLocks noChangeShapeType="1"/>
          </p:cNvSpPr>
          <p:nvPr/>
        </p:nvSpPr>
        <p:spPr bwMode="auto">
          <a:xfrm>
            <a:off x="4224338" y="4873625"/>
            <a:ext cx="881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6096000" y="4873625"/>
            <a:ext cx="963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91" name="Rectangle 16"/>
          <p:cNvSpPr>
            <a:spLocks noChangeArrowheads="1"/>
          </p:cNvSpPr>
          <p:nvPr/>
        </p:nvSpPr>
        <p:spPr bwMode="auto">
          <a:xfrm>
            <a:off x="5389563" y="3486150"/>
            <a:ext cx="1274388" cy="2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1200" b="1">
                <a:latin typeface="Eras Medium ITC" panose="020B0602030504020804" pitchFamily="34" charset="0"/>
              </a:rPr>
              <a:t>Amplitude: | </a:t>
            </a:r>
            <a:r>
              <a:rPr lang="en-US" altLang="en-US" sz="1200" b="1" i="1">
                <a:latin typeface="Eras Medium ITC" panose="020B0602030504020804" pitchFamily="34" charset="0"/>
              </a:rPr>
              <a:t>A</a:t>
            </a:r>
            <a:r>
              <a:rPr lang="en-US" altLang="en-US" sz="1200" b="1">
                <a:latin typeface="Eras Medium ITC" panose="020B0602030504020804" pitchFamily="34" charset="0"/>
              </a:rPr>
              <a:t>|</a:t>
            </a: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5076825" y="4641850"/>
            <a:ext cx="1074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1200" b="1">
                <a:latin typeface="Eras Medium ITC" panose="020B0602030504020804" pitchFamily="34" charset="0"/>
              </a:rPr>
              <a:t>Period:</a:t>
            </a:r>
            <a:r>
              <a:rPr lang="en-US" altLang="en-US" sz="2000">
                <a:latin typeface="Eras Medium ITC" panose="020B0602030504020804" pitchFamily="34" charset="0"/>
              </a:rPr>
              <a:t> </a:t>
            </a:r>
            <a:r>
              <a:rPr lang="en-US" altLang="en-US" sz="1200">
                <a:latin typeface="Eras Medium ITC" panose="020B0602030504020804" pitchFamily="34" charset="0"/>
                <a:sym typeface="Symbol" pitchFamily="18" charset="2"/>
              </a:rPr>
              <a:t>2</a:t>
            </a:r>
            <a:r>
              <a:rPr lang="en-US" altLang="en-US" sz="1200" i="1">
                <a:latin typeface="Eras Medium ITC" panose="020B0602030504020804" pitchFamily="34" charset="0"/>
              </a:rPr>
              <a:t>/</a:t>
            </a:r>
            <a:r>
              <a:rPr lang="en-US" altLang="en-US" sz="1200" b="1" i="1">
                <a:latin typeface="Eras Medium ITC" panose="020B0602030504020804" pitchFamily="34" charset="0"/>
              </a:rPr>
              <a:t>B</a:t>
            </a:r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>
            <a:off x="5054600" y="3295650"/>
            <a:ext cx="1069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6027738" y="37147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V="1">
            <a:off x="6027738" y="32956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 flipV="1">
            <a:off x="4076700" y="3122613"/>
            <a:ext cx="0" cy="1550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4597" name="Oval 22"/>
          <p:cNvSpPr>
            <a:spLocks noChangeArrowheads="1"/>
          </p:cNvSpPr>
          <p:nvPr/>
        </p:nvSpPr>
        <p:spPr bwMode="auto">
          <a:xfrm>
            <a:off x="4191000" y="3886200"/>
            <a:ext cx="76200" cy="762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NZ" altLang="en-US">
              <a:latin typeface="Eras Medium ITC" panose="020B0602030504020804" pitchFamily="34" charset="0"/>
            </a:endParaRPr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 flipV="1">
            <a:off x="7058025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grpSp>
        <p:nvGrpSpPr>
          <p:cNvPr id="24599" name="Group 24"/>
          <p:cNvGrpSpPr>
            <a:grpSpLocks/>
          </p:cNvGrpSpPr>
          <p:nvPr/>
        </p:nvGrpSpPr>
        <p:grpSpPr bwMode="auto">
          <a:xfrm>
            <a:off x="3276600" y="3306763"/>
            <a:ext cx="1135063" cy="276225"/>
            <a:chOff x="2064" y="2083"/>
            <a:chExt cx="715" cy="174"/>
          </a:xfrm>
        </p:grpSpPr>
        <p:sp>
          <p:nvSpPr>
            <p:cNvPr id="189465" name="Freeform 25"/>
            <p:cNvSpPr>
              <a:spLocks/>
            </p:cNvSpPr>
            <p:nvPr/>
          </p:nvSpPr>
          <p:spPr bwMode="auto">
            <a:xfrm>
              <a:off x="2064" y="2083"/>
              <a:ext cx="715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0" y="144"/>
                </a:cxn>
                <a:cxn ang="0">
                  <a:pos x="0" y="173"/>
                </a:cxn>
                <a:cxn ang="0">
                  <a:pos x="364" y="173"/>
                </a:cxn>
                <a:cxn ang="0">
                  <a:pos x="364" y="173"/>
                </a:cxn>
                <a:cxn ang="0">
                  <a:pos x="520" y="173"/>
                </a:cxn>
                <a:cxn ang="0">
                  <a:pos x="624" y="173"/>
                </a:cxn>
                <a:cxn ang="0">
                  <a:pos x="624" y="144"/>
                </a:cxn>
                <a:cxn ang="0">
                  <a:pos x="714" y="149"/>
                </a:cxn>
                <a:cxn ang="0">
                  <a:pos x="624" y="101"/>
                </a:cxn>
                <a:cxn ang="0">
                  <a:pos x="624" y="0"/>
                </a:cxn>
                <a:cxn ang="0">
                  <a:pos x="520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0"/>
                </a:cxn>
              </a:cxnLst>
              <a:rect l="0" t="0" r="r" b="b"/>
              <a:pathLst>
                <a:path w="715" h="174">
                  <a:moveTo>
                    <a:pt x="0" y="0"/>
                  </a:moveTo>
                  <a:lnTo>
                    <a:pt x="0" y="101"/>
                  </a:lnTo>
                  <a:lnTo>
                    <a:pt x="0" y="101"/>
                  </a:lnTo>
                  <a:lnTo>
                    <a:pt x="0" y="144"/>
                  </a:lnTo>
                  <a:lnTo>
                    <a:pt x="0" y="173"/>
                  </a:lnTo>
                  <a:lnTo>
                    <a:pt x="364" y="173"/>
                  </a:lnTo>
                  <a:lnTo>
                    <a:pt x="364" y="173"/>
                  </a:lnTo>
                  <a:lnTo>
                    <a:pt x="520" y="173"/>
                  </a:lnTo>
                  <a:lnTo>
                    <a:pt x="624" y="173"/>
                  </a:lnTo>
                  <a:lnTo>
                    <a:pt x="624" y="144"/>
                  </a:lnTo>
                  <a:lnTo>
                    <a:pt x="714" y="149"/>
                  </a:lnTo>
                  <a:lnTo>
                    <a:pt x="624" y="101"/>
                  </a:lnTo>
                  <a:lnTo>
                    <a:pt x="624" y="0"/>
                  </a:lnTo>
                  <a:lnTo>
                    <a:pt x="520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0"/>
                  </a:lnTo>
                </a:path>
              </a:pathLst>
            </a:custGeom>
            <a:solidFill>
              <a:srgbClr val="CCFFFF"/>
            </a:solidFill>
            <a:ln w="9525" cap="rnd">
              <a:noFill/>
              <a:round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4605" name="Rectangle 26"/>
            <p:cNvSpPr>
              <a:spLocks noChangeArrowheads="1"/>
            </p:cNvSpPr>
            <p:nvPr/>
          </p:nvSpPr>
          <p:spPr bwMode="auto">
            <a:xfrm>
              <a:off x="2093" y="2112"/>
              <a:ext cx="566" cy="116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US" altLang="en-US" sz="1200" b="1" i="1">
                  <a:latin typeface="Eras Medium ITC" panose="020B0602030504020804" pitchFamily="34" charset="0"/>
                </a:rPr>
                <a:t>y</a:t>
              </a:r>
              <a:r>
                <a:rPr lang="en-US" altLang="en-US" sz="1200" b="1">
                  <a:latin typeface="Eras Medium ITC" panose="020B0602030504020804" pitchFamily="34" charset="0"/>
                </a:rPr>
                <a:t> = </a:t>
              </a:r>
              <a:r>
                <a:rPr lang="en-US" altLang="en-US" sz="1200" b="1" i="1">
                  <a:latin typeface="Eras Medium ITC" panose="020B0602030504020804" pitchFamily="34" charset="0"/>
                </a:rPr>
                <a:t>A</a:t>
              </a:r>
              <a:r>
                <a:rPr lang="en-US" altLang="en-US" sz="1200" b="1">
                  <a:latin typeface="Eras Medium ITC" panose="020B0602030504020804" pitchFamily="34" charset="0"/>
                </a:rPr>
                <a:t> sin </a:t>
              </a:r>
              <a:r>
                <a:rPr lang="en-US" altLang="en-US" sz="1200" b="1" i="1">
                  <a:latin typeface="Eras Medium ITC" panose="020B0602030504020804" pitchFamily="34" charset="0"/>
                </a:rPr>
                <a:t>Bx</a:t>
              </a:r>
            </a:p>
          </p:txBody>
        </p:sp>
      </p:grpSp>
      <p:grpSp>
        <p:nvGrpSpPr>
          <p:cNvPr id="24600" name="Group 27"/>
          <p:cNvGrpSpPr>
            <a:grpSpLocks/>
          </p:cNvGrpSpPr>
          <p:nvPr/>
        </p:nvGrpSpPr>
        <p:grpSpPr bwMode="auto">
          <a:xfrm>
            <a:off x="2286000" y="3924300"/>
            <a:ext cx="1916113" cy="619125"/>
            <a:chOff x="1440" y="2472"/>
            <a:chExt cx="1207" cy="390"/>
          </a:xfrm>
        </p:grpSpPr>
        <p:sp>
          <p:nvSpPr>
            <p:cNvPr id="189468" name="Freeform 28"/>
            <p:cNvSpPr>
              <a:spLocks/>
            </p:cNvSpPr>
            <p:nvPr/>
          </p:nvSpPr>
          <p:spPr bwMode="auto">
            <a:xfrm>
              <a:off x="1440" y="2472"/>
              <a:ext cx="1207" cy="390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0" y="245"/>
                </a:cxn>
                <a:cxn ang="0">
                  <a:pos x="0" y="245"/>
                </a:cxn>
                <a:cxn ang="0">
                  <a:pos x="0" y="288"/>
                </a:cxn>
                <a:cxn ang="0">
                  <a:pos x="0" y="389"/>
                </a:cxn>
                <a:cxn ang="0">
                  <a:pos x="588" y="389"/>
                </a:cxn>
                <a:cxn ang="0">
                  <a:pos x="588" y="389"/>
                </a:cxn>
                <a:cxn ang="0">
                  <a:pos x="840" y="389"/>
                </a:cxn>
                <a:cxn ang="0">
                  <a:pos x="1008" y="389"/>
                </a:cxn>
                <a:cxn ang="0">
                  <a:pos x="1008" y="288"/>
                </a:cxn>
                <a:cxn ang="0">
                  <a:pos x="1008" y="245"/>
                </a:cxn>
                <a:cxn ang="0">
                  <a:pos x="1008" y="245"/>
                </a:cxn>
                <a:cxn ang="0">
                  <a:pos x="1008" y="216"/>
                </a:cxn>
                <a:cxn ang="0">
                  <a:pos x="840" y="216"/>
                </a:cxn>
                <a:cxn ang="0">
                  <a:pos x="1206" y="0"/>
                </a:cxn>
                <a:cxn ang="0">
                  <a:pos x="588" y="216"/>
                </a:cxn>
                <a:cxn ang="0">
                  <a:pos x="0" y="216"/>
                </a:cxn>
              </a:cxnLst>
              <a:rect l="0" t="0" r="r" b="b"/>
              <a:pathLst>
                <a:path w="1207" h="390">
                  <a:moveTo>
                    <a:pt x="0" y="216"/>
                  </a:moveTo>
                  <a:lnTo>
                    <a:pt x="0" y="245"/>
                  </a:lnTo>
                  <a:lnTo>
                    <a:pt x="0" y="245"/>
                  </a:lnTo>
                  <a:lnTo>
                    <a:pt x="0" y="288"/>
                  </a:lnTo>
                  <a:lnTo>
                    <a:pt x="0" y="389"/>
                  </a:lnTo>
                  <a:lnTo>
                    <a:pt x="588" y="389"/>
                  </a:lnTo>
                  <a:lnTo>
                    <a:pt x="588" y="389"/>
                  </a:lnTo>
                  <a:lnTo>
                    <a:pt x="840" y="389"/>
                  </a:lnTo>
                  <a:lnTo>
                    <a:pt x="1008" y="389"/>
                  </a:lnTo>
                  <a:lnTo>
                    <a:pt x="1008" y="288"/>
                  </a:lnTo>
                  <a:lnTo>
                    <a:pt x="1008" y="245"/>
                  </a:lnTo>
                  <a:lnTo>
                    <a:pt x="1008" y="245"/>
                  </a:lnTo>
                  <a:lnTo>
                    <a:pt x="1008" y="216"/>
                  </a:lnTo>
                  <a:lnTo>
                    <a:pt x="840" y="216"/>
                  </a:lnTo>
                  <a:lnTo>
                    <a:pt x="1206" y="0"/>
                  </a:lnTo>
                  <a:lnTo>
                    <a:pt x="588" y="216"/>
                  </a:lnTo>
                  <a:lnTo>
                    <a:pt x="0" y="216"/>
                  </a:lnTo>
                </a:path>
              </a:pathLst>
            </a:custGeom>
            <a:solidFill>
              <a:srgbClr val="CCFFFF"/>
            </a:solidFill>
            <a:ln w="9525" cap="rnd">
              <a:noFill/>
              <a:round/>
              <a:headEnd/>
              <a:tailEnd/>
            </a:ln>
            <a:effectLst>
              <a:outerShdw dist="45791" dir="2021404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4603" name="Rectangle 29"/>
            <p:cNvSpPr>
              <a:spLocks noChangeArrowheads="1"/>
            </p:cNvSpPr>
            <p:nvPr/>
          </p:nvSpPr>
          <p:spPr bwMode="auto">
            <a:xfrm>
              <a:off x="1469" y="2717"/>
              <a:ext cx="950" cy="116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US" altLang="en-US" sz="1200">
                  <a:latin typeface="Eras Medium ITC" panose="020B0602030504020804" pitchFamily="34" charset="0"/>
                </a:rPr>
                <a:t>Starting point: </a:t>
              </a:r>
              <a:r>
                <a:rPr lang="en-US" altLang="en-US" sz="1200" b="1" i="1">
                  <a:latin typeface="Eras Medium ITC" panose="020B0602030504020804" pitchFamily="34" charset="0"/>
                </a:rPr>
                <a:t>x</a:t>
              </a:r>
              <a:r>
                <a:rPr lang="en-US" altLang="en-US" sz="1200">
                  <a:latin typeface="Eras Medium ITC" panose="020B0602030504020804" pitchFamily="34" charset="0"/>
                </a:rPr>
                <a:t> =</a:t>
              </a:r>
              <a:r>
                <a:rPr lang="en-US" altLang="en-US" sz="1200" b="1" i="1">
                  <a:latin typeface="Eras Medium ITC" panose="020B0602030504020804" pitchFamily="34" charset="0"/>
                </a:rPr>
                <a:t> C/B</a:t>
              </a:r>
            </a:p>
          </p:txBody>
        </p:sp>
      </p:grpSp>
      <p:sp>
        <p:nvSpPr>
          <p:cNvPr id="24601" name="Rectangle 30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400">
                <a:solidFill>
                  <a:schemeClr val="tx2"/>
                </a:solidFill>
                <a:latin typeface="Eras Medium ITC" panose="020B0602030504020804" pitchFamily="34" charset="0"/>
              </a:rPr>
              <a:t>The Graph of y = Asin(Bx -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0DB0833-EF3D-40E7-8612-31A359997118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12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Eras Medium ITC" panose="020B0602030504020804" pitchFamily="34" charset="0"/>
              </a:rPr>
              <a:t>Example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Eras Medium ITC" panose="020B0602030504020804" pitchFamily="34" charset="0"/>
              </a:rPr>
              <a:t>Determine the amplitude, period, and phase shift of y = 2sin(3x-</a:t>
            </a:r>
            <a:r>
              <a:rPr lang="en-US" altLang="en-US" smtClean="0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hlink"/>
                </a:solidFill>
                <a:latin typeface="Eras Medium ITC" panose="020B0602030504020804" pitchFamily="34" charset="0"/>
                <a:sym typeface="TI Math" pitchFamily="49" charset="2"/>
              </a:rPr>
              <a:t>Solution:</a:t>
            </a:r>
            <a:endParaRPr lang="en-US" altLang="en-US" smtClean="0">
              <a:latin typeface="Eras Medium ITC" panose="020B0602030504020804" pitchFamily="34" charset="0"/>
              <a:sym typeface="TI Math" pitchFamily="49" charset="2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Eras Medium ITC" panose="020B0602030504020804" pitchFamily="34" charset="0"/>
              </a:rPr>
              <a:t>Amplitude = |A| = 2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Eras Medium ITC" panose="020B0602030504020804" pitchFamily="34" charset="0"/>
              </a:rPr>
              <a:t>period = 2</a:t>
            </a:r>
            <a:r>
              <a:rPr lang="en-US" altLang="en-US" smtClean="0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/B = 2</a:t>
            </a:r>
            <a:r>
              <a:rPr lang="en-US" altLang="en-US" smtClean="0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/3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phase shift = C/B = </a:t>
            </a:r>
            <a:r>
              <a:rPr lang="en-US" altLang="en-US" smtClean="0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/3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E94B38E-020A-4805-B310-CDD6E21E964C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13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Example cont.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Eras Medium ITC" panose="020B0602030504020804" pitchFamily="34" charset="0"/>
              </a:rPr>
              <a:t>y = 2sin(3x- </a:t>
            </a:r>
            <a:r>
              <a:rPr lang="en-US" altLang="en-US" smtClean="0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US" altLang="en-US" smtClean="0">
                <a:latin typeface="Eras Medium ITC" panose="020B0602030504020804" pitchFamily="34" charset="0"/>
                <a:sym typeface="TI Math" pitchFamily="49" charset="2"/>
              </a:rPr>
              <a:t>)</a:t>
            </a:r>
          </a:p>
        </p:txBody>
      </p:sp>
      <p:pic>
        <p:nvPicPr>
          <p:cNvPr id="26629" name="Graph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1917700"/>
            <a:ext cx="476091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A86AE91-AC6A-426D-8A27-1B6DB71273A2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14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78907"/>
              </p:ext>
            </p:extLst>
          </p:nvPr>
        </p:nvGraphicFramePr>
        <p:xfrm>
          <a:off x="2336800" y="717550"/>
          <a:ext cx="4013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1002960" imgH="203040" progId="Equation.3">
                  <p:embed/>
                </p:oleObj>
              </mc:Choice>
              <mc:Fallback>
                <p:oleObj name="Equation" r:id="rId3" imgW="10029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717550"/>
                        <a:ext cx="40132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8" name="AutoShape 6"/>
          <p:cNvSpPr>
            <a:spLocks noChangeArrowheads="1"/>
          </p:cNvSpPr>
          <p:nvPr/>
        </p:nvSpPr>
        <p:spPr bwMode="auto">
          <a:xfrm>
            <a:off x="762000" y="1581150"/>
            <a:ext cx="1714500" cy="1066800"/>
          </a:xfrm>
          <a:prstGeom prst="wedgeRoundRectCallout">
            <a:avLst>
              <a:gd name="adj1" fmla="val 54722"/>
              <a:gd name="adj2" fmla="val -74704"/>
              <a:gd name="adj3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Eras Medium ITC" panose="020B0602030504020804" pitchFamily="34" charset="0"/>
              </a:rPr>
              <a:t>Amplitude</a:t>
            </a:r>
          </a:p>
        </p:txBody>
      </p:sp>
      <p:sp>
        <p:nvSpPr>
          <p:cNvPr id="192519" name="AutoShape 7"/>
          <p:cNvSpPr>
            <a:spLocks noChangeArrowheads="1"/>
          </p:cNvSpPr>
          <p:nvPr/>
        </p:nvSpPr>
        <p:spPr bwMode="auto">
          <a:xfrm>
            <a:off x="1817688" y="3417888"/>
            <a:ext cx="1714500" cy="1066800"/>
          </a:xfrm>
          <a:prstGeom prst="wedgeRoundRectCallout">
            <a:avLst>
              <a:gd name="adj1" fmla="val 68056"/>
              <a:gd name="adj2" fmla="val -240773"/>
              <a:gd name="adj3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Eras Medium ITC" panose="020B0602030504020804" pitchFamily="34" charset="0"/>
              </a:rPr>
              <a:t>Period: 2</a:t>
            </a:r>
            <a:r>
              <a:rPr lang="el-GR" altLang="en-US"/>
              <a:t>π</a:t>
            </a:r>
            <a:r>
              <a:rPr lang="en-US" altLang="en-US">
                <a:latin typeface="Eras Medium ITC" panose="020B0602030504020804" pitchFamily="34" charset="0"/>
              </a:rPr>
              <a:t>/b</a:t>
            </a:r>
            <a:endParaRPr lang="el-GR" altLang="en-US"/>
          </a:p>
        </p:txBody>
      </p:sp>
      <p:sp>
        <p:nvSpPr>
          <p:cNvPr id="192520" name="AutoShape 8"/>
          <p:cNvSpPr>
            <a:spLocks noChangeArrowheads="1"/>
          </p:cNvSpPr>
          <p:nvPr/>
        </p:nvSpPr>
        <p:spPr bwMode="auto">
          <a:xfrm>
            <a:off x="4359275" y="3730625"/>
            <a:ext cx="1866900" cy="1066800"/>
          </a:xfrm>
          <a:prstGeom prst="wedgeRoundRectCallout">
            <a:avLst>
              <a:gd name="adj1" fmla="val -19134"/>
              <a:gd name="adj2" fmla="val -263986"/>
              <a:gd name="adj3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Eras Medium ITC" panose="020B0602030504020804" pitchFamily="34" charset="0"/>
              </a:rPr>
              <a:t>Phase Shift: c/b</a:t>
            </a:r>
            <a:endParaRPr lang="el-GR" altLang="en-US"/>
          </a:p>
        </p:txBody>
      </p:sp>
      <p:sp>
        <p:nvSpPr>
          <p:cNvPr id="192521" name="AutoShape 9"/>
          <p:cNvSpPr>
            <a:spLocks noChangeArrowheads="1"/>
          </p:cNvSpPr>
          <p:nvPr/>
        </p:nvSpPr>
        <p:spPr bwMode="auto">
          <a:xfrm>
            <a:off x="6938963" y="4995863"/>
            <a:ext cx="1866900" cy="1066800"/>
          </a:xfrm>
          <a:prstGeom prst="wedgeRoundRectCallout">
            <a:avLst>
              <a:gd name="adj1" fmla="val -100764"/>
              <a:gd name="adj2" fmla="val -390773"/>
              <a:gd name="adj3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Eras Medium ITC" panose="020B0602030504020804" pitchFamily="34" charset="0"/>
              </a:rPr>
              <a:t>Vertical Shift</a:t>
            </a:r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nimBg="1"/>
      <p:bldP spid="192519" grpId="0" animBg="1"/>
      <p:bldP spid="192520" grpId="0" animBg="1"/>
      <p:bldP spid="1925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6FB7B2F6-568A-42F3-94FE-6F44E725C5FC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2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3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19150" y="7467600"/>
            <a:ext cx="255270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Sine Function</a:t>
            </a:r>
          </a:p>
        </p:txBody>
      </p:sp>
      <p:sp>
        <p:nvSpPr>
          <p:cNvPr id="1044" name="Rectangle 2052"/>
          <p:cNvSpPr>
            <a:spLocks noChangeArrowheads="1"/>
          </p:cNvSpPr>
          <p:nvPr/>
        </p:nvSpPr>
        <p:spPr bwMode="auto">
          <a:xfrm>
            <a:off x="685800" y="304800"/>
            <a:ext cx="602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Graph of the Sine Function</a:t>
            </a:r>
          </a:p>
        </p:txBody>
      </p:sp>
      <p:sp>
        <p:nvSpPr>
          <p:cNvPr id="184408" name="Rectangle 2136"/>
          <p:cNvSpPr>
            <a:spLocks noChangeArrowheads="1"/>
          </p:cNvSpPr>
          <p:nvPr/>
        </p:nvSpPr>
        <p:spPr bwMode="auto">
          <a:xfrm>
            <a:off x="735013" y="889000"/>
            <a:ext cx="8408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To sketch the graph of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sin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first locate the key points.</a:t>
            </a:r>
            <a:br>
              <a:rPr lang="en-CA" altLang="en-US">
                <a:latin typeface="Eras Medium ITC" panose="020B0602030504020804" pitchFamily="34" charset="0"/>
              </a:rPr>
            </a:br>
            <a:r>
              <a:rPr lang="en-CA" altLang="en-US">
                <a:latin typeface="Eras Medium ITC" panose="020B0602030504020804" pitchFamily="34" charset="0"/>
              </a:rPr>
              <a:t>These are the maximum points, the minimum points, and the intercepts.</a:t>
            </a:r>
          </a:p>
        </p:txBody>
      </p:sp>
      <p:graphicFrame>
        <p:nvGraphicFramePr>
          <p:cNvPr id="1026" name="Object 21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8240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2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97"/>
          <p:cNvGrpSpPr>
            <a:grpSpLocks/>
          </p:cNvGrpSpPr>
          <p:nvPr/>
        </p:nvGrpSpPr>
        <p:grpSpPr bwMode="auto">
          <a:xfrm>
            <a:off x="3143250" y="1822450"/>
            <a:ext cx="5014913" cy="1120775"/>
            <a:chOff x="1488" y="1148"/>
            <a:chExt cx="3159" cy="706"/>
          </a:xfrm>
        </p:grpSpPr>
        <p:sp>
          <p:nvSpPr>
            <p:cNvPr id="1070" name="Rectangle 2149"/>
            <p:cNvSpPr>
              <a:spLocks noChangeArrowheads="1"/>
            </p:cNvSpPr>
            <p:nvPr/>
          </p:nvSpPr>
          <p:spPr bwMode="auto">
            <a:xfrm>
              <a:off x="4151" y="1520"/>
              <a:ext cx="46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1071" name="Rectangle 2148"/>
            <p:cNvSpPr>
              <a:spLocks noChangeArrowheads="1"/>
            </p:cNvSpPr>
            <p:nvPr/>
          </p:nvSpPr>
          <p:spPr bwMode="auto">
            <a:xfrm>
              <a:off x="3685" y="1520"/>
              <a:ext cx="46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-1</a:t>
              </a:r>
            </a:p>
          </p:txBody>
        </p:sp>
        <p:sp>
          <p:nvSpPr>
            <p:cNvPr id="1072" name="Rectangle 2147"/>
            <p:cNvSpPr>
              <a:spLocks noChangeArrowheads="1"/>
            </p:cNvSpPr>
            <p:nvPr/>
          </p:nvSpPr>
          <p:spPr bwMode="auto">
            <a:xfrm>
              <a:off x="3220" y="1520"/>
              <a:ext cx="46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1073" name="Rectangle 2146"/>
            <p:cNvSpPr>
              <a:spLocks noChangeArrowheads="1"/>
            </p:cNvSpPr>
            <p:nvPr/>
          </p:nvSpPr>
          <p:spPr bwMode="auto">
            <a:xfrm>
              <a:off x="2755" y="1520"/>
              <a:ext cx="46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1</a:t>
              </a:r>
            </a:p>
          </p:txBody>
        </p:sp>
        <p:sp>
          <p:nvSpPr>
            <p:cNvPr id="1074" name="Rectangle 2145"/>
            <p:cNvSpPr>
              <a:spLocks noChangeArrowheads="1"/>
            </p:cNvSpPr>
            <p:nvPr/>
          </p:nvSpPr>
          <p:spPr bwMode="auto">
            <a:xfrm>
              <a:off x="2289" y="1520"/>
              <a:ext cx="46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1075" name="Rectangle 2144"/>
            <p:cNvSpPr>
              <a:spLocks noChangeArrowheads="1"/>
            </p:cNvSpPr>
            <p:nvPr/>
          </p:nvSpPr>
          <p:spPr bwMode="auto">
            <a:xfrm>
              <a:off x="1488" y="1520"/>
              <a:ext cx="801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sin </a:t>
              </a: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1076" name="Rectangle 2143"/>
            <p:cNvSpPr>
              <a:spLocks noChangeArrowheads="1"/>
            </p:cNvSpPr>
            <p:nvPr/>
          </p:nvSpPr>
          <p:spPr bwMode="auto">
            <a:xfrm>
              <a:off x="4151" y="1177"/>
              <a:ext cx="465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1077" name="Rectangle 2142"/>
            <p:cNvSpPr>
              <a:spLocks noChangeArrowheads="1"/>
            </p:cNvSpPr>
            <p:nvPr/>
          </p:nvSpPr>
          <p:spPr bwMode="auto">
            <a:xfrm>
              <a:off x="3685" y="1177"/>
              <a:ext cx="466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1078" name="Rectangle 2141"/>
            <p:cNvSpPr>
              <a:spLocks noChangeArrowheads="1"/>
            </p:cNvSpPr>
            <p:nvPr/>
          </p:nvSpPr>
          <p:spPr bwMode="auto">
            <a:xfrm>
              <a:off x="3220" y="1177"/>
              <a:ext cx="465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1079" name="Rectangle 2140"/>
            <p:cNvSpPr>
              <a:spLocks noChangeArrowheads="1"/>
            </p:cNvSpPr>
            <p:nvPr/>
          </p:nvSpPr>
          <p:spPr bwMode="auto">
            <a:xfrm>
              <a:off x="2755" y="1177"/>
              <a:ext cx="465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1080" name="Rectangle 2139"/>
            <p:cNvSpPr>
              <a:spLocks noChangeArrowheads="1"/>
            </p:cNvSpPr>
            <p:nvPr/>
          </p:nvSpPr>
          <p:spPr bwMode="auto">
            <a:xfrm>
              <a:off x="2289" y="1177"/>
              <a:ext cx="466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1081" name="Rectangle 2138"/>
            <p:cNvSpPr>
              <a:spLocks noChangeArrowheads="1"/>
            </p:cNvSpPr>
            <p:nvPr/>
          </p:nvSpPr>
          <p:spPr bwMode="auto">
            <a:xfrm>
              <a:off x="1488" y="1177"/>
              <a:ext cx="801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1082" name="Line 2151"/>
            <p:cNvSpPr>
              <a:spLocks noChangeShapeType="1"/>
            </p:cNvSpPr>
            <p:nvPr/>
          </p:nvSpPr>
          <p:spPr bwMode="auto">
            <a:xfrm>
              <a:off x="1519" y="1528"/>
              <a:ext cx="3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3" name="Line 2152"/>
            <p:cNvSpPr>
              <a:spLocks noChangeShapeType="1"/>
            </p:cNvSpPr>
            <p:nvPr/>
          </p:nvSpPr>
          <p:spPr bwMode="auto">
            <a:xfrm>
              <a:off x="1519" y="1854"/>
              <a:ext cx="31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4" name="Line 2153"/>
            <p:cNvSpPr>
              <a:spLocks noChangeShapeType="1"/>
            </p:cNvSpPr>
            <p:nvPr/>
          </p:nvSpPr>
          <p:spPr bwMode="auto">
            <a:xfrm>
              <a:off x="1519" y="1177"/>
              <a:ext cx="0" cy="67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5" name="Line 2154"/>
            <p:cNvSpPr>
              <a:spLocks noChangeShapeType="1"/>
            </p:cNvSpPr>
            <p:nvPr/>
          </p:nvSpPr>
          <p:spPr bwMode="auto">
            <a:xfrm>
              <a:off x="2289" y="1177"/>
              <a:ext cx="0" cy="6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6" name="Line 2155"/>
            <p:cNvSpPr>
              <a:spLocks noChangeShapeType="1"/>
            </p:cNvSpPr>
            <p:nvPr/>
          </p:nvSpPr>
          <p:spPr bwMode="auto">
            <a:xfrm>
              <a:off x="2755" y="1177"/>
              <a:ext cx="0" cy="6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7" name="Line 2156"/>
            <p:cNvSpPr>
              <a:spLocks noChangeShapeType="1"/>
            </p:cNvSpPr>
            <p:nvPr/>
          </p:nvSpPr>
          <p:spPr bwMode="auto">
            <a:xfrm>
              <a:off x="3220" y="1177"/>
              <a:ext cx="0" cy="6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8" name="Line 2157"/>
            <p:cNvSpPr>
              <a:spLocks noChangeShapeType="1"/>
            </p:cNvSpPr>
            <p:nvPr/>
          </p:nvSpPr>
          <p:spPr bwMode="auto">
            <a:xfrm>
              <a:off x="3685" y="1177"/>
              <a:ext cx="0" cy="6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89" name="Line 2158"/>
            <p:cNvSpPr>
              <a:spLocks noChangeShapeType="1"/>
            </p:cNvSpPr>
            <p:nvPr/>
          </p:nvSpPr>
          <p:spPr bwMode="auto">
            <a:xfrm>
              <a:off x="4151" y="1177"/>
              <a:ext cx="0" cy="6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90" name="Line 2159"/>
            <p:cNvSpPr>
              <a:spLocks noChangeShapeType="1"/>
            </p:cNvSpPr>
            <p:nvPr/>
          </p:nvSpPr>
          <p:spPr bwMode="auto">
            <a:xfrm>
              <a:off x="4647" y="1177"/>
              <a:ext cx="0" cy="67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91" name="Line 2163"/>
            <p:cNvSpPr>
              <a:spLocks noChangeShapeType="1"/>
            </p:cNvSpPr>
            <p:nvPr/>
          </p:nvSpPr>
          <p:spPr bwMode="auto">
            <a:xfrm>
              <a:off x="2786" y="1177"/>
              <a:ext cx="4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92" name="Line 2150"/>
            <p:cNvSpPr>
              <a:spLocks noChangeShapeType="1"/>
            </p:cNvSpPr>
            <p:nvPr/>
          </p:nvSpPr>
          <p:spPr bwMode="auto">
            <a:xfrm>
              <a:off x="1519" y="1177"/>
              <a:ext cx="126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93" name="Line 2164"/>
            <p:cNvSpPr>
              <a:spLocks noChangeShapeType="1"/>
            </p:cNvSpPr>
            <p:nvPr/>
          </p:nvSpPr>
          <p:spPr bwMode="auto">
            <a:xfrm>
              <a:off x="3251" y="1177"/>
              <a:ext cx="13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1038" name="Object 2176"/>
            <p:cNvGraphicFramePr>
              <a:graphicFrameLocks noChangeAspect="1"/>
            </p:cNvGraphicFramePr>
            <p:nvPr/>
          </p:nvGraphicFramePr>
          <p:xfrm>
            <a:off x="2908" y="1148"/>
            <a:ext cx="156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Equation" r:id="rId6" imgW="164880" imgH="393480" progId="Equation.3">
                    <p:embed/>
                  </p:oleObj>
                </mc:Choice>
                <mc:Fallback>
                  <p:oleObj name="Equation" r:id="rId6" imgW="164880" imgH="393480" progId="Equation.3">
                    <p:embed/>
                    <p:pic>
                      <p:nvPicPr>
                        <p:cNvPr id="0" name="Object 2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" y="1148"/>
                          <a:ext cx="156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9" name="Object 2177"/>
            <p:cNvGraphicFramePr>
              <a:graphicFrameLocks noChangeAspect="1"/>
            </p:cNvGraphicFramePr>
            <p:nvPr/>
          </p:nvGraphicFramePr>
          <p:xfrm>
            <a:off x="3812" y="1164"/>
            <a:ext cx="228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Equation" r:id="rId8" imgW="241200" imgH="393480" progId="Equation.3">
                    <p:embed/>
                  </p:oleObj>
                </mc:Choice>
                <mc:Fallback>
                  <p:oleObj name="Equation" r:id="rId8" imgW="241200" imgH="393480" progId="Equation.3">
                    <p:embed/>
                    <p:pic>
                      <p:nvPicPr>
                        <p:cNvPr id="0" name="Object 2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2" y="1164"/>
                          <a:ext cx="228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" name="Object 2178"/>
            <p:cNvGraphicFramePr>
              <a:graphicFrameLocks noChangeAspect="1"/>
            </p:cNvGraphicFramePr>
            <p:nvPr/>
          </p:nvGraphicFramePr>
          <p:xfrm>
            <a:off x="4256" y="1299"/>
            <a:ext cx="216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" name="Equation" r:id="rId10" imgW="228600" imgH="177480" progId="Equation.3">
                    <p:embed/>
                  </p:oleObj>
                </mc:Choice>
                <mc:Fallback>
                  <p:oleObj name="Equation" r:id="rId10" imgW="228600" imgH="177480" progId="Equation.3">
                    <p:embed/>
                    <p:pic>
                      <p:nvPicPr>
                        <p:cNvPr id="0" name="Object 2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6" y="1299"/>
                          <a:ext cx="216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1" name="Object 2179"/>
            <p:cNvGraphicFramePr>
              <a:graphicFrameLocks noChangeAspect="1"/>
            </p:cNvGraphicFramePr>
            <p:nvPr/>
          </p:nvGraphicFramePr>
          <p:xfrm>
            <a:off x="3380" y="1304"/>
            <a:ext cx="132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" name="Equation" r:id="rId12" imgW="139680" imgH="139680" progId="Equation.3">
                    <p:embed/>
                  </p:oleObj>
                </mc:Choice>
                <mc:Fallback>
                  <p:oleObj name="Equation" r:id="rId12" imgW="139680" imgH="139680" progId="Equation.3">
                    <p:embed/>
                    <p:pic>
                      <p:nvPicPr>
                        <p:cNvPr id="0" name="Object 2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0" y="1304"/>
                          <a:ext cx="132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454" name="Rectangle 2182"/>
          <p:cNvSpPr>
            <a:spLocks noChangeArrowheads="1"/>
          </p:cNvSpPr>
          <p:nvPr/>
        </p:nvSpPr>
        <p:spPr bwMode="auto">
          <a:xfrm>
            <a:off x="685800" y="3149600"/>
            <a:ext cx="749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Then, connect the points on the graph with a smooth curve that extends in both directions beyond the five points. A single cycle is called a </a:t>
            </a:r>
            <a:r>
              <a:rPr lang="en-CA" altLang="en-US" b="1">
                <a:latin typeface="Eras Medium ITC" panose="020B0602030504020804" pitchFamily="34" charset="0"/>
              </a:rPr>
              <a:t>period</a:t>
            </a:r>
            <a:r>
              <a:rPr lang="en-CA" altLang="en-US">
                <a:latin typeface="Eras Medium ITC" panose="020B0602030504020804" pitchFamily="34" charset="0"/>
              </a:rPr>
              <a:t>.</a:t>
            </a:r>
          </a:p>
        </p:txBody>
      </p:sp>
      <p:grpSp>
        <p:nvGrpSpPr>
          <p:cNvPr id="3" name="Group 2184"/>
          <p:cNvGrpSpPr>
            <a:grpSpLocks/>
          </p:cNvGrpSpPr>
          <p:nvPr/>
        </p:nvGrpSpPr>
        <p:grpSpPr bwMode="auto">
          <a:xfrm>
            <a:off x="1822450" y="4314825"/>
            <a:ext cx="6878638" cy="1800225"/>
            <a:chOff x="1148" y="2718"/>
            <a:chExt cx="4333" cy="1134"/>
          </a:xfrm>
        </p:grpSpPr>
        <p:sp>
          <p:nvSpPr>
            <p:cNvPr id="1056" name="Rectangle 2103"/>
            <p:cNvSpPr>
              <a:spLocks noChangeArrowheads="1"/>
            </p:cNvSpPr>
            <p:nvPr/>
          </p:nvSpPr>
          <p:spPr bwMode="auto">
            <a:xfrm>
              <a:off x="2542" y="271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1027" name="Object 2104"/>
            <p:cNvGraphicFramePr>
              <a:graphicFrameLocks noChangeAspect="1"/>
            </p:cNvGraphicFramePr>
            <p:nvPr/>
          </p:nvGraphicFramePr>
          <p:xfrm>
            <a:off x="1148" y="2978"/>
            <a:ext cx="32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9" name="Equation" r:id="rId14" imgW="342720" imgH="393480" progId="Equation.3">
                    <p:embed/>
                  </p:oleObj>
                </mc:Choice>
                <mc:Fallback>
                  <p:oleObj name="Equation" r:id="rId14" imgW="342720" imgH="393480" progId="Equation.3">
                    <p:embed/>
                    <p:pic>
                      <p:nvPicPr>
                        <p:cNvPr id="0" name="Object 2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8" y="2978"/>
                          <a:ext cx="324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2105"/>
            <p:cNvGraphicFramePr>
              <a:graphicFrameLocks noChangeAspect="1"/>
            </p:cNvGraphicFramePr>
            <p:nvPr/>
          </p:nvGraphicFramePr>
          <p:xfrm>
            <a:off x="1671" y="3211"/>
            <a:ext cx="240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0" name="Equation" r:id="rId16" imgW="253800" imgH="139680" progId="Equation.3">
                    <p:embed/>
                  </p:oleObj>
                </mc:Choice>
                <mc:Fallback>
                  <p:oleObj name="Equation" r:id="rId16" imgW="253800" imgH="139680" progId="Equation.3">
                    <p:embed/>
                    <p:pic>
                      <p:nvPicPr>
                        <p:cNvPr id="0" name="Object 2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" y="3211"/>
                          <a:ext cx="240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2106"/>
            <p:cNvGraphicFramePr>
              <a:graphicFrameLocks noChangeAspect="1"/>
            </p:cNvGraphicFramePr>
            <p:nvPr/>
          </p:nvGraphicFramePr>
          <p:xfrm>
            <a:off x="2081" y="2986"/>
            <a:ext cx="26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1" name="Equation" r:id="rId18" imgW="279360" imgH="393480" progId="Equation.3">
                    <p:embed/>
                  </p:oleObj>
                </mc:Choice>
                <mc:Fallback>
                  <p:oleObj name="Equation" r:id="rId18" imgW="279360" imgH="393480" progId="Equation.3">
                    <p:embed/>
                    <p:pic>
                      <p:nvPicPr>
                        <p:cNvPr id="0" name="Object 2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2986"/>
                          <a:ext cx="264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2107"/>
            <p:cNvGraphicFramePr>
              <a:graphicFrameLocks noChangeAspect="1"/>
            </p:cNvGraphicFramePr>
            <p:nvPr/>
          </p:nvGraphicFramePr>
          <p:xfrm>
            <a:off x="4410" y="3166"/>
            <a:ext cx="21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" name="Equation" r:id="rId20" imgW="228600" imgH="177480" progId="Equation.3">
                    <p:embed/>
                  </p:oleObj>
                </mc:Choice>
                <mc:Fallback>
                  <p:oleObj name="Equation" r:id="rId20" imgW="228600" imgH="177480" progId="Equation.3">
                    <p:embed/>
                    <p:pic>
                      <p:nvPicPr>
                        <p:cNvPr id="0" name="Object 2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0" y="3166"/>
                          <a:ext cx="216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2108"/>
            <p:cNvGraphicFramePr>
              <a:graphicFrameLocks noChangeAspect="1"/>
            </p:cNvGraphicFramePr>
            <p:nvPr/>
          </p:nvGraphicFramePr>
          <p:xfrm>
            <a:off x="3974" y="2948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" name="Equation" r:id="rId22" imgW="241200" imgH="393480" progId="Equation.3">
                    <p:embed/>
                  </p:oleObj>
                </mc:Choice>
                <mc:Fallback>
                  <p:oleObj name="Equation" r:id="rId22" imgW="241200" imgH="393480" progId="Equation.3">
                    <p:embed/>
                    <p:pic>
                      <p:nvPicPr>
                        <p:cNvPr id="0" name="Object 2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4" y="2948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2109"/>
            <p:cNvGraphicFramePr>
              <a:graphicFrameLocks noChangeAspect="1"/>
            </p:cNvGraphicFramePr>
            <p:nvPr/>
          </p:nvGraphicFramePr>
          <p:xfrm>
            <a:off x="3569" y="3195"/>
            <a:ext cx="132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Equation" r:id="rId24" imgW="139680" imgH="139680" progId="Equation.3">
                    <p:embed/>
                  </p:oleObj>
                </mc:Choice>
                <mc:Fallback>
                  <p:oleObj name="Equation" r:id="rId24" imgW="139680" imgH="139680" progId="Equation.3">
                    <p:embed/>
                    <p:pic>
                      <p:nvPicPr>
                        <p:cNvPr id="0" name="Object 2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9" y="3195"/>
                          <a:ext cx="132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2110"/>
            <p:cNvGraphicFramePr>
              <a:graphicFrameLocks noChangeAspect="1"/>
            </p:cNvGraphicFramePr>
            <p:nvPr/>
          </p:nvGraphicFramePr>
          <p:xfrm>
            <a:off x="3101" y="2972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Equation" r:id="rId26" imgW="164880" imgH="393480" progId="Equation.DSMT4">
                    <p:embed/>
                  </p:oleObj>
                </mc:Choice>
                <mc:Fallback>
                  <p:oleObj name="Equation" r:id="rId26" imgW="164880" imgH="393480" progId="Equation.DSMT4">
                    <p:embed/>
                    <p:pic>
                      <p:nvPicPr>
                        <p:cNvPr id="0" name="Object 2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1" y="2972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2111"/>
            <p:cNvGraphicFramePr>
              <a:graphicFrameLocks noChangeAspect="1"/>
            </p:cNvGraphicFramePr>
            <p:nvPr/>
          </p:nvGraphicFramePr>
          <p:xfrm>
            <a:off x="4872" y="2954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Equation" r:id="rId28" imgW="241200" imgH="393480" progId="Equation.3">
                    <p:embed/>
                  </p:oleObj>
                </mc:Choice>
                <mc:Fallback>
                  <p:oleObj name="Equation" r:id="rId28" imgW="241200" imgH="393480" progId="Equation.3">
                    <p:embed/>
                    <p:pic>
                      <p:nvPicPr>
                        <p:cNvPr id="0" name="Object 2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2" y="2954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5" name="Object 2112"/>
            <p:cNvGraphicFramePr>
              <a:graphicFrameLocks noChangeAspect="1"/>
            </p:cNvGraphicFramePr>
            <p:nvPr/>
          </p:nvGraphicFramePr>
          <p:xfrm>
            <a:off x="2422" y="3686"/>
            <a:ext cx="166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Equation" r:id="rId30" imgW="203040" imgH="164880" progId="Equation.3">
                    <p:embed/>
                  </p:oleObj>
                </mc:Choice>
                <mc:Fallback>
                  <p:oleObj name="Equation" r:id="rId30" imgW="203040" imgH="164880" progId="Equation.3">
                    <p:embed/>
                    <p:pic>
                      <p:nvPicPr>
                        <p:cNvPr id="0" name="Object 2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2" y="3686"/>
                          <a:ext cx="166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6" name="Object 2113"/>
            <p:cNvGraphicFramePr>
              <a:graphicFrameLocks noChangeAspect="1"/>
            </p:cNvGraphicFramePr>
            <p:nvPr/>
          </p:nvGraphicFramePr>
          <p:xfrm>
            <a:off x="2506" y="3000"/>
            <a:ext cx="72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Equation" r:id="rId32" imgW="88560" imgH="164880" progId="Equation.3">
                    <p:embed/>
                  </p:oleObj>
                </mc:Choice>
                <mc:Fallback>
                  <p:oleObj name="Equation" r:id="rId32" imgW="88560" imgH="164880" progId="Equation.3">
                    <p:embed/>
                    <p:pic>
                      <p:nvPicPr>
                        <p:cNvPr id="0" name="Object 2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" y="3000"/>
                          <a:ext cx="72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7" name="Rectangle 2114"/>
            <p:cNvSpPr>
              <a:spLocks noChangeArrowheads="1"/>
            </p:cNvSpPr>
            <p:nvPr/>
          </p:nvSpPr>
          <p:spPr bwMode="auto">
            <a:xfrm>
              <a:off x="5280" y="318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1037" name="Object 2115"/>
            <p:cNvGraphicFramePr>
              <a:graphicFrameLocks noChangeAspect="1"/>
            </p:cNvGraphicFramePr>
            <p:nvPr/>
          </p:nvGraphicFramePr>
          <p:xfrm>
            <a:off x="2868" y="3477"/>
            <a:ext cx="7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" name="Equation" r:id="rId34" imgW="114120" imgH="215640" progId="Equation.3">
                    <p:embed/>
                  </p:oleObj>
                </mc:Choice>
                <mc:Fallback>
                  <p:oleObj name="Equation" r:id="rId34" imgW="114120" imgH="215640" progId="Equation.3">
                    <p:embed/>
                    <p:pic>
                      <p:nvPicPr>
                        <p:cNvPr id="0" name="Object 2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8" y="3477"/>
                          <a:ext cx="7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8" name="Freeform 2116"/>
            <p:cNvSpPr>
              <a:spLocks/>
            </p:cNvSpPr>
            <p:nvPr/>
          </p:nvSpPr>
          <p:spPr bwMode="auto">
            <a:xfrm>
              <a:off x="2712" y="2832"/>
              <a:ext cx="1" cy="1020"/>
            </a:xfrm>
            <a:custGeom>
              <a:avLst/>
              <a:gdLst>
                <a:gd name="T0" fmla="*/ 0 w 1"/>
                <a:gd name="T1" fmla="*/ 1020 h 1908"/>
                <a:gd name="T2" fmla="*/ 1 w 1"/>
                <a:gd name="T3" fmla="*/ 0 h 1908"/>
                <a:gd name="T4" fmla="*/ 0 60000 65536"/>
                <a:gd name="T5" fmla="*/ 0 60000 65536"/>
                <a:gd name="T6" fmla="*/ 0 w 1"/>
                <a:gd name="T7" fmla="*/ 0 h 1908"/>
                <a:gd name="T8" fmla="*/ 1 w 1"/>
                <a:gd name="T9" fmla="*/ 1908 h 1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908">
                  <a:moveTo>
                    <a:pt x="0" y="1908"/>
                  </a:moveTo>
                  <a:lnTo>
                    <a:pt x="1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59" name="Freeform 2117"/>
            <p:cNvSpPr>
              <a:spLocks/>
            </p:cNvSpPr>
            <p:nvPr/>
          </p:nvSpPr>
          <p:spPr bwMode="auto">
            <a:xfrm>
              <a:off x="1260" y="3424"/>
              <a:ext cx="4100" cy="1"/>
            </a:xfrm>
            <a:custGeom>
              <a:avLst/>
              <a:gdLst>
                <a:gd name="T0" fmla="*/ 0 w 4100"/>
                <a:gd name="T1" fmla="*/ 1 h 1"/>
                <a:gd name="T2" fmla="*/ 4100 w 4100"/>
                <a:gd name="T3" fmla="*/ 0 h 1"/>
                <a:gd name="T4" fmla="*/ 0 60000 65536"/>
                <a:gd name="T5" fmla="*/ 0 60000 65536"/>
                <a:gd name="T6" fmla="*/ 0 w 4100"/>
                <a:gd name="T7" fmla="*/ 0 h 1"/>
                <a:gd name="T8" fmla="*/ 4100 w 4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00" h="1">
                  <a:moveTo>
                    <a:pt x="0" y="1"/>
                  </a:moveTo>
                  <a:lnTo>
                    <a:pt x="4100" y="0"/>
                  </a:lnTo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0" name="Line 2118"/>
            <p:cNvSpPr>
              <a:spLocks noChangeShapeType="1"/>
            </p:cNvSpPr>
            <p:nvPr/>
          </p:nvSpPr>
          <p:spPr bwMode="auto">
            <a:xfrm>
              <a:off x="2592" y="3080"/>
              <a:ext cx="22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1" name="Line 2119"/>
            <p:cNvSpPr>
              <a:spLocks noChangeShapeType="1"/>
            </p:cNvSpPr>
            <p:nvPr/>
          </p:nvSpPr>
          <p:spPr bwMode="auto">
            <a:xfrm>
              <a:off x="2592" y="3764"/>
              <a:ext cx="22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2" name="Line 2120"/>
            <p:cNvSpPr>
              <a:spLocks noChangeShapeType="1"/>
            </p:cNvSpPr>
            <p:nvPr/>
          </p:nvSpPr>
          <p:spPr bwMode="auto">
            <a:xfrm>
              <a:off x="2258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3" name="Line 2121"/>
            <p:cNvSpPr>
              <a:spLocks noChangeShapeType="1"/>
            </p:cNvSpPr>
            <p:nvPr/>
          </p:nvSpPr>
          <p:spPr bwMode="auto">
            <a:xfrm>
              <a:off x="1808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4" name="Line 2122"/>
            <p:cNvSpPr>
              <a:spLocks noChangeShapeType="1"/>
            </p:cNvSpPr>
            <p:nvPr/>
          </p:nvSpPr>
          <p:spPr bwMode="auto">
            <a:xfrm>
              <a:off x="1352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5" name="Line 2123"/>
            <p:cNvSpPr>
              <a:spLocks noChangeShapeType="1"/>
            </p:cNvSpPr>
            <p:nvPr/>
          </p:nvSpPr>
          <p:spPr bwMode="auto">
            <a:xfrm>
              <a:off x="498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6" name="Line 2124"/>
            <p:cNvSpPr>
              <a:spLocks noChangeShapeType="1"/>
            </p:cNvSpPr>
            <p:nvPr/>
          </p:nvSpPr>
          <p:spPr bwMode="auto">
            <a:xfrm>
              <a:off x="453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7" name="Line 2125"/>
            <p:cNvSpPr>
              <a:spLocks noChangeShapeType="1"/>
            </p:cNvSpPr>
            <p:nvPr/>
          </p:nvSpPr>
          <p:spPr bwMode="auto">
            <a:xfrm>
              <a:off x="4074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8" name="Line 2126"/>
            <p:cNvSpPr>
              <a:spLocks noChangeShapeType="1"/>
            </p:cNvSpPr>
            <p:nvPr/>
          </p:nvSpPr>
          <p:spPr bwMode="auto">
            <a:xfrm>
              <a:off x="363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69" name="Line 2127"/>
            <p:cNvSpPr>
              <a:spLocks noChangeShapeType="1"/>
            </p:cNvSpPr>
            <p:nvPr/>
          </p:nvSpPr>
          <p:spPr bwMode="auto">
            <a:xfrm>
              <a:off x="3174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4" name="Group 2195"/>
          <p:cNvGrpSpPr>
            <a:grpSpLocks/>
          </p:cNvGrpSpPr>
          <p:nvPr/>
        </p:nvGrpSpPr>
        <p:grpSpPr bwMode="auto">
          <a:xfrm>
            <a:off x="2133600" y="4813300"/>
            <a:ext cx="6083300" cy="1168400"/>
            <a:chOff x="1344" y="3032"/>
            <a:chExt cx="3832" cy="736"/>
          </a:xfrm>
        </p:grpSpPr>
        <p:sp>
          <p:nvSpPr>
            <p:cNvPr id="1053" name="Freeform 2185"/>
            <p:cNvSpPr>
              <a:spLocks/>
            </p:cNvSpPr>
            <p:nvPr/>
          </p:nvSpPr>
          <p:spPr bwMode="auto">
            <a:xfrm>
              <a:off x="2704" y="3088"/>
              <a:ext cx="1816" cy="680"/>
            </a:xfrm>
            <a:custGeom>
              <a:avLst/>
              <a:gdLst>
                <a:gd name="T0" fmla="*/ 0 w 1816"/>
                <a:gd name="T1" fmla="*/ 344 h 680"/>
                <a:gd name="T2" fmla="*/ 448 w 1816"/>
                <a:gd name="T3" fmla="*/ 8 h 680"/>
                <a:gd name="T4" fmla="*/ 1400 w 1816"/>
                <a:gd name="T5" fmla="*/ 680 h 680"/>
                <a:gd name="T6" fmla="*/ 1816 w 1816"/>
                <a:gd name="T7" fmla="*/ 324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6"/>
                <a:gd name="T13" fmla="*/ 0 h 680"/>
                <a:gd name="T14" fmla="*/ 1816 w 1816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6" h="680">
                  <a:moveTo>
                    <a:pt x="0" y="344"/>
                  </a:moveTo>
                  <a:cubicBezTo>
                    <a:pt x="60" y="276"/>
                    <a:pt x="176" y="16"/>
                    <a:pt x="448" y="8"/>
                  </a:cubicBezTo>
                  <a:cubicBezTo>
                    <a:pt x="720" y="0"/>
                    <a:pt x="1216" y="680"/>
                    <a:pt x="1400" y="680"/>
                  </a:cubicBezTo>
                  <a:cubicBezTo>
                    <a:pt x="1584" y="680"/>
                    <a:pt x="1732" y="416"/>
                    <a:pt x="1816" y="32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54" name="Freeform 2186"/>
            <p:cNvSpPr>
              <a:spLocks/>
            </p:cNvSpPr>
            <p:nvPr/>
          </p:nvSpPr>
          <p:spPr bwMode="auto">
            <a:xfrm>
              <a:off x="1344" y="3080"/>
              <a:ext cx="1360" cy="664"/>
            </a:xfrm>
            <a:custGeom>
              <a:avLst/>
              <a:gdLst>
                <a:gd name="T0" fmla="*/ 0 w 1360"/>
                <a:gd name="T1" fmla="*/ 0 h 664"/>
                <a:gd name="T2" fmla="*/ 928 w 1360"/>
                <a:gd name="T3" fmla="*/ 664 h 664"/>
                <a:gd name="T4" fmla="*/ 1360 w 1360"/>
                <a:gd name="T5" fmla="*/ 352 h 664"/>
                <a:gd name="T6" fmla="*/ 0 60000 65536"/>
                <a:gd name="T7" fmla="*/ 0 60000 65536"/>
                <a:gd name="T8" fmla="*/ 0 60000 65536"/>
                <a:gd name="T9" fmla="*/ 0 w 1360"/>
                <a:gd name="T10" fmla="*/ 0 h 664"/>
                <a:gd name="T11" fmla="*/ 1360 w 1360"/>
                <a:gd name="T12" fmla="*/ 664 h 6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0" h="664">
                  <a:moveTo>
                    <a:pt x="0" y="0"/>
                  </a:moveTo>
                  <a:cubicBezTo>
                    <a:pt x="200" y="8"/>
                    <a:pt x="688" y="664"/>
                    <a:pt x="928" y="664"/>
                  </a:cubicBezTo>
                  <a:cubicBezTo>
                    <a:pt x="1168" y="664"/>
                    <a:pt x="1276" y="428"/>
                    <a:pt x="1360" y="35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1055" name="Freeform 2187"/>
            <p:cNvSpPr>
              <a:spLocks/>
            </p:cNvSpPr>
            <p:nvPr/>
          </p:nvSpPr>
          <p:spPr bwMode="auto">
            <a:xfrm>
              <a:off x="4516" y="3032"/>
              <a:ext cx="660" cy="384"/>
            </a:xfrm>
            <a:custGeom>
              <a:avLst/>
              <a:gdLst>
                <a:gd name="T0" fmla="*/ 0 w 660"/>
                <a:gd name="T1" fmla="*/ 384 h 384"/>
                <a:gd name="T2" fmla="*/ 444 w 660"/>
                <a:gd name="T3" fmla="*/ 0 h 384"/>
                <a:gd name="T4" fmla="*/ 660 w 660"/>
                <a:gd name="T5" fmla="*/ 116 h 384"/>
                <a:gd name="T6" fmla="*/ 0 60000 65536"/>
                <a:gd name="T7" fmla="*/ 0 60000 65536"/>
                <a:gd name="T8" fmla="*/ 0 60000 65536"/>
                <a:gd name="T9" fmla="*/ 0 w 660"/>
                <a:gd name="T10" fmla="*/ 0 h 384"/>
                <a:gd name="T11" fmla="*/ 660 w 66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0" h="384">
                  <a:moveTo>
                    <a:pt x="0" y="384"/>
                  </a:moveTo>
                  <a:cubicBezTo>
                    <a:pt x="60" y="308"/>
                    <a:pt x="292" y="0"/>
                    <a:pt x="444" y="0"/>
                  </a:cubicBezTo>
                  <a:cubicBezTo>
                    <a:pt x="596" y="0"/>
                    <a:pt x="604" y="72"/>
                    <a:pt x="660" y="11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5" name="Group 2190"/>
          <p:cNvGrpSpPr>
            <a:grpSpLocks/>
          </p:cNvGrpSpPr>
          <p:nvPr/>
        </p:nvGrpSpPr>
        <p:grpSpPr bwMode="auto">
          <a:xfrm>
            <a:off x="5106990" y="4292600"/>
            <a:ext cx="1268413" cy="635000"/>
            <a:chOff x="3217" y="2704"/>
            <a:chExt cx="799" cy="400"/>
          </a:xfrm>
        </p:grpSpPr>
        <p:sp>
          <p:nvSpPr>
            <p:cNvPr id="1051" name="Rectangle 2183"/>
            <p:cNvSpPr>
              <a:spLocks noChangeArrowheads="1"/>
            </p:cNvSpPr>
            <p:nvPr/>
          </p:nvSpPr>
          <p:spPr bwMode="auto">
            <a:xfrm>
              <a:off x="3217" y="2704"/>
              <a:ext cx="7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 = sin </a:t>
              </a:r>
              <a:r>
                <a:rPr lang="en-CA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x</a:t>
              </a:r>
              <a:endParaRPr lang="en-US" altLang="en-US" i="1">
                <a:solidFill>
                  <a:srgbClr val="FF0000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1052" name="Line 2189"/>
            <p:cNvSpPr>
              <a:spLocks noChangeShapeType="1"/>
            </p:cNvSpPr>
            <p:nvPr/>
          </p:nvSpPr>
          <p:spPr bwMode="auto">
            <a:xfrm flipH="1">
              <a:off x="3368" y="2920"/>
              <a:ext cx="152" cy="1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8" grpId="0" autoUpdateAnimBg="0"/>
      <p:bldP spid="1844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1419DD0E-E598-42C9-AFB6-F0EA2A497235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3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19150" y="7467600"/>
            <a:ext cx="255270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Cosine Function</a:t>
            </a:r>
          </a:p>
        </p:txBody>
      </p:sp>
      <p:sp>
        <p:nvSpPr>
          <p:cNvPr id="2067" name="Rectangle 1028"/>
          <p:cNvSpPr>
            <a:spLocks noChangeArrowheads="1"/>
          </p:cNvSpPr>
          <p:nvPr/>
        </p:nvSpPr>
        <p:spPr bwMode="auto">
          <a:xfrm>
            <a:off x="685800" y="304800"/>
            <a:ext cx="602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Graph of the Cosine Function</a:t>
            </a:r>
          </a:p>
        </p:txBody>
      </p:sp>
      <p:sp>
        <p:nvSpPr>
          <p:cNvPr id="186519" name="Rectangle 1175"/>
          <p:cNvSpPr>
            <a:spLocks noChangeArrowheads="1"/>
          </p:cNvSpPr>
          <p:nvPr/>
        </p:nvSpPr>
        <p:spPr bwMode="auto">
          <a:xfrm>
            <a:off x="735013" y="889000"/>
            <a:ext cx="8408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To sketch the graph of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cos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first locate the key points.</a:t>
            </a:r>
            <a:br>
              <a:rPr lang="en-CA" altLang="en-US">
                <a:latin typeface="Eras Medium ITC" panose="020B0602030504020804" pitchFamily="34" charset="0"/>
              </a:rPr>
            </a:br>
            <a:r>
              <a:rPr lang="en-CA" altLang="en-US">
                <a:latin typeface="Eras Medium ITC" panose="020B0602030504020804" pitchFamily="34" charset="0"/>
              </a:rPr>
              <a:t>These are the maximum points, the minimum points, and the intercepts.</a:t>
            </a:r>
          </a:p>
        </p:txBody>
      </p:sp>
      <p:grpSp>
        <p:nvGrpSpPr>
          <p:cNvPr id="2" name="Group 1244"/>
          <p:cNvGrpSpPr>
            <a:grpSpLocks/>
          </p:cNvGrpSpPr>
          <p:nvPr/>
        </p:nvGrpSpPr>
        <p:grpSpPr bwMode="auto">
          <a:xfrm>
            <a:off x="3130550" y="1809750"/>
            <a:ext cx="5014913" cy="1095375"/>
            <a:chOff x="1480" y="1140"/>
            <a:chExt cx="3159" cy="690"/>
          </a:xfrm>
        </p:grpSpPr>
        <p:sp>
          <p:nvSpPr>
            <p:cNvPr id="2093" name="Rectangle 1177"/>
            <p:cNvSpPr>
              <a:spLocks noChangeArrowheads="1"/>
            </p:cNvSpPr>
            <p:nvPr/>
          </p:nvSpPr>
          <p:spPr bwMode="auto">
            <a:xfrm>
              <a:off x="4143" y="1504"/>
              <a:ext cx="46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1</a:t>
              </a:r>
            </a:p>
          </p:txBody>
        </p:sp>
        <p:sp>
          <p:nvSpPr>
            <p:cNvPr id="2094" name="Rectangle 1178"/>
            <p:cNvSpPr>
              <a:spLocks noChangeArrowheads="1"/>
            </p:cNvSpPr>
            <p:nvPr/>
          </p:nvSpPr>
          <p:spPr bwMode="auto">
            <a:xfrm>
              <a:off x="3677" y="1504"/>
              <a:ext cx="46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2095" name="Rectangle 1179"/>
            <p:cNvSpPr>
              <a:spLocks noChangeArrowheads="1"/>
            </p:cNvSpPr>
            <p:nvPr/>
          </p:nvSpPr>
          <p:spPr bwMode="auto">
            <a:xfrm>
              <a:off x="3212" y="1504"/>
              <a:ext cx="46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-1</a:t>
              </a:r>
            </a:p>
          </p:txBody>
        </p:sp>
        <p:sp>
          <p:nvSpPr>
            <p:cNvPr id="2096" name="Rectangle 1180"/>
            <p:cNvSpPr>
              <a:spLocks noChangeArrowheads="1"/>
            </p:cNvSpPr>
            <p:nvPr/>
          </p:nvSpPr>
          <p:spPr bwMode="auto">
            <a:xfrm>
              <a:off x="2747" y="1504"/>
              <a:ext cx="46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2097" name="Rectangle 1181"/>
            <p:cNvSpPr>
              <a:spLocks noChangeArrowheads="1"/>
            </p:cNvSpPr>
            <p:nvPr/>
          </p:nvSpPr>
          <p:spPr bwMode="auto">
            <a:xfrm>
              <a:off x="2281" y="1504"/>
              <a:ext cx="46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1</a:t>
              </a:r>
            </a:p>
          </p:txBody>
        </p:sp>
        <p:sp>
          <p:nvSpPr>
            <p:cNvPr id="2098" name="Rectangle 1182"/>
            <p:cNvSpPr>
              <a:spLocks noChangeArrowheads="1"/>
            </p:cNvSpPr>
            <p:nvPr/>
          </p:nvSpPr>
          <p:spPr bwMode="auto">
            <a:xfrm>
              <a:off x="1480" y="1504"/>
              <a:ext cx="80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cos </a:t>
              </a: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2099" name="Rectangle 1183"/>
            <p:cNvSpPr>
              <a:spLocks noChangeArrowheads="1"/>
            </p:cNvSpPr>
            <p:nvPr/>
          </p:nvSpPr>
          <p:spPr bwMode="auto">
            <a:xfrm>
              <a:off x="4143" y="1168"/>
              <a:ext cx="4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2100" name="Rectangle 1184"/>
            <p:cNvSpPr>
              <a:spLocks noChangeArrowheads="1"/>
            </p:cNvSpPr>
            <p:nvPr/>
          </p:nvSpPr>
          <p:spPr bwMode="auto">
            <a:xfrm>
              <a:off x="3677" y="1168"/>
              <a:ext cx="4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2101" name="Rectangle 1185"/>
            <p:cNvSpPr>
              <a:spLocks noChangeArrowheads="1"/>
            </p:cNvSpPr>
            <p:nvPr/>
          </p:nvSpPr>
          <p:spPr bwMode="auto">
            <a:xfrm>
              <a:off x="3212" y="1168"/>
              <a:ext cx="4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2102" name="Rectangle 1186"/>
            <p:cNvSpPr>
              <a:spLocks noChangeArrowheads="1"/>
            </p:cNvSpPr>
            <p:nvPr/>
          </p:nvSpPr>
          <p:spPr bwMode="auto">
            <a:xfrm>
              <a:off x="2747" y="1168"/>
              <a:ext cx="4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2103" name="Rectangle 1187"/>
            <p:cNvSpPr>
              <a:spLocks noChangeArrowheads="1"/>
            </p:cNvSpPr>
            <p:nvPr/>
          </p:nvSpPr>
          <p:spPr bwMode="auto">
            <a:xfrm>
              <a:off x="2281" y="1168"/>
              <a:ext cx="4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2104" name="Rectangle 1188"/>
            <p:cNvSpPr>
              <a:spLocks noChangeArrowheads="1"/>
            </p:cNvSpPr>
            <p:nvPr/>
          </p:nvSpPr>
          <p:spPr bwMode="auto">
            <a:xfrm>
              <a:off x="1480" y="1168"/>
              <a:ext cx="80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2105" name="Line 1189"/>
            <p:cNvSpPr>
              <a:spLocks noChangeShapeType="1"/>
            </p:cNvSpPr>
            <p:nvPr/>
          </p:nvSpPr>
          <p:spPr bwMode="auto">
            <a:xfrm>
              <a:off x="1511" y="1512"/>
              <a:ext cx="3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06" name="Line 1190"/>
            <p:cNvSpPr>
              <a:spLocks noChangeShapeType="1"/>
            </p:cNvSpPr>
            <p:nvPr/>
          </p:nvSpPr>
          <p:spPr bwMode="auto">
            <a:xfrm>
              <a:off x="1511" y="1830"/>
              <a:ext cx="31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07" name="Line 1191"/>
            <p:cNvSpPr>
              <a:spLocks noChangeShapeType="1"/>
            </p:cNvSpPr>
            <p:nvPr/>
          </p:nvSpPr>
          <p:spPr bwMode="auto">
            <a:xfrm>
              <a:off x="1511" y="1168"/>
              <a:ext cx="0" cy="66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08" name="Line 1192"/>
            <p:cNvSpPr>
              <a:spLocks noChangeShapeType="1"/>
            </p:cNvSpPr>
            <p:nvPr/>
          </p:nvSpPr>
          <p:spPr bwMode="auto">
            <a:xfrm>
              <a:off x="2281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09" name="Line 1193"/>
            <p:cNvSpPr>
              <a:spLocks noChangeShapeType="1"/>
            </p:cNvSpPr>
            <p:nvPr/>
          </p:nvSpPr>
          <p:spPr bwMode="auto">
            <a:xfrm>
              <a:off x="2747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0" name="Line 1194"/>
            <p:cNvSpPr>
              <a:spLocks noChangeShapeType="1"/>
            </p:cNvSpPr>
            <p:nvPr/>
          </p:nvSpPr>
          <p:spPr bwMode="auto">
            <a:xfrm>
              <a:off x="3212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1" name="Line 1195"/>
            <p:cNvSpPr>
              <a:spLocks noChangeShapeType="1"/>
            </p:cNvSpPr>
            <p:nvPr/>
          </p:nvSpPr>
          <p:spPr bwMode="auto">
            <a:xfrm>
              <a:off x="3677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2" name="Line 1196"/>
            <p:cNvSpPr>
              <a:spLocks noChangeShapeType="1"/>
            </p:cNvSpPr>
            <p:nvPr/>
          </p:nvSpPr>
          <p:spPr bwMode="auto">
            <a:xfrm>
              <a:off x="4143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3" name="Line 1197"/>
            <p:cNvSpPr>
              <a:spLocks noChangeShapeType="1"/>
            </p:cNvSpPr>
            <p:nvPr/>
          </p:nvSpPr>
          <p:spPr bwMode="auto">
            <a:xfrm>
              <a:off x="4639" y="1168"/>
              <a:ext cx="0" cy="66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4" name="Line 1198"/>
            <p:cNvSpPr>
              <a:spLocks noChangeShapeType="1"/>
            </p:cNvSpPr>
            <p:nvPr/>
          </p:nvSpPr>
          <p:spPr bwMode="auto">
            <a:xfrm>
              <a:off x="2778" y="1168"/>
              <a:ext cx="4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5" name="Line 1199"/>
            <p:cNvSpPr>
              <a:spLocks noChangeShapeType="1"/>
            </p:cNvSpPr>
            <p:nvPr/>
          </p:nvSpPr>
          <p:spPr bwMode="auto">
            <a:xfrm>
              <a:off x="1511" y="1168"/>
              <a:ext cx="126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116" name="Line 1200"/>
            <p:cNvSpPr>
              <a:spLocks noChangeShapeType="1"/>
            </p:cNvSpPr>
            <p:nvPr/>
          </p:nvSpPr>
          <p:spPr bwMode="auto">
            <a:xfrm>
              <a:off x="3243" y="1168"/>
              <a:ext cx="13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2061" name="Object 1035"/>
            <p:cNvGraphicFramePr>
              <a:graphicFrameLocks noChangeAspect="1"/>
            </p:cNvGraphicFramePr>
            <p:nvPr/>
          </p:nvGraphicFramePr>
          <p:xfrm>
            <a:off x="2900" y="1140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7" name="Equation" r:id="rId4" imgW="164880" imgH="393480" progId="Equation.3">
                    <p:embed/>
                  </p:oleObj>
                </mc:Choice>
                <mc:Fallback>
                  <p:oleObj name="Equation" r:id="rId4" imgW="164880" imgH="393480" progId="Equation.3">
                    <p:embed/>
                    <p:pic>
                      <p:nvPicPr>
                        <p:cNvPr id="0" name="Object 1035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" y="1140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2" name="Object 1036"/>
            <p:cNvGraphicFramePr>
              <a:graphicFrameLocks noChangeAspect="1"/>
            </p:cNvGraphicFramePr>
            <p:nvPr/>
          </p:nvGraphicFramePr>
          <p:xfrm>
            <a:off x="3804" y="1156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Equation" r:id="rId6" imgW="241200" imgH="393480" progId="Equation.3">
                    <p:embed/>
                  </p:oleObj>
                </mc:Choice>
                <mc:Fallback>
                  <p:oleObj name="Equation" r:id="rId6" imgW="241200" imgH="393480" progId="Equation.3">
                    <p:embed/>
                    <p:pic>
                      <p:nvPicPr>
                        <p:cNvPr id="0" name="Object 1036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4" y="1156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3" name="Object 1037"/>
            <p:cNvGraphicFramePr>
              <a:graphicFrameLocks noChangeAspect="1"/>
            </p:cNvGraphicFramePr>
            <p:nvPr/>
          </p:nvGraphicFramePr>
          <p:xfrm>
            <a:off x="4248" y="1288"/>
            <a:ext cx="21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Equation" r:id="rId8" imgW="228600" imgH="177480" progId="Equation.3">
                    <p:embed/>
                  </p:oleObj>
                </mc:Choice>
                <mc:Fallback>
                  <p:oleObj name="Equation" r:id="rId8" imgW="228600" imgH="177480" progId="Equation.3">
                    <p:embed/>
                    <p:pic>
                      <p:nvPicPr>
                        <p:cNvPr id="0" name="Object 1037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" y="1288"/>
                          <a:ext cx="216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4" name="Object 1038"/>
            <p:cNvGraphicFramePr>
              <a:graphicFrameLocks noChangeAspect="1"/>
            </p:cNvGraphicFramePr>
            <p:nvPr/>
          </p:nvGraphicFramePr>
          <p:xfrm>
            <a:off x="3372" y="1292"/>
            <a:ext cx="132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" name="Equation" r:id="rId10" imgW="139680" imgH="139680" progId="Equation.3">
                    <p:embed/>
                  </p:oleObj>
                </mc:Choice>
                <mc:Fallback>
                  <p:oleObj name="Equation" r:id="rId10" imgW="139680" imgH="139680" progId="Equation.3">
                    <p:embed/>
                    <p:pic>
                      <p:nvPicPr>
                        <p:cNvPr id="0" name="Object 1038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2" y="1292"/>
                          <a:ext cx="132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6549" name="Rectangle 1205"/>
          <p:cNvSpPr>
            <a:spLocks noChangeArrowheads="1"/>
          </p:cNvSpPr>
          <p:nvPr/>
        </p:nvSpPr>
        <p:spPr bwMode="auto">
          <a:xfrm>
            <a:off x="685800" y="3149600"/>
            <a:ext cx="749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Then, connect the points on the graph with a smooth curve that extends in both directions beyond the five points. A single cycle is called a </a:t>
            </a:r>
            <a:r>
              <a:rPr lang="en-CA" altLang="en-US" b="1">
                <a:latin typeface="Eras Medium ITC" panose="020B0602030504020804" pitchFamily="34" charset="0"/>
              </a:rPr>
              <a:t>period</a:t>
            </a:r>
            <a:r>
              <a:rPr lang="en-CA" altLang="en-US">
                <a:latin typeface="Eras Medium ITC" panose="020B0602030504020804" pitchFamily="34" charset="0"/>
              </a:rPr>
              <a:t>.</a:t>
            </a:r>
          </a:p>
        </p:txBody>
      </p:sp>
      <p:grpSp>
        <p:nvGrpSpPr>
          <p:cNvPr id="3" name="Group 1206"/>
          <p:cNvGrpSpPr>
            <a:grpSpLocks/>
          </p:cNvGrpSpPr>
          <p:nvPr/>
        </p:nvGrpSpPr>
        <p:grpSpPr bwMode="auto">
          <a:xfrm>
            <a:off x="1822450" y="4314825"/>
            <a:ext cx="6878638" cy="1800225"/>
            <a:chOff x="1148" y="2718"/>
            <a:chExt cx="4333" cy="1134"/>
          </a:xfrm>
        </p:grpSpPr>
        <p:sp>
          <p:nvSpPr>
            <p:cNvPr id="2079" name="Rectangle 1207"/>
            <p:cNvSpPr>
              <a:spLocks noChangeArrowheads="1"/>
            </p:cNvSpPr>
            <p:nvPr/>
          </p:nvSpPr>
          <p:spPr bwMode="auto">
            <a:xfrm>
              <a:off x="2542" y="271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2050" name="Object 1024"/>
            <p:cNvGraphicFramePr>
              <a:graphicFrameLocks noChangeAspect="1"/>
            </p:cNvGraphicFramePr>
            <p:nvPr/>
          </p:nvGraphicFramePr>
          <p:xfrm>
            <a:off x="1148" y="2978"/>
            <a:ext cx="32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Equation" r:id="rId12" imgW="342720" imgH="393480" progId="Equation.3">
                    <p:embed/>
                  </p:oleObj>
                </mc:Choice>
                <mc:Fallback>
                  <p:oleObj name="Equation" r:id="rId12" imgW="342720" imgH="393480" progId="Equation.3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8" y="2978"/>
                          <a:ext cx="324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1025"/>
            <p:cNvGraphicFramePr>
              <a:graphicFrameLocks noChangeAspect="1"/>
            </p:cNvGraphicFramePr>
            <p:nvPr/>
          </p:nvGraphicFramePr>
          <p:xfrm>
            <a:off x="1671" y="3211"/>
            <a:ext cx="240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name="Equation" r:id="rId14" imgW="253800" imgH="139680" progId="Equation.3">
                    <p:embed/>
                  </p:oleObj>
                </mc:Choice>
                <mc:Fallback>
                  <p:oleObj name="Equation" r:id="rId14" imgW="253800" imgH="139680" progId="Equation.3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" y="3211"/>
                          <a:ext cx="240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1026"/>
            <p:cNvGraphicFramePr>
              <a:graphicFrameLocks noChangeAspect="1"/>
            </p:cNvGraphicFramePr>
            <p:nvPr/>
          </p:nvGraphicFramePr>
          <p:xfrm>
            <a:off x="2081" y="2986"/>
            <a:ext cx="26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3" name="Equation" r:id="rId16" imgW="279360" imgH="393480" progId="Equation.3">
                    <p:embed/>
                  </p:oleObj>
                </mc:Choice>
                <mc:Fallback>
                  <p:oleObj name="Equation" r:id="rId16" imgW="279360" imgH="39348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2986"/>
                          <a:ext cx="264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027"/>
            <p:cNvGraphicFramePr>
              <a:graphicFrameLocks noChangeAspect="1"/>
            </p:cNvGraphicFramePr>
            <p:nvPr/>
          </p:nvGraphicFramePr>
          <p:xfrm>
            <a:off x="4410" y="3166"/>
            <a:ext cx="21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4" name="Equation" r:id="rId18" imgW="228600" imgH="177480" progId="Equation.3">
                    <p:embed/>
                  </p:oleObj>
                </mc:Choice>
                <mc:Fallback>
                  <p:oleObj name="Equation" r:id="rId18" imgW="228600" imgH="17748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0" y="3166"/>
                          <a:ext cx="216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1028"/>
            <p:cNvGraphicFramePr>
              <a:graphicFrameLocks noChangeAspect="1"/>
            </p:cNvGraphicFramePr>
            <p:nvPr/>
          </p:nvGraphicFramePr>
          <p:xfrm>
            <a:off x="3974" y="2948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5" name="Equation" r:id="rId20" imgW="241200" imgH="393480" progId="Equation.3">
                    <p:embed/>
                  </p:oleObj>
                </mc:Choice>
                <mc:Fallback>
                  <p:oleObj name="Equation" r:id="rId20" imgW="241200" imgH="393480" progId="Equation.3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4" y="2948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1029"/>
            <p:cNvGraphicFramePr>
              <a:graphicFrameLocks noChangeAspect="1"/>
            </p:cNvGraphicFramePr>
            <p:nvPr/>
          </p:nvGraphicFramePr>
          <p:xfrm>
            <a:off x="3569" y="3195"/>
            <a:ext cx="132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6" name="Equation" r:id="rId22" imgW="139680" imgH="139680" progId="Equation.3">
                    <p:embed/>
                  </p:oleObj>
                </mc:Choice>
                <mc:Fallback>
                  <p:oleObj name="Equation" r:id="rId22" imgW="139680" imgH="139680" progId="Equation.3">
                    <p:embed/>
                    <p:pic>
                      <p:nvPicPr>
                        <p:cNvPr id="0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9" y="3195"/>
                          <a:ext cx="132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1030"/>
            <p:cNvGraphicFramePr>
              <a:graphicFrameLocks noChangeAspect="1"/>
            </p:cNvGraphicFramePr>
            <p:nvPr/>
          </p:nvGraphicFramePr>
          <p:xfrm>
            <a:off x="3101" y="2972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7" name="Equation" r:id="rId24" imgW="164880" imgH="393480" progId="Equation.3">
                    <p:embed/>
                  </p:oleObj>
                </mc:Choice>
                <mc:Fallback>
                  <p:oleObj name="Equation" r:id="rId24" imgW="164880" imgH="39348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1" y="2972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1031"/>
            <p:cNvGraphicFramePr>
              <a:graphicFrameLocks noChangeAspect="1"/>
            </p:cNvGraphicFramePr>
            <p:nvPr/>
          </p:nvGraphicFramePr>
          <p:xfrm>
            <a:off x="4872" y="2954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8" name="Equation" r:id="rId26" imgW="241200" imgH="393480" progId="Equation.3">
                    <p:embed/>
                  </p:oleObj>
                </mc:Choice>
                <mc:Fallback>
                  <p:oleObj name="Equation" r:id="rId26" imgW="241200" imgH="39348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2" y="2954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1032"/>
            <p:cNvGraphicFramePr>
              <a:graphicFrameLocks noChangeAspect="1"/>
            </p:cNvGraphicFramePr>
            <p:nvPr/>
          </p:nvGraphicFramePr>
          <p:xfrm>
            <a:off x="2422" y="3686"/>
            <a:ext cx="166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name="Equation" r:id="rId28" imgW="203040" imgH="164880" progId="Equation.3">
                    <p:embed/>
                  </p:oleObj>
                </mc:Choice>
                <mc:Fallback>
                  <p:oleObj name="Equation" r:id="rId28" imgW="203040" imgH="164880" progId="Equation.3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2" y="3686"/>
                          <a:ext cx="166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9" name="Object 1033"/>
            <p:cNvGraphicFramePr>
              <a:graphicFrameLocks noChangeAspect="1"/>
            </p:cNvGraphicFramePr>
            <p:nvPr/>
          </p:nvGraphicFramePr>
          <p:xfrm>
            <a:off x="2506" y="3000"/>
            <a:ext cx="72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name="Equation" r:id="rId30" imgW="88560" imgH="164880" progId="Equation.3">
                    <p:embed/>
                  </p:oleObj>
                </mc:Choice>
                <mc:Fallback>
                  <p:oleObj name="Equation" r:id="rId30" imgW="88560" imgH="164880" progId="Equation.3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" y="3000"/>
                          <a:ext cx="72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Rectangle 1218"/>
            <p:cNvSpPr>
              <a:spLocks noChangeArrowheads="1"/>
            </p:cNvSpPr>
            <p:nvPr/>
          </p:nvSpPr>
          <p:spPr bwMode="auto">
            <a:xfrm>
              <a:off x="5280" y="318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2060" name="Object 1034"/>
            <p:cNvGraphicFramePr>
              <a:graphicFrameLocks noChangeAspect="1"/>
            </p:cNvGraphicFramePr>
            <p:nvPr/>
          </p:nvGraphicFramePr>
          <p:xfrm>
            <a:off x="2868" y="3477"/>
            <a:ext cx="7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" name="Equation" r:id="rId32" imgW="114120" imgH="215640" progId="Equation.3">
                    <p:embed/>
                  </p:oleObj>
                </mc:Choice>
                <mc:Fallback>
                  <p:oleObj name="Equation" r:id="rId32" imgW="114120" imgH="215640" progId="Equation.3">
                    <p:embed/>
                    <p:pic>
                      <p:nvPicPr>
                        <p:cNvPr id="0" name="Object 10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8" y="3477"/>
                          <a:ext cx="7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1" name="Freeform 1220"/>
            <p:cNvSpPr>
              <a:spLocks/>
            </p:cNvSpPr>
            <p:nvPr/>
          </p:nvSpPr>
          <p:spPr bwMode="auto">
            <a:xfrm>
              <a:off x="2712" y="2832"/>
              <a:ext cx="1" cy="1020"/>
            </a:xfrm>
            <a:custGeom>
              <a:avLst/>
              <a:gdLst>
                <a:gd name="T0" fmla="*/ 0 w 1"/>
                <a:gd name="T1" fmla="*/ 1020 h 1908"/>
                <a:gd name="T2" fmla="*/ 1 w 1"/>
                <a:gd name="T3" fmla="*/ 0 h 1908"/>
                <a:gd name="T4" fmla="*/ 0 60000 65536"/>
                <a:gd name="T5" fmla="*/ 0 60000 65536"/>
                <a:gd name="T6" fmla="*/ 0 w 1"/>
                <a:gd name="T7" fmla="*/ 0 h 1908"/>
                <a:gd name="T8" fmla="*/ 1 w 1"/>
                <a:gd name="T9" fmla="*/ 1908 h 1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908">
                  <a:moveTo>
                    <a:pt x="0" y="1908"/>
                  </a:moveTo>
                  <a:lnTo>
                    <a:pt x="1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2" name="Freeform 1221"/>
            <p:cNvSpPr>
              <a:spLocks/>
            </p:cNvSpPr>
            <p:nvPr/>
          </p:nvSpPr>
          <p:spPr bwMode="auto">
            <a:xfrm>
              <a:off x="1260" y="3424"/>
              <a:ext cx="4100" cy="1"/>
            </a:xfrm>
            <a:custGeom>
              <a:avLst/>
              <a:gdLst>
                <a:gd name="T0" fmla="*/ 0 w 4100"/>
                <a:gd name="T1" fmla="*/ 1 h 1"/>
                <a:gd name="T2" fmla="*/ 4100 w 4100"/>
                <a:gd name="T3" fmla="*/ 0 h 1"/>
                <a:gd name="T4" fmla="*/ 0 60000 65536"/>
                <a:gd name="T5" fmla="*/ 0 60000 65536"/>
                <a:gd name="T6" fmla="*/ 0 w 4100"/>
                <a:gd name="T7" fmla="*/ 0 h 1"/>
                <a:gd name="T8" fmla="*/ 4100 w 4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00" h="1">
                  <a:moveTo>
                    <a:pt x="0" y="1"/>
                  </a:moveTo>
                  <a:lnTo>
                    <a:pt x="4100" y="0"/>
                  </a:lnTo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3" name="Line 1222"/>
            <p:cNvSpPr>
              <a:spLocks noChangeShapeType="1"/>
            </p:cNvSpPr>
            <p:nvPr/>
          </p:nvSpPr>
          <p:spPr bwMode="auto">
            <a:xfrm>
              <a:off x="2592" y="3080"/>
              <a:ext cx="22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4" name="Line 1223"/>
            <p:cNvSpPr>
              <a:spLocks noChangeShapeType="1"/>
            </p:cNvSpPr>
            <p:nvPr/>
          </p:nvSpPr>
          <p:spPr bwMode="auto">
            <a:xfrm>
              <a:off x="2592" y="3764"/>
              <a:ext cx="22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5" name="Line 1224"/>
            <p:cNvSpPr>
              <a:spLocks noChangeShapeType="1"/>
            </p:cNvSpPr>
            <p:nvPr/>
          </p:nvSpPr>
          <p:spPr bwMode="auto">
            <a:xfrm>
              <a:off x="2258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6" name="Line 1225"/>
            <p:cNvSpPr>
              <a:spLocks noChangeShapeType="1"/>
            </p:cNvSpPr>
            <p:nvPr/>
          </p:nvSpPr>
          <p:spPr bwMode="auto">
            <a:xfrm>
              <a:off x="1808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7" name="Line 1226"/>
            <p:cNvSpPr>
              <a:spLocks noChangeShapeType="1"/>
            </p:cNvSpPr>
            <p:nvPr/>
          </p:nvSpPr>
          <p:spPr bwMode="auto">
            <a:xfrm>
              <a:off x="1352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8" name="Line 1227"/>
            <p:cNvSpPr>
              <a:spLocks noChangeShapeType="1"/>
            </p:cNvSpPr>
            <p:nvPr/>
          </p:nvSpPr>
          <p:spPr bwMode="auto">
            <a:xfrm>
              <a:off x="498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89" name="Line 1228"/>
            <p:cNvSpPr>
              <a:spLocks noChangeShapeType="1"/>
            </p:cNvSpPr>
            <p:nvPr/>
          </p:nvSpPr>
          <p:spPr bwMode="auto">
            <a:xfrm>
              <a:off x="453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90" name="Line 1229"/>
            <p:cNvSpPr>
              <a:spLocks noChangeShapeType="1"/>
            </p:cNvSpPr>
            <p:nvPr/>
          </p:nvSpPr>
          <p:spPr bwMode="auto">
            <a:xfrm>
              <a:off x="4074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91" name="Line 1230"/>
            <p:cNvSpPr>
              <a:spLocks noChangeShapeType="1"/>
            </p:cNvSpPr>
            <p:nvPr/>
          </p:nvSpPr>
          <p:spPr bwMode="auto">
            <a:xfrm>
              <a:off x="363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92" name="Line 1231"/>
            <p:cNvSpPr>
              <a:spLocks noChangeShapeType="1"/>
            </p:cNvSpPr>
            <p:nvPr/>
          </p:nvSpPr>
          <p:spPr bwMode="auto">
            <a:xfrm>
              <a:off x="3174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4" name="Group 1242"/>
          <p:cNvGrpSpPr>
            <a:grpSpLocks/>
          </p:cNvGrpSpPr>
          <p:nvPr/>
        </p:nvGrpSpPr>
        <p:grpSpPr bwMode="auto">
          <a:xfrm>
            <a:off x="1993900" y="4838700"/>
            <a:ext cx="6299200" cy="1155700"/>
            <a:chOff x="1256" y="3048"/>
            <a:chExt cx="3968" cy="728"/>
          </a:xfrm>
        </p:grpSpPr>
        <p:sp>
          <p:nvSpPr>
            <p:cNvPr id="2076" name="Freeform 1233"/>
            <p:cNvSpPr>
              <a:spLocks/>
            </p:cNvSpPr>
            <p:nvPr/>
          </p:nvSpPr>
          <p:spPr bwMode="auto">
            <a:xfrm>
              <a:off x="2696" y="3072"/>
              <a:ext cx="1387" cy="696"/>
            </a:xfrm>
            <a:custGeom>
              <a:avLst/>
              <a:gdLst>
                <a:gd name="T0" fmla="*/ 0 w 1387"/>
                <a:gd name="T1" fmla="*/ 0 h 696"/>
                <a:gd name="T2" fmla="*/ 968 w 1387"/>
                <a:gd name="T3" fmla="*/ 688 h 696"/>
                <a:gd name="T4" fmla="*/ 1387 w 1387"/>
                <a:gd name="T5" fmla="*/ 321 h 696"/>
                <a:gd name="T6" fmla="*/ 0 60000 65536"/>
                <a:gd name="T7" fmla="*/ 0 60000 65536"/>
                <a:gd name="T8" fmla="*/ 0 60000 65536"/>
                <a:gd name="T9" fmla="*/ 0 w 1387"/>
                <a:gd name="T10" fmla="*/ 0 h 696"/>
                <a:gd name="T11" fmla="*/ 1387 w 1387"/>
                <a:gd name="T12" fmla="*/ 696 h 6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7" h="696">
                  <a:moveTo>
                    <a:pt x="0" y="0"/>
                  </a:moveTo>
                  <a:cubicBezTo>
                    <a:pt x="214" y="3"/>
                    <a:pt x="751" y="696"/>
                    <a:pt x="968" y="688"/>
                  </a:cubicBezTo>
                  <a:cubicBezTo>
                    <a:pt x="1185" y="680"/>
                    <a:pt x="1303" y="413"/>
                    <a:pt x="1387" y="321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77" name="Freeform 1234"/>
            <p:cNvSpPr>
              <a:spLocks/>
            </p:cNvSpPr>
            <p:nvPr/>
          </p:nvSpPr>
          <p:spPr bwMode="auto">
            <a:xfrm>
              <a:off x="1256" y="3072"/>
              <a:ext cx="1453" cy="704"/>
            </a:xfrm>
            <a:custGeom>
              <a:avLst/>
              <a:gdLst>
                <a:gd name="T0" fmla="*/ 0 w 1453"/>
                <a:gd name="T1" fmla="*/ 240 h 704"/>
                <a:gd name="T2" fmla="*/ 560 w 1453"/>
                <a:gd name="T3" fmla="*/ 704 h 704"/>
                <a:gd name="T4" fmla="*/ 1453 w 1453"/>
                <a:gd name="T5" fmla="*/ 0 h 704"/>
                <a:gd name="T6" fmla="*/ 0 60000 65536"/>
                <a:gd name="T7" fmla="*/ 0 60000 65536"/>
                <a:gd name="T8" fmla="*/ 0 60000 65536"/>
                <a:gd name="T9" fmla="*/ 0 w 1453"/>
                <a:gd name="T10" fmla="*/ 0 h 704"/>
                <a:gd name="T11" fmla="*/ 1453 w 1453"/>
                <a:gd name="T12" fmla="*/ 704 h 7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53" h="704">
                  <a:moveTo>
                    <a:pt x="0" y="240"/>
                  </a:moveTo>
                  <a:cubicBezTo>
                    <a:pt x="104" y="352"/>
                    <a:pt x="336" y="704"/>
                    <a:pt x="560" y="704"/>
                  </a:cubicBezTo>
                  <a:cubicBezTo>
                    <a:pt x="784" y="704"/>
                    <a:pt x="1213" y="0"/>
                    <a:pt x="1453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2078" name="Freeform 1235"/>
            <p:cNvSpPr>
              <a:spLocks/>
            </p:cNvSpPr>
            <p:nvPr/>
          </p:nvSpPr>
          <p:spPr bwMode="auto">
            <a:xfrm>
              <a:off x="4074" y="3048"/>
              <a:ext cx="1150" cy="624"/>
            </a:xfrm>
            <a:custGeom>
              <a:avLst/>
              <a:gdLst>
                <a:gd name="T0" fmla="*/ 0 w 1150"/>
                <a:gd name="T1" fmla="*/ 357 h 624"/>
                <a:gd name="T2" fmla="*/ 438 w 1150"/>
                <a:gd name="T3" fmla="*/ 8 h 624"/>
                <a:gd name="T4" fmla="*/ 1150 w 1150"/>
                <a:gd name="T5" fmla="*/ 624 h 624"/>
                <a:gd name="T6" fmla="*/ 0 60000 65536"/>
                <a:gd name="T7" fmla="*/ 0 60000 65536"/>
                <a:gd name="T8" fmla="*/ 0 60000 65536"/>
                <a:gd name="T9" fmla="*/ 0 w 1150"/>
                <a:gd name="T10" fmla="*/ 0 h 624"/>
                <a:gd name="T11" fmla="*/ 1150 w 1150"/>
                <a:gd name="T12" fmla="*/ 624 h 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0" h="624">
                  <a:moveTo>
                    <a:pt x="0" y="357"/>
                  </a:moveTo>
                  <a:cubicBezTo>
                    <a:pt x="60" y="281"/>
                    <a:pt x="278" y="0"/>
                    <a:pt x="438" y="8"/>
                  </a:cubicBezTo>
                  <a:cubicBezTo>
                    <a:pt x="598" y="16"/>
                    <a:pt x="1094" y="580"/>
                    <a:pt x="1150" y="62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5" name="Group 1236"/>
          <p:cNvGrpSpPr>
            <a:grpSpLocks/>
          </p:cNvGrpSpPr>
          <p:nvPr/>
        </p:nvGrpSpPr>
        <p:grpSpPr bwMode="auto">
          <a:xfrm>
            <a:off x="5065713" y="4292600"/>
            <a:ext cx="1347787" cy="635000"/>
            <a:chOff x="3191" y="2704"/>
            <a:chExt cx="849" cy="400"/>
          </a:xfrm>
        </p:grpSpPr>
        <p:sp>
          <p:nvSpPr>
            <p:cNvPr id="2074" name="Rectangle 1237"/>
            <p:cNvSpPr>
              <a:spLocks noChangeArrowheads="1"/>
            </p:cNvSpPr>
            <p:nvPr/>
          </p:nvSpPr>
          <p:spPr bwMode="auto">
            <a:xfrm>
              <a:off x="3191" y="2704"/>
              <a:ext cx="8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 = cos </a:t>
              </a:r>
              <a:r>
                <a:rPr lang="en-CA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x</a:t>
              </a:r>
              <a:endParaRPr lang="en-US" altLang="en-US" i="1">
                <a:solidFill>
                  <a:srgbClr val="FF0000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2075" name="Line 1238"/>
            <p:cNvSpPr>
              <a:spLocks noChangeShapeType="1"/>
            </p:cNvSpPr>
            <p:nvPr/>
          </p:nvSpPr>
          <p:spPr bwMode="auto">
            <a:xfrm flipH="1">
              <a:off x="3368" y="2920"/>
              <a:ext cx="152" cy="1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519" grpId="0" autoUpdateAnimBg="0"/>
      <p:bldP spid="1865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FD9AA6E-9C4A-493E-A8D0-9EC886A55C45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4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90" name="Rectangle 1028"/>
          <p:cNvSpPr>
            <a:spLocks noChangeArrowheads="1"/>
          </p:cNvSpPr>
          <p:nvPr/>
        </p:nvSpPr>
        <p:spPr bwMode="auto">
          <a:xfrm>
            <a:off x="685800" y="304800"/>
            <a:ext cx="602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Graph of the Tangent (tan) Function</a:t>
            </a:r>
          </a:p>
        </p:txBody>
      </p:sp>
      <p:sp>
        <p:nvSpPr>
          <p:cNvPr id="186519" name="Rectangle 1175"/>
          <p:cNvSpPr>
            <a:spLocks noChangeArrowheads="1"/>
          </p:cNvSpPr>
          <p:nvPr/>
        </p:nvSpPr>
        <p:spPr bwMode="auto">
          <a:xfrm>
            <a:off x="76200" y="66040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To sketch the graph of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cos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first locate the key points.</a:t>
            </a:r>
            <a:br>
              <a:rPr lang="en-CA" altLang="en-US">
                <a:latin typeface="Eras Medium ITC" panose="020B0602030504020804" pitchFamily="34" charset="0"/>
              </a:rPr>
            </a:br>
            <a:r>
              <a:rPr lang="en-CA" altLang="en-US">
                <a:latin typeface="Eras Medium ITC" panose="020B0602030504020804" pitchFamily="34" charset="0"/>
              </a:rPr>
              <a:t>These are the maximum points, the minimum points, and the intercepts.</a:t>
            </a:r>
          </a:p>
        </p:txBody>
      </p:sp>
      <p:grpSp>
        <p:nvGrpSpPr>
          <p:cNvPr id="2" name="Group 1244"/>
          <p:cNvGrpSpPr>
            <a:grpSpLocks/>
          </p:cNvGrpSpPr>
          <p:nvPr/>
        </p:nvGrpSpPr>
        <p:grpSpPr bwMode="auto">
          <a:xfrm>
            <a:off x="3130550" y="1447800"/>
            <a:ext cx="5014913" cy="1095375"/>
            <a:chOff x="1480" y="1140"/>
            <a:chExt cx="3159" cy="690"/>
          </a:xfrm>
        </p:grpSpPr>
        <p:sp>
          <p:nvSpPr>
            <p:cNvPr id="3115" name="Rectangle 1177"/>
            <p:cNvSpPr>
              <a:spLocks noChangeArrowheads="1"/>
            </p:cNvSpPr>
            <p:nvPr/>
          </p:nvSpPr>
          <p:spPr bwMode="auto">
            <a:xfrm>
              <a:off x="4143" y="1504"/>
              <a:ext cx="46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dirty="0" smtClean="0">
                  <a:latin typeface="Eras Medium ITC" panose="020B0602030504020804" pitchFamily="34" charset="0"/>
                </a:rPr>
                <a:t>0</a:t>
              </a:r>
              <a:endParaRPr lang="en-US" altLang="en-US" dirty="0">
                <a:latin typeface="Eras Medium ITC" panose="020B0602030504020804" pitchFamily="34" charset="0"/>
              </a:endParaRPr>
            </a:p>
          </p:txBody>
        </p:sp>
        <p:sp>
          <p:nvSpPr>
            <p:cNvPr id="3116" name="Rectangle 1178"/>
            <p:cNvSpPr>
              <a:spLocks noChangeArrowheads="1"/>
            </p:cNvSpPr>
            <p:nvPr/>
          </p:nvSpPr>
          <p:spPr bwMode="auto">
            <a:xfrm>
              <a:off x="3677" y="1504"/>
              <a:ext cx="46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dirty="0" smtClean="0">
                  <a:latin typeface="Eras Medium ITC" panose="020B0602030504020804" pitchFamily="34" charset="0"/>
                </a:rPr>
                <a:t>UD</a:t>
              </a:r>
              <a:endParaRPr lang="en-US" altLang="en-US" dirty="0">
                <a:latin typeface="Eras Medium ITC" panose="020B0602030504020804" pitchFamily="34" charset="0"/>
              </a:endParaRPr>
            </a:p>
          </p:txBody>
        </p:sp>
        <p:sp>
          <p:nvSpPr>
            <p:cNvPr id="3117" name="Rectangle 1179"/>
            <p:cNvSpPr>
              <a:spLocks noChangeArrowheads="1"/>
            </p:cNvSpPr>
            <p:nvPr/>
          </p:nvSpPr>
          <p:spPr bwMode="auto">
            <a:xfrm>
              <a:off x="3212" y="1504"/>
              <a:ext cx="46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dirty="0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3118" name="Rectangle 1180"/>
            <p:cNvSpPr>
              <a:spLocks noChangeArrowheads="1"/>
            </p:cNvSpPr>
            <p:nvPr/>
          </p:nvSpPr>
          <p:spPr bwMode="auto">
            <a:xfrm>
              <a:off x="2747" y="1504"/>
              <a:ext cx="46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dirty="0" smtClean="0">
                  <a:latin typeface="Eras Medium ITC" panose="020B0602030504020804" pitchFamily="34" charset="0"/>
                </a:rPr>
                <a:t>UD</a:t>
              </a:r>
              <a:endParaRPr lang="en-US" altLang="en-US" dirty="0">
                <a:latin typeface="Eras Medium ITC" panose="020B0602030504020804" pitchFamily="34" charset="0"/>
              </a:endParaRPr>
            </a:p>
          </p:txBody>
        </p:sp>
        <p:sp>
          <p:nvSpPr>
            <p:cNvPr id="3119" name="Rectangle 1181"/>
            <p:cNvSpPr>
              <a:spLocks noChangeArrowheads="1"/>
            </p:cNvSpPr>
            <p:nvPr/>
          </p:nvSpPr>
          <p:spPr bwMode="auto">
            <a:xfrm>
              <a:off x="2281" y="1504"/>
              <a:ext cx="46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dirty="0" smtClean="0">
                  <a:latin typeface="Eras Medium ITC" panose="020B0602030504020804" pitchFamily="34" charset="0"/>
                </a:rPr>
                <a:t>0</a:t>
              </a:r>
              <a:endParaRPr lang="en-US" altLang="en-US" dirty="0">
                <a:latin typeface="Eras Medium ITC" panose="020B0602030504020804" pitchFamily="34" charset="0"/>
              </a:endParaRPr>
            </a:p>
          </p:txBody>
        </p:sp>
        <p:sp>
          <p:nvSpPr>
            <p:cNvPr id="3120" name="Rectangle 1182"/>
            <p:cNvSpPr>
              <a:spLocks noChangeArrowheads="1"/>
            </p:cNvSpPr>
            <p:nvPr/>
          </p:nvSpPr>
          <p:spPr bwMode="auto">
            <a:xfrm>
              <a:off x="1480" y="1504"/>
              <a:ext cx="80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tan </a:t>
              </a: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3121" name="Rectangle 1183"/>
            <p:cNvSpPr>
              <a:spLocks noChangeArrowheads="1"/>
            </p:cNvSpPr>
            <p:nvPr/>
          </p:nvSpPr>
          <p:spPr bwMode="auto">
            <a:xfrm>
              <a:off x="4143" y="1168"/>
              <a:ext cx="4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3122" name="Rectangle 1184"/>
            <p:cNvSpPr>
              <a:spLocks noChangeArrowheads="1"/>
            </p:cNvSpPr>
            <p:nvPr/>
          </p:nvSpPr>
          <p:spPr bwMode="auto">
            <a:xfrm>
              <a:off x="3677" y="1168"/>
              <a:ext cx="4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3123" name="Rectangle 1185"/>
            <p:cNvSpPr>
              <a:spLocks noChangeArrowheads="1"/>
            </p:cNvSpPr>
            <p:nvPr/>
          </p:nvSpPr>
          <p:spPr bwMode="auto">
            <a:xfrm>
              <a:off x="3212" y="1168"/>
              <a:ext cx="4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3124" name="Rectangle 1186"/>
            <p:cNvSpPr>
              <a:spLocks noChangeArrowheads="1"/>
            </p:cNvSpPr>
            <p:nvPr/>
          </p:nvSpPr>
          <p:spPr bwMode="auto">
            <a:xfrm>
              <a:off x="2747" y="1168"/>
              <a:ext cx="4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3125" name="Rectangle 1187"/>
            <p:cNvSpPr>
              <a:spLocks noChangeArrowheads="1"/>
            </p:cNvSpPr>
            <p:nvPr/>
          </p:nvSpPr>
          <p:spPr bwMode="auto">
            <a:xfrm>
              <a:off x="2281" y="1168"/>
              <a:ext cx="46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3126" name="Rectangle 1188"/>
            <p:cNvSpPr>
              <a:spLocks noChangeArrowheads="1"/>
            </p:cNvSpPr>
            <p:nvPr/>
          </p:nvSpPr>
          <p:spPr bwMode="auto">
            <a:xfrm>
              <a:off x="1480" y="1168"/>
              <a:ext cx="801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3127" name="Line 1189"/>
            <p:cNvSpPr>
              <a:spLocks noChangeShapeType="1"/>
            </p:cNvSpPr>
            <p:nvPr/>
          </p:nvSpPr>
          <p:spPr bwMode="auto">
            <a:xfrm>
              <a:off x="1511" y="1512"/>
              <a:ext cx="3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28" name="Line 1190"/>
            <p:cNvSpPr>
              <a:spLocks noChangeShapeType="1"/>
            </p:cNvSpPr>
            <p:nvPr/>
          </p:nvSpPr>
          <p:spPr bwMode="auto">
            <a:xfrm>
              <a:off x="1511" y="1830"/>
              <a:ext cx="312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29" name="Line 1191"/>
            <p:cNvSpPr>
              <a:spLocks noChangeShapeType="1"/>
            </p:cNvSpPr>
            <p:nvPr/>
          </p:nvSpPr>
          <p:spPr bwMode="auto">
            <a:xfrm>
              <a:off x="1511" y="1168"/>
              <a:ext cx="0" cy="66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0" name="Line 1192"/>
            <p:cNvSpPr>
              <a:spLocks noChangeShapeType="1"/>
            </p:cNvSpPr>
            <p:nvPr/>
          </p:nvSpPr>
          <p:spPr bwMode="auto">
            <a:xfrm>
              <a:off x="2281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1" name="Line 1193"/>
            <p:cNvSpPr>
              <a:spLocks noChangeShapeType="1"/>
            </p:cNvSpPr>
            <p:nvPr/>
          </p:nvSpPr>
          <p:spPr bwMode="auto">
            <a:xfrm>
              <a:off x="2747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2" name="Line 1194"/>
            <p:cNvSpPr>
              <a:spLocks noChangeShapeType="1"/>
            </p:cNvSpPr>
            <p:nvPr/>
          </p:nvSpPr>
          <p:spPr bwMode="auto">
            <a:xfrm>
              <a:off x="3212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3" name="Line 1195"/>
            <p:cNvSpPr>
              <a:spLocks noChangeShapeType="1"/>
            </p:cNvSpPr>
            <p:nvPr/>
          </p:nvSpPr>
          <p:spPr bwMode="auto">
            <a:xfrm>
              <a:off x="3677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4" name="Line 1196"/>
            <p:cNvSpPr>
              <a:spLocks noChangeShapeType="1"/>
            </p:cNvSpPr>
            <p:nvPr/>
          </p:nvSpPr>
          <p:spPr bwMode="auto">
            <a:xfrm>
              <a:off x="4143" y="1168"/>
              <a:ext cx="0" cy="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5" name="Line 1197"/>
            <p:cNvSpPr>
              <a:spLocks noChangeShapeType="1"/>
            </p:cNvSpPr>
            <p:nvPr/>
          </p:nvSpPr>
          <p:spPr bwMode="auto">
            <a:xfrm>
              <a:off x="4639" y="1168"/>
              <a:ext cx="0" cy="66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6" name="Line 1198"/>
            <p:cNvSpPr>
              <a:spLocks noChangeShapeType="1"/>
            </p:cNvSpPr>
            <p:nvPr/>
          </p:nvSpPr>
          <p:spPr bwMode="auto">
            <a:xfrm>
              <a:off x="2778" y="1168"/>
              <a:ext cx="4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7" name="Line 1199"/>
            <p:cNvSpPr>
              <a:spLocks noChangeShapeType="1"/>
            </p:cNvSpPr>
            <p:nvPr/>
          </p:nvSpPr>
          <p:spPr bwMode="auto">
            <a:xfrm>
              <a:off x="1511" y="1168"/>
              <a:ext cx="126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38" name="Line 1200"/>
            <p:cNvSpPr>
              <a:spLocks noChangeShapeType="1"/>
            </p:cNvSpPr>
            <p:nvPr/>
          </p:nvSpPr>
          <p:spPr bwMode="auto">
            <a:xfrm>
              <a:off x="3243" y="1168"/>
              <a:ext cx="13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3085" name="Object 1035"/>
            <p:cNvGraphicFramePr>
              <a:graphicFrameLocks noChangeAspect="1"/>
            </p:cNvGraphicFramePr>
            <p:nvPr/>
          </p:nvGraphicFramePr>
          <p:xfrm>
            <a:off x="2900" y="1140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Equation" r:id="rId4" imgW="164880" imgH="393480" progId="Equation.3">
                    <p:embed/>
                  </p:oleObj>
                </mc:Choice>
                <mc:Fallback>
                  <p:oleObj name="Equation" r:id="rId4" imgW="164880" imgH="393480" progId="Equation.3">
                    <p:embed/>
                    <p:pic>
                      <p:nvPicPr>
                        <p:cNvPr id="0" name="Object 1035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" y="1140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6" name="Object 1036"/>
            <p:cNvGraphicFramePr>
              <a:graphicFrameLocks noChangeAspect="1"/>
            </p:cNvGraphicFramePr>
            <p:nvPr/>
          </p:nvGraphicFramePr>
          <p:xfrm>
            <a:off x="3804" y="1156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Equation" r:id="rId6" imgW="241200" imgH="393480" progId="Equation.3">
                    <p:embed/>
                  </p:oleObj>
                </mc:Choice>
                <mc:Fallback>
                  <p:oleObj name="Equation" r:id="rId6" imgW="241200" imgH="393480" progId="Equation.3">
                    <p:embed/>
                    <p:pic>
                      <p:nvPicPr>
                        <p:cNvPr id="0" name="Object 1036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4" y="1156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7" name="Object 1037"/>
            <p:cNvGraphicFramePr>
              <a:graphicFrameLocks noChangeAspect="1"/>
            </p:cNvGraphicFramePr>
            <p:nvPr/>
          </p:nvGraphicFramePr>
          <p:xfrm>
            <a:off x="4248" y="1288"/>
            <a:ext cx="21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Equation" r:id="rId8" imgW="228600" imgH="177480" progId="Equation.3">
                    <p:embed/>
                  </p:oleObj>
                </mc:Choice>
                <mc:Fallback>
                  <p:oleObj name="Equation" r:id="rId8" imgW="228600" imgH="177480" progId="Equation.3">
                    <p:embed/>
                    <p:pic>
                      <p:nvPicPr>
                        <p:cNvPr id="0" name="Object 1037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" y="1288"/>
                          <a:ext cx="216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8" name="Object 1038"/>
            <p:cNvGraphicFramePr>
              <a:graphicFrameLocks noChangeAspect="1"/>
            </p:cNvGraphicFramePr>
            <p:nvPr/>
          </p:nvGraphicFramePr>
          <p:xfrm>
            <a:off x="3372" y="1292"/>
            <a:ext cx="132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2" name="Equation" r:id="rId10" imgW="139680" imgH="139680" progId="Equation.3">
                    <p:embed/>
                  </p:oleObj>
                </mc:Choice>
                <mc:Fallback>
                  <p:oleObj name="Equation" r:id="rId10" imgW="139680" imgH="139680" progId="Equation.3">
                    <p:embed/>
                    <p:pic>
                      <p:nvPicPr>
                        <p:cNvPr id="0" name="Object 1038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2" y="1292"/>
                          <a:ext cx="132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6549" name="Rectangle 1205"/>
          <p:cNvSpPr>
            <a:spLocks noChangeArrowheads="1"/>
          </p:cNvSpPr>
          <p:nvPr/>
        </p:nvSpPr>
        <p:spPr bwMode="auto">
          <a:xfrm>
            <a:off x="247650" y="2673350"/>
            <a:ext cx="889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Then, connect the points on the graph with a smooth curve that extends in both directions beyond the five points. A single cycle is called a </a:t>
            </a:r>
            <a:r>
              <a:rPr lang="en-CA" altLang="en-US" b="1">
                <a:latin typeface="Eras Medium ITC" panose="020B0602030504020804" pitchFamily="34" charset="0"/>
              </a:rPr>
              <a:t>period</a:t>
            </a:r>
            <a:r>
              <a:rPr lang="en-CA" altLang="en-US">
                <a:latin typeface="Eras Medium ITC" panose="020B0602030504020804" pitchFamily="34" charset="0"/>
              </a:rPr>
              <a:t>.</a:t>
            </a:r>
          </a:p>
        </p:txBody>
      </p:sp>
      <p:grpSp>
        <p:nvGrpSpPr>
          <p:cNvPr id="3" name="Group 1206"/>
          <p:cNvGrpSpPr>
            <a:grpSpLocks/>
          </p:cNvGrpSpPr>
          <p:nvPr/>
        </p:nvGrpSpPr>
        <p:grpSpPr bwMode="auto">
          <a:xfrm>
            <a:off x="1822450" y="3829050"/>
            <a:ext cx="6878638" cy="2419350"/>
            <a:chOff x="1148" y="2652"/>
            <a:chExt cx="4333" cy="1524"/>
          </a:xfrm>
        </p:grpSpPr>
        <p:sp>
          <p:nvSpPr>
            <p:cNvPr id="3101" name="Rectangle 1207"/>
            <p:cNvSpPr>
              <a:spLocks noChangeArrowheads="1"/>
            </p:cNvSpPr>
            <p:nvPr/>
          </p:nvSpPr>
          <p:spPr bwMode="auto">
            <a:xfrm>
              <a:off x="2542" y="271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3074" name="Object 1024"/>
            <p:cNvGraphicFramePr>
              <a:graphicFrameLocks noChangeAspect="1"/>
            </p:cNvGraphicFramePr>
            <p:nvPr/>
          </p:nvGraphicFramePr>
          <p:xfrm>
            <a:off x="1148" y="2978"/>
            <a:ext cx="32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Equation" r:id="rId12" imgW="342720" imgH="393480" progId="Equation.3">
                    <p:embed/>
                  </p:oleObj>
                </mc:Choice>
                <mc:Fallback>
                  <p:oleObj name="Equation" r:id="rId12" imgW="342720" imgH="393480" progId="Equation.3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8" y="2978"/>
                          <a:ext cx="324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1025"/>
            <p:cNvGraphicFramePr>
              <a:graphicFrameLocks noChangeAspect="1"/>
            </p:cNvGraphicFramePr>
            <p:nvPr/>
          </p:nvGraphicFramePr>
          <p:xfrm>
            <a:off x="1671" y="3211"/>
            <a:ext cx="240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Equation" r:id="rId14" imgW="253800" imgH="139680" progId="Equation.3">
                    <p:embed/>
                  </p:oleObj>
                </mc:Choice>
                <mc:Fallback>
                  <p:oleObj name="Equation" r:id="rId14" imgW="253800" imgH="139680" progId="Equation.3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" y="3211"/>
                          <a:ext cx="240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026"/>
            <p:cNvGraphicFramePr>
              <a:graphicFrameLocks noChangeAspect="1"/>
            </p:cNvGraphicFramePr>
            <p:nvPr/>
          </p:nvGraphicFramePr>
          <p:xfrm>
            <a:off x="2081" y="2986"/>
            <a:ext cx="264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tion" r:id="rId16" imgW="279360" imgH="393480" progId="Equation.3">
                    <p:embed/>
                  </p:oleObj>
                </mc:Choice>
                <mc:Fallback>
                  <p:oleObj name="Equation" r:id="rId16" imgW="279360" imgH="39348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2986"/>
                          <a:ext cx="264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1027"/>
            <p:cNvGraphicFramePr>
              <a:graphicFrameLocks noChangeAspect="1"/>
            </p:cNvGraphicFramePr>
            <p:nvPr/>
          </p:nvGraphicFramePr>
          <p:xfrm>
            <a:off x="4410" y="3166"/>
            <a:ext cx="21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Equation" r:id="rId18" imgW="228600" imgH="177480" progId="Equation.3">
                    <p:embed/>
                  </p:oleObj>
                </mc:Choice>
                <mc:Fallback>
                  <p:oleObj name="Equation" r:id="rId18" imgW="228600" imgH="17748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0" y="3166"/>
                          <a:ext cx="216" cy="1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028"/>
            <p:cNvGraphicFramePr>
              <a:graphicFrameLocks noChangeAspect="1"/>
            </p:cNvGraphicFramePr>
            <p:nvPr/>
          </p:nvGraphicFramePr>
          <p:xfrm>
            <a:off x="3974" y="2948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Equation" r:id="rId20" imgW="241200" imgH="393480" progId="Equation.3">
                    <p:embed/>
                  </p:oleObj>
                </mc:Choice>
                <mc:Fallback>
                  <p:oleObj name="Equation" r:id="rId20" imgW="241200" imgH="393480" progId="Equation.3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4" y="2948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1029"/>
            <p:cNvGraphicFramePr>
              <a:graphicFrameLocks noChangeAspect="1"/>
            </p:cNvGraphicFramePr>
            <p:nvPr/>
          </p:nvGraphicFramePr>
          <p:xfrm>
            <a:off x="3569" y="3195"/>
            <a:ext cx="132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Equation" r:id="rId22" imgW="139680" imgH="139680" progId="Equation.3">
                    <p:embed/>
                  </p:oleObj>
                </mc:Choice>
                <mc:Fallback>
                  <p:oleObj name="Equation" r:id="rId22" imgW="139680" imgH="139680" progId="Equation.3">
                    <p:embed/>
                    <p:pic>
                      <p:nvPicPr>
                        <p:cNvPr id="0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9" y="3195"/>
                          <a:ext cx="132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1030"/>
            <p:cNvGraphicFramePr>
              <a:graphicFrameLocks noChangeAspect="1"/>
            </p:cNvGraphicFramePr>
            <p:nvPr/>
          </p:nvGraphicFramePr>
          <p:xfrm>
            <a:off x="3101" y="2972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Equation" r:id="rId24" imgW="164880" imgH="393480" progId="Equation.3">
                    <p:embed/>
                  </p:oleObj>
                </mc:Choice>
                <mc:Fallback>
                  <p:oleObj name="Equation" r:id="rId24" imgW="164880" imgH="393480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1" y="2972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1031"/>
            <p:cNvGraphicFramePr>
              <a:graphicFrameLocks noChangeAspect="1"/>
            </p:cNvGraphicFramePr>
            <p:nvPr/>
          </p:nvGraphicFramePr>
          <p:xfrm>
            <a:off x="4872" y="2954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Equation" r:id="rId26" imgW="241200" imgH="393480" progId="Equation.3">
                    <p:embed/>
                  </p:oleObj>
                </mc:Choice>
                <mc:Fallback>
                  <p:oleObj name="Equation" r:id="rId26" imgW="241200" imgH="393480" progId="Equation.3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2" y="2954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1032"/>
            <p:cNvGraphicFramePr>
              <a:graphicFrameLocks noChangeAspect="1"/>
            </p:cNvGraphicFramePr>
            <p:nvPr/>
          </p:nvGraphicFramePr>
          <p:xfrm>
            <a:off x="2422" y="3686"/>
            <a:ext cx="166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Equation" r:id="rId28" imgW="203040" imgH="164880" progId="Equation.DSMT4">
                    <p:embed/>
                  </p:oleObj>
                </mc:Choice>
                <mc:Fallback>
                  <p:oleObj name="Equation" r:id="rId28" imgW="203040" imgH="164880" progId="Equation.DSMT4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2" y="3686"/>
                          <a:ext cx="166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1033"/>
            <p:cNvGraphicFramePr>
              <a:graphicFrameLocks noChangeAspect="1"/>
            </p:cNvGraphicFramePr>
            <p:nvPr/>
          </p:nvGraphicFramePr>
          <p:xfrm>
            <a:off x="2506" y="3000"/>
            <a:ext cx="72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Equation" r:id="rId30" imgW="88560" imgH="164880" progId="Equation.3">
                    <p:embed/>
                  </p:oleObj>
                </mc:Choice>
                <mc:Fallback>
                  <p:oleObj name="Equation" r:id="rId30" imgW="88560" imgH="164880" progId="Equation.3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6" y="3000"/>
                          <a:ext cx="72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2" name="Rectangle 1218"/>
            <p:cNvSpPr>
              <a:spLocks noChangeArrowheads="1"/>
            </p:cNvSpPr>
            <p:nvPr/>
          </p:nvSpPr>
          <p:spPr bwMode="auto">
            <a:xfrm>
              <a:off x="5280" y="318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3084" name="Object 1034"/>
            <p:cNvGraphicFramePr>
              <a:graphicFrameLocks noChangeAspect="1"/>
            </p:cNvGraphicFramePr>
            <p:nvPr/>
          </p:nvGraphicFramePr>
          <p:xfrm>
            <a:off x="2868" y="3477"/>
            <a:ext cx="72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name="Equation" r:id="rId32" imgW="114120" imgH="215640" progId="Equation.3">
                    <p:embed/>
                  </p:oleObj>
                </mc:Choice>
                <mc:Fallback>
                  <p:oleObj name="Equation" r:id="rId32" imgW="114120" imgH="215640" progId="Equation.3">
                    <p:embed/>
                    <p:pic>
                      <p:nvPicPr>
                        <p:cNvPr id="0" name="Object 10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8" y="3477"/>
                          <a:ext cx="72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3" name="Freeform 1220"/>
            <p:cNvSpPr>
              <a:spLocks/>
            </p:cNvSpPr>
            <p:nvPr/>
          </p:nvSpPr>
          <p:spPr bwMode="auto">
            <a:xfrm>
              <a:off x="2684" y="2652"/>
              <a:ext cx="29" cy="1524"/>
            </a:xfrm>
            <a:custGeom>
              <a:avLst/>
              <a:gdLst>
                <a:gd name="T0" fmla="*/ 0 w 1"/>
                <a:gd name="T1" fmla="*/ 1524 h 1908"/>
                <a:gd name="T2" fmla="*/ 29 w 1"/>
                <a:gd name="T3" fmla="*/ 0 h 1908"/>
                <a:gd name="T4" fmla="*/ 0 60000 65536"/>
                <a:gd name="T5" fmla="*/ 0 60000 65536"/>
                <a:gd name="T6" fmla="*/ 0 w 1"/>
                <a:gd name="T7" fmla="*/ 0 h 1908"/>
                <a:gd name="T8" fmla="*/ 1 w 1"/>
                <a:gd name="T9" fmla="*/ 1908 h 1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908">
                  <a:moveTo>
                    <a:pt x="0" y="1908"/>
                  </a:moveTo>
                  <a:lnTo>
                    <a:pt x="1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04" name="Freeform 1221"/>
            <p:cNvSpPr>
              <a:spLocks/>
            </p:cNvSpPr>
            <p:nvPr/>
          </p:nvSpPr>
          <p:spPr bwMode="auto">
            <a:xfrm>
              <a:off x="1260" y="3424"/>
              <a:ext cx="4100" cy="1"/>
            </a:xfrm>
            <a:custGeom>
              <a:avLst/>
              <a:gdLst>
                <a:gd name="T0" fmla="*/ 0 w 4100"/>
                <a:gd name="T1" fmla="*/ 1 h 1"/>
                <a:gd name="T2" fmla="*/ 4100 w 4100"/>
                <a:gd name="T3" fmla="*/ 0 h 1"/>
                <a:gd name="T4" fmla="*/ 0 60000 65536"/>
                <a:gd name="T5" fmla="*/ 0 60000 65536"/>
                <a:gd name="T6" fmla="*/ 0 w 4100"/>
                <a:gd name="T7" fmla="*/ 0 h 1"/>
                <a:gd name="T8" fmla="*/ 4100 w 4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00" h="1">
                  <a:moveTo>
                    <a:pt x="0" y="1"/>
                  </a:moveTo>
                  <a:lnTo>
                    <a:pt x="4100" y="0"/>
                  </a:lnTo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05" name="Line 1222"/>
            <p:cNvSpPr>
              <a:spLocks noChangeShapeType="1"/>
            </p:cNvSpPr>
            <p:nvPr/>
          </p:nvSpPr>
          <p:spPr bwMode="auto">
            <a:xfrm>
              <a:off x="2592" y="3080"/>
              <a:ext cx="22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06" name="Line 1223"/>
            <p:cNvSpPr>
              <a:spLocks noChangeShapeType="1"/>
            </p:cNvSpPr>
            <p:nvPr/>
          </p:nvSpPr>
          <p:spPr bwMode="auto">
            <a:xfrm>
              <a:off x="2592" y="3764"/>
              <a:ext cx="227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07" name="Line 1224"/>
            <p:cNvSpPr>
              <a:spLocks noChangeShapeType="1"/>
            </p:cNvSpPr>
            <p:nvPr/>
          </p:nvSpPr>
          <p:spPr bwMode="auto">
            <a:xfrm>
              <a:off x="2258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08" name="Line 1225"/>
            <p:cNvSpPr>
              <a:spLocks noChangeShapeType="1"/>
            </p:cNvSpPr>
            <p:nvPr/>
          </p:nvSpPr>
          <p:spPr bwMode="auto">
            <a:xfrm>
              <a:off x="1808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09" name="Line 1226"/>
            <p:cNvSpPr>
              <a:spLocks noChangeShapeType="1"/>
            </p:cNvSpPr>
            <p:nvPr/>
          </p:nvSpPr>
          <p:spPr bwMode="auto">
            <a:xfrm>
              <a:off x="1352" y="335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10" name="Line 1227"/>
            <p:cNvSpPr>
              <a:spLocks noChangeShapeType="1"/>
            </p:cNvSpPr>
            <p:nvPr/>
          </p:nvSpPr>
          <p:spPr bwMode="auto">
            <a:xfrm>
              <a:off x="498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11" name="Line 1228"/>
            <p:cNvSpPr>
              <a:spLocks noChangeShapeType="1"/>
            </p:cNvSpPr>
            <p:nvPr/>
          </p:nvSpPr>
          <p:spPr bwMode="auto">
            <a:xfrm>
              <a:off x="453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12" name="Line 1229"/>
            <p:cNvSpPr>
              <a:spLocks noChangeShapeType="1"/>
            </p:cNvSpPr>
            <p:nvPr/>
          </p:nvSpPr>
          <p:spPr bwMode="auto">
            <a:xfrm>
              <a:off x="4074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13" name="Line 1230"/>
            <p:cNvSpPr>
              <a:spLocks noChangeShapeType="1"/>
            </p:cNvSpPr>
            <p:nvPr/>
          </p:nvSpPr>
          <p:spPr bwMode="auto">
            <a:xfrm>
              <a:off x="3630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3114" name="Line 1231"/>
            <p:cNvSpPr>
              <a:spLocks noChangeShapeType="1"/>
            </p:cNvSpPr>
            <p:nvPr/>
          </p:nvSpPr>
          <p:spPr bwMode="auto">
            <a:xfrm>
              <a:off x="3174" y="3339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sp>
        <p:nvSpPr>
          <p:cNvPr id="3095" name="Freeform 68"/>
          <p:cNvSpPr>
            <a:spLocks/>
          </p:cNvSpPr>
          <p:nvPr/>
        </p:nvSpPr>
        <p:spPr bwMode="auto">
          <a:xfrm>
            <a:off x="3695700" y="3816350"/>
            <a:ext cx="1231900" cy="2317750"/>
          </a:xfrm>
          <a:custGeom>
            <a:avLst/>
            <a:gdLst>
              <a:gd name="T0" fmla="*/ 0 w 1231900"/>
              <a:gd name="T1" fmla="*/ 2317750 h 2317750"/>
              <a:gd name="T2" fmla="*/ 114300 w 1231900"/>
              <a:gd name="T3" fmla="*/ 1803400 h 2317750"/>
              <a:gd name="T4" fmla="*/ 381000 w 1231900"/>
              <a:gd name="T5" fmla="*/ 1479550 h 2317750"/>
              <a:gd name="T6" fmla="*/ 590550 w 1231900"/>
              <a:gd name="T7" fmla="*/ 1231900 h 2317750"/>
              <a:gd name="T8" fmla="*/ 876300 w 1231900"/>
              <a:gd name="T9" fmla="*/ 1079500 h 2317750"/>
              <a:gd name="T10" fmla="*/ 1047750 w 1231900"/>
              <a:gd name="T11" fmla="*/ 717550 h 2317750"/>
              <a:gd name="T12" fmla="*/ 1143000 w 1231900"/>
              <a:gd name="T13" fmla="*/ 469900 h 2317750"/>
              <a:gd name="T14" fmla="*/ 1219200 w 1231900"/>
              <a:gd name="T15" fmla="*/ 69850 h 2317750"/>
              <a:gd name="T16" fmla="*/ 1219200 w 1231900"/>
              <a:gd name="T17" fmla="*/ 50800 h 23177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31900" h="2317750">
                <a:moveTo>
                  <a:pt x="0" y="2317750"/>
                </a:moveTo>
                <a:cubicBezTo>
                  <a:pt x="25400" y="2130425"/>
                  <a:pt x="50800" y="1943100"/>
                  <a:pt x="114300" y="1803400"/>
                </a:cubicBezTo>
                <a:cubicBezTo>
                  <a:pt x="177800" y="1663700"/>
                  <a:pt x="301625" y="1574800"/>
                  <a:pt x="381000" y="1479550"/>
                </a:cubicBezTo>
                <a:cubicBezTo>
                  <a:pt x="460375" y="1384300"/>
                  <a:pt x="508000" y="1298575"/>
                  <a:pt x="590550" y="1231900"/>
                </a:cubicBezTo>
                <a:cubicBezTo>
                  <a:pt x="673100" y="1165225"/>
                  <a:pt x="800100" y="1165225"/>
                  <a:pt x="876300" y="1079500"/>
                </a:cubicBezTo>
                <a:cubicBezTo>
                  <a:pt x="952500" y="993775"/>
                  <a:pt x="1003300" y="819150"/>
                  <a:pt x="1047750" y="717550"/>
                </a:cubicBezTo>
                <a:cubicBezTo>
                  <a:pt x="1092200" y="615950"/>
                  <a:pt x="1114425" y="577850"/>
                  <a:pt x="1143000" y="469900"/>
                </a:cubicBezTo>
                <a:cubicBezTo>
                  <a:pt x="1171575" y="361950"/>
                  <a:pt x="1206500" y="139700"/>
                  <a:pt x="1219200" y="69850"/>
                </a:cubicBezTo>
                <a:cubicBezTo>
                  <a:pt x="1231900" y="0"/>
                  <a:pt x="1225550" y="25400"/>
                  <a:pt x="1219200" y="5080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3096" name="Freeform 70"/>
          <p:cNvSpPr>
            <a:spLocks/>
          </p:cNvSpPr>
          <p:nvPr/>
        </p:nvSpPr>
        <p:spPr bwMode="auto">
          <a:xfrm>
            <a:off x="-1870075" y="4686300"/>
            <a:ext cx="596900" cy="2400300"/>
          </a:xfrm>
          <a:custGeom>
            <a:avLst/>
            <a:gdLst>
              <a:gd name="T0" fmla="*/ 41275 w 596900"/>
              <a:gd name="T1" fmla="*/ 2400300 h 2400300"/>
              <a:gd name="T2" fmla="*/ 3175 w 596900"/>
              <a:gd name="T3" fmla="*/ 1905000 h 2400300"/>
              <a:gd name="T4" fmla="*/ 60325 w 596900"/>
              <a:gd name="T5" fmla="*/ 1638300 h 2400300"/>
              <a:gd name="T6" fmla="*/ 174625 w 596900"/>
              <a:gd name="T7" fmla="*/ 1409700 h 2400300"/>
              <a:gd name="T8" fmla="*/ 288925 w 596900"/>
              <a:gd name="T9" fmla="*/ 1257300 h 2400300"/>
              <a:gd name="T10" fmla="*/ 441325 w 596900"/>
              <a:gd name="T11" fmla="*/ 1123950 h 2400300"/>
              <a:gd name="T12" fmla="*/ 574675 w 596900"/>
              <a:gd name="T13" fmla="*/ 876300 h 2400300"/>
              <a:gd name="T14" fmla="*/ 574675 w 596900"/>
              <a:gd name="T15" fmla="*/ 495300 h 2400300"/>
              <a:gd name="T16" fmla="*/ 574675 w 596900"/>
              <a:gd name="T17" fmla="*/ 0 h 24003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6900" h="2400300">
                <a:moveTo>
                  <a:pt x="41275" y="2400300"/>
                </a:moveTo>
                <a:cubicBezTo>
                  <a:pt x="20637" y="2216150"/>
                  <a:pt x="0" y="2032000"/>
                  <a:pt x="3175" y="1905000"/>
                </a:cubicBezTo>
                <a:cubicBezTo>
                  <a:pt x="6350" y="1778000"/>
                  <a:pt x="31750" y="1720850"/>
                  <a:pt x="60325" y="1638300"/>
                </a:cubicBezTo>
                <a:cubicBezTo>
                  <a:pt x="88900" y="1555750"/>
                  <a:pt x="136525" y="1473200"/>
                  <a:pt x="174625" y="1409700"/>
                </a:cubicBezTo>
                <a:cubicBezTo>
                  <a:pt x="212725" y="1346200"/>
                  <a:pt x="244475" y="1304925"/>
                  <a:pt x="288925" y="1257300"/>
                </a:cubicBezTo>
                <a:cubicBezTo>
                  <a:pt x="333375" y="1209675"/>
                  <a:pt x="393700" y="1187450"/>
                  <a:pt x="441325" y="1123950"/>
                </a:cubicBezTo>
                <a:cubicBezTo>
                  <a:pt x="488950" y="1060450"/>
                  <a:pt x="552450" y="981075"/>
                  <a:pt x="574675" y="876300"/>
                </a:cubicBezTo>
                <a:cubicBezTo>
                  <a:pt x="596900" y="771525"/>
                  <a:pt x="574675" y="495300"/>
                  <a:pt x="574675" y="495300"/>
                </a:cubicBezTo>
                <a:lnTo>
                  <a:pt x="57467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cxnSp>
        <p:nvCxnSpPr>
          <p:cNvPr id="3097" name="Curved Connector 73"/>
          <p:cNvCxnSpPr>
            <a:cxnSpLocks noChangeShapeType="1"/>
          </p:cNvCxnSpPr>
          <p:nvPr/>
        </p:nvCxnSpPr>
        <p:spPr bwMode="auto">
          <a:xfrm rot="5400000" flipH="1" flipV="1">
            <a:off x="2971800" y="4457700"/>
            <a:ext cx="2552700" cy="1219200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Curved Connector 89"/>
          <p:cNvCxnSpPr>
            <a:cxnSpLocks noChangeShapeType="1"/>
          </p:cNvCxnSpPr>
          <p:nvPr/>
        </p:nvCxnSpPr>
        <p:spPr bwMode="auto">
          <a:xfrm rot="5400000" flipH="1" flipV="1">
            <a:off x="4362450" y="4457700"/>
            <a:ext cx="2552700" cy="1219200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Curved Connector 90"/>
          <p:cNvCxnSpPr>
            <a:cxnSpLocks noChangeShapeType="1"/>
          </p:cNvCxnSpPr>
          <p:nvPr/>
        </p:nvCxnSpPr>
        <p:spPr bwMode="auto">
          <a:xfrm rot="5400000" flipH="1" flipV="1">
            <a:off x="5829300" y="4438650"/>
            <a:ext cx="2552700" cy="1219200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Curved Connector 92"/>
          <p:cNvCxnSpPr>
            <a:cxnSpLocks noChangeShapeType="1"/>
          </p:cNvCxnSpPr>
          <p:nvPr/>
        </p:nvCxnSpPr>
        <p:spPr bwMode="auto">
          <a:xfrm rot="5400000" flipH="1" flipV="1">
            <a:off x="1562100" y="4419600"/>
            <a:ext cx="2552700" cy="1219200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519" grpId="0" autoUpdateAnimBg="0"/>
      <p:bldP spid="1865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362700" y="6553200"/>
            <a:ext cx="23622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C91123F6-B580-4C01-8B52-06BAC21E9F1B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5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7467600"/>
            <a:ext cx="255270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Properties of Sine and Cosine Functions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749300" y="4922838"/>
            <a:ext cx="845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6. The cycle repeats itself indefinitely in both directions of               the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-axis.</a:t>
            </a:r>
            <a:endParaRPr lang="en-US" altLang="en-US" i="1">
              <a:latin typeface="Eras Medium ITC" panose="020B0602030504020804" pitchFamily="34" charset="0"/>
              <a:sym typeface="Symbol" pitchFamily="18" charset="2"/>
            </a:endParaRPr>
          </a:p>
        </p:txBody>
      </p:sp>
      <p:sp>
        <p:nvSpPr>
          <p:cNvPr id="4103" name="Rectangle 161"/>
          <p:cNvSpPr>
            <a:spLocks noChangeArrowheads="1"/>
          </p:cNvSpPr>
          <p:nvPr/>
        </p:nvSpPr>
        <p:spPr bwMode="auto">
          <a:xfrm>
            <a:off x="266700" y="539750"/>
            <a:ext cx="602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Properties of Sine and Cosine Functions</a:t>
            </a:r>
          </a:p>
        </p:txBody>
      </p:sp>
      <p:sp>
        <p:nvSpPr>
          <p:cNvPr id="153811" name="Rectangle 211"/>
          <p:cNvSpPr>
            <a:spLocks noChangeArrowheads="1"/>
          </p:cNvSpPr>
          <p:nvPr/>
        </p:nvSpPr>
        <p:spPr bwMode="auto">
          <a:xfrm>
            <a:off x="266700" y="1247775"/>
            <a:ext cx="877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The graphs of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sin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and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cos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have similar properties:</a:t>
            </a:r>
          </a:p>
        </p:txBody>
      </p:sp>
      <p:sp>
        <p:nvSpPr>
          <p:cNvPr id="153812" name="Rectangle 212"/>
          <p:cNvSpPr>
            <a:spLocks noChangeArrowheads="1"/>
          </p:cNvSpPr>
          <p:nvPr/>
        </p:nvSpPr>
        <p:spPr bwMode="auto">
          <a:xfrm>
            <a:off x="749300" y="3048000"/>
            <a:ext cx="877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3. The maximum value is 1 and the minimum value is –1.</a:t>
            </a:r>
          </a:p>
        </p:txBody>
      </p:sp>
      <p:sp>
        <p:nvSpPr>
          <p:cNvPr id="153814" name="Rectangle 214"/>
          <p:cNvSpPr>
            <a:spLocks noChangeArrowheads="1"/>
          </p:cNvSpPr>
          <p:nvPr/>
        </p:nvSpPr>
        <p:spPr bwMode="auto">
          <a:xfrm>
            <a:off x="749300" y="3587750"/>
            <a:ext cx="877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4. The graph is a smooth curve.</a:t>
            </a:r>
          </a:p>
        </p:txBody>
      </p:sp>
      <p:sp>
        <p:nvSpPr>
          <p:cNvPr id="153817" name="Rectangle 217"/>
          <p:cNvSpPr>
            <a:spLocks noChangeArrowheads="1"/>
          </p:cNvSpPr>
          <p:nvPr/>
        </p:nvSpPr>
        <p:spPr bwMode="auto">
          <a:xfrm>
            <a:off x="749300" y="1968500"/>
            <a:ext cx="877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1. The domain is the set of real numbers.</a:t>
            </a:r>
          </a:p>
        </p:txBody>
      </p:sp>
      <p:grpSp>
        <p:nvGrpSpPr>
          <p:cNvPr id="2" name="Group 225"/>
          <p:cNvGrpSpPr>
            <a:grpSpLocks/>
          </p:cNvGrpSpPr>
          <p:nvPr/>
        </p:nvGrpSpPr>
        <p:grpSpPr bwMode="auto">
          <a:xfrm>
            <a:off x="749300" y="4127500"/>
            <a:ext cx="8777288" cy="830263"/>
            <a:chOff x="736" y="2600"/>
            <a:chExt cx="5529" cy="523"/>
          </a:xfrm>
        </p:grpSpPr>
        <p:sp>
          <p:nvSpPr>
            <p:cNvPr id="4111" name="Rectangle 215"/>
            <p:cNvSpPr>
              <a:spLocks noChangeArrowheads="1"/>
            </p:cNvSpPr>
            <p:nvPr/>
          </p:nvSpPr>
          <p:spPr bwMode="auto">
            <a:xfrm>
              <a:off x="736" y="2600"/>
              <a:ext cx="552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CA" altLang="en-US">
                  <a:latin typeface="Eras Medium ITC" panose="020B0602030504020804" pitchFamily="34" charset="0"/>
                </a:rPr>
                <a:t>5. Each function cycles through all the values of the range </a:t>
              </a:r>
              <a:br>
                <a:rPr lang="en-CA" altLang="en-US">
                  <a:latin typeface="Eras Medium ITC" panose="020B0602030504020804" pitchFamily="34" charset="0"/>
                </a:rPr>
              </a:br>
              <a:r>
                <a:rPr lang="en-CA" altLang="en-US">
                  <a:latin typeface="Eras Medium ITC" panose="020B0602030504020804" pitchFamily="34" charset="0"/>
                </a:rPr>
                <a:t>    over an </a:t>
              </a: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r>
                <a:rPr lang="en-CA" altLang="en-US">
                  <a:latin typeface="Eras Medium ITC" panose="020B0602030504020804" pitchFamily="34" charset="0"/>
                </a:rPr>
                <a:t>-interval of      .</a:t>
              </a:r>
            </a:p>
          </p:txBody>
        </p:sp>
        <p:graphicFrame>
          <p:nvGraphicFramePr>
            <p:cNvPr id="4099" name="Object 219"/>
            <p:cNvGraphicFramePr>
              <a:graphicFrameLocks noChangeAspect="1"/>
            </p:cNvGraphicFramePr>
            <p:nvPr/>
          </p:nvGraphicFramePr>
          <p:xfrm>
            <a:off x="2788" y="2872"/>
            <a:ext cx="274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4" imgW="228600" imgH="177480" progId="Equation.DSMT4">
                    <p:embed/>
                  </p:oleObj>
                </mc:Choice>
                <mc:Fallback>
                  <p:oleObj name="Equation" r:id="rId4" imgW="228600" imgH="177480" progId="Equation.DSMT4">
                    <p:embed/>
                    <p:pic>
                      <p:nvPicPr>
                        <p:cNvPr id="0" name="Object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8" y="2872"/>
                          <a:ext cx="274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22"/>
          <p:cNvGrpSpPr>
            <a:grpSpLocks/>
          </p:cNvGrpSpPr>
          <p:nvPr/>
        </p:nvGrpSpPr>
        <p:grpSpPr bwMode="auto">
          <a:xfrm>
            <a:off x="749300" y="2508250"/>
            <a:ext cx="8777288" cy="457200"/>
            <a:chOff x="432" y="1700"/>
            <a:chExt cx="5529" cy="288"/>
          </a:xfrm>
        </p:grpSpPr>
        <p:sp>
          <p:nvSpPr>
            <p:cNvPr id="4110" name="Rectangle 213"/>
            <p:cNvSpPr>
              <a:spLocks noChangeArrowheads="1"/>
            </p:cNvSpPr>
            <p:nvPr/>
          </p:nvSpPr>
          <p:spPr bwMode="auto">
            <a:xfrm>
              <a:off x="432" y="1700"/>
              <a:ext cx="55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CA" altLang="en-US">
                  <a:latin typeface="Eras Medium ITC" panose="020B0602030504020804" pitchFamily="34" charset="0"/>
                </a:rPr>
                <a:t>2. The range is the set of </a:t>
              </a: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latin typeface="Eras Medium ITC" panose="020B0602030504020804" pitchFamily="34" charset="0"/>
                </a:rPr>
                <a:t> values such that                .  </a:t>
              </a:r>
            </a:p>
          </p:txBody>
        </p:sp>
        <p:graphicFrame>
          <p:nvGraphicFramePr>
            <p:cNvPr id="4098" name="Object 221"/>
            <p:cNvGraphicFramePr>
              <a:graphicFrameLocks noChangeAspect="1"/>
            </p:cNvGraphicFramePr>
            <p:nvPr/>
          </p:nvGraphicFramePr>
          <p:xfrm>
            <a:off x="4328" y="1744"/>
            <a:ext cx="755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6" imgW="634680" imgH="203040" progId="Equation.DSMT4">
                    <p:embed/>
                  </p:oleObj>
                </mc:Choice>
                <mc:Fallback>
                  <p:oleObj name="Equation" r:id="rId6" imgW="634680" imgH="203040" progId="Equation.DSMT4">
                    <p:embed/>
                    <p:pic>
                      <p:nvPicPr>
                        <p:cNvPr id="0" name="Object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8" y="1744"/>
                          <a:ext cx="755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  <p:bldP spid="153811" grpId="0" autoUpdateAnimBg="0"/>
      <p:bldP spid="153812" grpId="0" autoUpdateAnimBg="0"/>
      <p:bldP spid="153814" grpId="0" autoUpdateAnimBg="0"/>
      <p:bldP spid="1538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40082C4-70EF-4FAD-942F-B70F5C247D08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6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grpSp>
        <p:nvGrpSpPr>
          <p:cNvPr id="2" name="Group 226"/>
          <p:cNvGrpSpPr>
            <a:grpSpLocks/>
          </p:cNvGrpSpPr>
          <p:nvPr/>
        </p:nvGrpSpPr>
        <p:grpSpPr bwMode="auto">
          <a:xfrm>
            <a:off x="831850" y="3095625"/>
            <a:ext cx="7972425" cy="3073400"/>
            <a:chOff x="524" y="1950"/>
            <a:chExt cx="5022" cy="1936"/>
          </a:xfrm>
        </p:grpSpPr>
        <p:sp>
          <p:nvSpPr>
            <p:cNvPr id="5197" name="Rectangle 123"/>
            <p:cNvSpPr>
              <a:spLocks noChangeArrowheads="1"/>
            </p:cNvSpPr>
            <p:nvPr/>
          </p:nvSpPr>
          <p:spPr bwMode="auto">
            <a:xfrm>
              <a:off x="1386" y="195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grpSp>
          <p:nvGrpSpPr>
            <p:cNvPr id="5198" name="Group 200"/>
            <p:cNvGrpSpPr>
              <a:grpSpLocks/>
            </p:cNvGrpSpPr>
            <p:nvPr/>
          </p:nvGrpSpPr>
          <p:grpSpPr bwMode="auto">
            <a:xfrm>
              <a:off x="1212" y="2072"/>
              <a:ext cx="479" cy="1814"/>
              <a:chOff x="1324" y="2272"/>
              <a:chExt cx="479" cy="1814"/>
            </a:xfrm>
          </p:grpSpPr>
          <p:sp>
            <p:nvSpPr>
              <p:cNvPr id="5206" name="Line 148"/>
              <p:cNvSpPr>
                <a:spLocks noChangeShapeType="1"/>
              </p:cNvSpPr>
              <p:nvPr/>
            </p:nvSpPr>
            <p:spPr bwMode="auto">
              <a:xfrm>
                <a:off x="1576" y="248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5207" name="Line 149"/>
              <p:cNvSpPr>
                <a:spLocks noChangeShapeType="1"/>
              </p:cNvSpPr>
              <p:nvPr/>
            </p:nvSpPr>
            <p:spPr bwMode="auto">
              <a:xfrm>
                <a:off x="1576" y="270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5208" name="Line 150"/>
              <p:cNvSpPr>
                <a:spLocks noChangeShapeType="1"/>
              </p:cNvSpPr>
              <p:nvPr/>
            </p:nvSpPr>
            <p:spPr bwMode="auto">
              <a:xfrm>
                <a:off x="1576" y="2929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5209" name="Freeform 125"/>
              <p:cNvSpPr>
                <a:spLocks/>
              </p:cNvSpPr>
              <p:nvPr/>
            </p:nvSpPr>
            <p:spPr bwMode="auto">
              <a:xfrm>
                <a:off x="1680" y="2272"/>
                <a:ext cx="1" cy="1814"/>
              </a:xfrm>
              <a:custGeom>
                <a:avLst/>
                <a:gdLst>
                  <a:gd name="T0" fmla="*/ 0 w 1"/>
                  <a:gd name="T1" fmla="*/ 1814 h 1908"/>
                  <a:gd name="T2" fmla="*/ 1 w 1"/>
                  <a:gd name="T3" fmla="*/ 0 h 1908"/>
                  <a:gd name="T4" fmla="*/ 0 60000 65536"/>
                  <a:gd name="T5" fmla="*/ 0 60000 65536"/>
                  <a:gd name="T6" fmla="*/ 0 w 1"/>
                  <a:gd name="T7" fmla="*/ 0 h 1908"/>
                  <a:gd name="T8" fmla="*/ 1 w 1"/>
                  <a:gd name="T9" fmla="*/ 1908 h 1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908">
                    <a:moveTo>
                      <a:pt x="0" y="1908"/>
                    </a:moveTo>
                    <a:lnTo>
                      <a:pt x="1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5210" name="Line 155"/>
              <p:cNvSpPr>
                <a:spLocks noChangeShapeType="1"/>
              </p:cNvSpPr>
              <p:nvPr/>
            </p:nvSpPr>
            <p:spPr bwMode="auto">
              <a:xfrm>
                <a:off x="1576" y="3368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5211" name="Line 156"/>
              <p:cNvSpPr>
                <a:spLocks noChangeShapeType="1"/>
              </p:cNvSpPr>
              <p:nvPr/>
            </p:nvSpPr>
            <p:spPr bwMode="auto">
              <a:xfrm>
                <a:off x="1576" y="3584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5212" name="Line 157"/>
              <p:cNvSpPr>
                <a:spLocks noChangeShapeType="1"/>
              </p:cNvSpPr>
              <p:nvPr/>
            </p:nvSpPr>
            <p:spPr bwMode="auto">
              <a:xfrm>
                <a:off x="1576" y="3816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graphicFrame>
            <p:nvGraphicFramePr>
              <p:cNvPr id="5133" name="Object 183"/>
              <p:cNvGraphicFramePr>
                <a:graphicFrameLocks noChangeAspect="1"/>
              </p:cNvGraphicFramePr>
              <p:nvPr/>
            </p:nvGraphicFramePr>
            <p:xfrm>
              <a:off x="1480" y="2816"/>
              <a:ext cx="106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3" name="Equation" r:id="rId4" imgW="88560" imgH="164880" progId="Equation.3">
                      <p:embed/>
                    </p:oleObj>
                  </mc:Choice>
                  <mc:Fallback>
                    <p:oleObj name="Equation" r:id="rId4" imgW="88560" imgH="164880" progId="Equation.3">
                      <p:embed/>
                      <p:pic>
                        <p:nvPicPr>
                          <p:cNvPr id="0" name="Object 1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0" y="2816"/>
                            <a:ext cx="106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4" name="Object 184"/>
              <p:cNvGraphicFramePr>
                <a:graphicFrameLocks noChangeAspect="1"/>
              </p:cNvGraphicFramePr>
              <p:nvPr/>
            </p:nvGraphicFramePr>
            <p:xfrm>
              <a:off x="1352" y="3256"/>
              <a:ext cx="243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4" name="Equation" r:id="rId6" imgW="203040" imgH="164880" progId="Equation.3">
                      <p:embed/>
                    </p:oleObj>
                  </mc:Choice>
                  <mc:Fallback>
                    <p:oleObj name="Equation" r:id="rId6" imgW="203040" imgH="164880" progId="Equation.3">
                      <p:embed/>
                      <p:pic>
                        <p:nvPicPr>
                          <p:cNvPr id="0" name="Object 1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2" y="3256"/>
                            <a:ext cx="243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5" name="Object 185"/>
              <p:cNvGraphicFramePr>
                <a:graphicFrameLocks noChangeAspect="1"/>
              </p:cNvGraphicFramePr>
              <p:nvPr/>
            </p:nvGraphicFramePr>
            <p:xfrm>
              <a:off x="1328" y="3456"/>
              <a:ext cx="274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5" name="Equation" r:id="rId8" imgW="228600" imgH="164880" progId="Equation.3">
                      <p:embed/>
                    </p:oleObj>
                  </mc:Choice>
                  <mc:Fallback>
                    <p:oleObj name="Equation" r:id="rId8" imgW="228600" imgH="164880" progId="Equation.3">
                      <p:embed/>
                      <p:pic>
                        <p:nvPicPr>
                          <p:cNvPr id="0" name="Object 18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8" y="3456"/>
                            <a:ext cx="274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6" name="Object 186"/>
              <p:cNvGraphicFramePr>
                <a:graphicFrameLocks noChangeAspect="1"/>
              </p:cNvGraphicFramePr>
              <p:nvPr/>
            </p:nvGraphicFramePr>
            <p:xfrm>
              <a:off x="1324" y="3708"/>
              <a:ext cx="274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6" name="Equation" r:id="rId10" imgW="228600" imgH="177480" progId="Equation.3">
                      <p:embed/>
                    </p:oleObj>
                  </mc:Choice>
                  <mc:Fallback>
                    <p:oleObj name="Equation" r:id="rId10" imgW="228600" imgH="177480" progId="Equation.3">
                      <p:embed/>
                      <p:pic>
                        <p:nvPicPr>
                          <p:cNvPr id="0" name="Object 18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4" y="3708"/>
                            <a:ext cx="274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7" name="Object 187"/>
              <p:cNvGraphicFramePr>
                <a:graphicFrameLocks noChangeAspect="1"/>
              </p:cNvGraphicFramePr>
              <p:nvPr/>
            </p:nvGraphicFramePr>
            <p:xfrm>
              <a:off x="1464" y="2580"/>
              <a:ext cx="152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7" name="Equation" r:id="rId12" imgW="126720" imgH="164880" progId="Equation.3">
                      <p:embed/>
                    </p:oleObj>
                  </mc:Choice>
                  <mc:Fallback>
                    <p:oleObj name="Equation" r:id="rId12" imgW="126720" imgH="164880" progId="Equation.3">
                      <p:embed/>
                      <p:pic>
                        <p:nvPicPr>
                          <p:cNvPr id="0" name="Object 18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4" y="2580"/>
                            <a:ext cx="152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99" name="Rectangle 122"/>
            <p:cNvSpPr>
              <a:spLocks noChangeArrowheads="1"/>
            </p:cNvSpPr>
            <p:nvPr/>
          </p:nvSpPr>
          <p:spPr bwMode="auto">
            <a:xfrm>
              <a:off x="5345" y="2667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5200" name="Freeform 126"/>
            <p:cNvSpPr>
              <a:spLocks/>
            </p:cNvSpPr>
            <p:nvPr/>
          </p:nvSpPr>
          <p:spPr bwMode="auto">
            <a:xfrm>
              <a:off x="648" y="2940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5128" name="Object 143"/>
            <p:cNvGraphicFramePr>
              <a:graphicFrameLocks noChangeAspect="1"/>
            </p:cNvGraphicFramePr>
            <p:nvPr/>
          </p:nvGraphicFramePr>
          <p:xfrm>
            <a:off x="2365" y="2677"/>
            <a:ext cx="16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8" name="Equation" r:id="rId14" imgW="139680" imgH="139680" progId="Equation.3">
                    <p:embed/>
                  </p:oleObj>
                </mc:Choice>
                <mc:Fallback>
                  <p:oleObj name="Equation" r:id="rId14" imgW="139680" imgH="139680" progId="Equation.3">
                    <p:embed/>
                    <p:pic>
                      <p:nvPicPr>
                        <p:cNvPr id="0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5" y="2677"/>
                          <a:ext cx="167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144"/>
            <p:cNvGraphicFramePr>
              <a:graphicFrameLocks noChangeAspect="1"/>
            </p:cNvGraphicFramePr>
            <p:nvPr/>
          </p:nvGraphicFramePr>
          <p:xfrm>
            <a:off x="4143" y="2644"/>
            <a:ext cx="25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9" name="Equation" r:id="rId16" imgW="215640" imgH="177480" progId="Equation.3">
                    <p:embed/>
                  </p:oleObj>
                </mc:Choice>
                <mc:Fallback>
                  <p:oleObj name="Equation" r:id="rId16" imgW="215640" imgH="177480" progId="Equation.3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" y="2644"/>
                          <a:ext cx="25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0" name="Object 145"/>
            <p:cNvGraphicFramePr>
              <a:graphicFrameLocks noChangeAspect="1"/>
            </p:cNvGraphicFramePr>
            <p:nvPr/>
          </p:nvGraphicFramePr>
          <p:xfrm>
            <a:off x="3256" y="2644"/>
            <a:ext cx="27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0" name="Equation" r:id="rId18" imgW="228600" imgH="177480" progId="Equation.3">
                    <p:embed/>
                  </p:oleObj>
                </mc:Choice>
                <mc:Fallback>
                  <p:oleObj name="Equation" r:id="rId18" imgW="228600" imgH="177480" progId="Equation.3">
                    <p:embed/>
                    <p:pic>
                      <p:nvPicPr>
                        <p:cNvPr id="0" name="Object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6" y="2644"/>
                          <a:ext cx="274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146"/>
            <p:cNvGraphicFramePr>
              <a:graphicFrameLocks noChangeAspect="1"/>
            </p:cNvGraphicFramePr>
            <p:nvPr/>
          </p:nvGraphicFramePr>
          <p:xfrm>
            <a:off x="524" y="2695"/>
            <a:ext cx="304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1" name="Equation" r:id="rId20" imgW="253800" imgH="139680" progId="Equation.3">
                    <p:embed/>
                  </p:oleObj>
                </mc:Choice>
                <mc:Fallback>
                  <p:oleObj name="Equation" r:id="rId20" imgW="253800" imgH="139680" progId="Equation.3">
                    <p:embed/>
                    <p:pic>
                      <p:nvPicPr>
                        <p:cNvPr id="0" name="Object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" y="2695"/>
                          <a:ext cx="304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2" name="Object 147"/>
            <p:cNvGraphicFramePr>
              <a:graphicFrameLocks noChangeAspect="1"/>
            </p:cNvGraphicFramePr>
            <p:nvPr/>
          </p:nvGraphicFramePr>
          <p:xfrm>
            <a:off x="5028" y="2633"/>
            <a:ext cx="27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" name="Equation" r:id="rId22" imgW="228600" imgH="177480" progId="Equation.3">
                    <p:embed/>
                  </p:oleObj>
                </mc:Choice>
                <mc:Fallback>
                  <p:oleObj name="Equation" r:id="rId22" imgW="228600" imgH="177480" progId="Equation.3">
                    <p:embed/>
                    <p:pic>
                      <p:nvPicPr>
                        <p:cNvPr id="0" name="Object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8" y="2633"/>
                          <a:ext cx="274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01" name="Line 195"/>
            <p:cNvSpPr>
              <a:spLocks noChangeShapeType="1"/>
            </p:cNvSpPr>
            <p:nvPr/>
          </p:nvSpPr>
          <p:spPr bwMode="auto">
            <a:xfrm>
              <a:off x="5146" y="2830"/>
              <a:ext cx="0" cy="227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202" name="Line 196"/>
            <p:cNvSpPr>
              <a:spLocks noChangeShapeType="1"/>
            </p:cNvSpPr>
            <p:nvPr/>
          </p:nvSpPr>
          <p:spPr bwMode="auto">
            <a:xfrm>
              <a:off x="4256" y="2833"/>
              <a:ext cx="0" cy="227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203" name="Line 197"/>
            <p:cNvSpPr>
              <a:spLocks noChangeShapeType="1"/>
            </p:cNvSpPr>
            <p:nvPr/>
          </p:nvSpPr>
          <p:spPr bwMode="auto">
            <a:xfrm>
              <a:off x="3374" y="2833"/>
              <a:ext cx="0" cy="227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204" name="Line 198"/>
            <p:cNvSpPr>
              <a:spLocks noChangeShapeType="1"/>
            </p:cNvSpPr>
            <p:nvPr/>
          </p:nvSpPr>
          <p:spPr bwMode="auto">
            <a:xfrm>
              <a:off x="2432" y="2833"/>
              <a:ext cx="0" cy="227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205" name="Line 199"/>
            <p:cNvSpPr>
              <a:spLocks noChangeShapeType="1"/>
            </p:cNvSpPr>
            <p:nvPr/>
          </p:nvSpPr>
          <p:spPr bwMode="auto">
            <a:xfrm>
              <a:off x="728" y="2833"/>
              <a:ext cx="0" cy="227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4" name="Group 225"/>
          <p:cNvGrpSpPr>
            <a:grpSpLocks/>
          </p:cNvGrpSpPr>
          <p:nvPr/>
        </p:nvGrpSpPr>
        <p:grpSpPr bwMode="auto">
          <a:xfrm>
            <a:off x="1104900" y="3600450"/>
            <a:ext cx="7127875" cy="2163763"/>
            <a:chOff x="696" y="2256"/>
            <a:chExt cx="4490" cy="1375"/>
          </a:xfrm>
        </p:grpSpPr>
        <p:sp>
          <p:nvSpPr>
            <p:cNvPr id="5194" name="Freeform 222"/>
            <p:cNvSpPr>
              <a:spLocks/>
            </p:cNvSpPr>
            <p:nvPr/>
          </p:nvSpPr>
          <p:spPr bwMode="auto">
            <a:xfrm>
              <a:off x="3362" y="2262"/>
              <a:ext cx="1824" cy="1369"/>
            </a:xfrm>
            <a:custGeom>
              <a:avLst/>
              <a:gdLst>
                <a:gd name="T0" fmla="*/ 0 w 1824"/>
                <a:gd name="T1" fmla="*/ 8 h 1369"/>
                <a:gd name="T2" fmla="*/ 928 w 1824"/>
                <a:gd name="T3" fmla="*/ 1368 h 1369"/>
                <a:gd name="T4" fmla="*/ 1824 w 1824"/>
                <a:gd name="T5" fmla="*/ 16 h 1369"/>
                <a:gd name="T6" fmla="*/ 0 60000 65536"/>
                <a:gd name="T7" fmla="*/ 0 60000 65536"/>
                <a:gd name="T8" fmla="*/ 0 60000 65536"/>
                <a:gd name="T9" fmla="*/ 0 w 1824"/>
                <a:gd name="T10" fmla="*/ 0 h 1369"/>
                <a:gd name="T11" fmla="*/ 1824 w 1824"/>
                <a:gd name="T12" fmla="*/ 1369 h 13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1369">
                  <a:moveTo>
                    <a:pt x="0" y="8"/>
                  </a:moveTo>
                  <a:cubicBezTo>
                    <a:pt x="370" y="6"/>
                    <a:pt x="624" y="1367"/>
                    <a:pt x="928" y="1368"/>
                  </a:cubicBezTo>
                  <a:cubicBezTo>
                    <a:pt x="1232" y="1369"/>
                    <a:pt x="1496" y="0"/>
                    <a:pt x="1824" y="1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95" name="Freeform 208"/>
            <p:cNvSpPr>
              <a:spLocks/>
            </p:cNvSpPr>
            <p:nvPr/>
          </p:nvSpPr>
          <p:spPr bwMode="auto">
            <a:xfrm>
              <a:off x="1568" y="2256"/>
              <a:ext cx="1824" cy="1369"/>
            </a:xfrm>
            <a:custGeom>
              <a:avLst/>
              <a:gdLst>
                <a:gd name="T0" fmla="*/ 0 w 1824"/>
                <a:gd name="T1" fmla="*/ 8 h 1369"/>
                <a:gd name="T2" fmla="*/ 928 w 1824"/>
                <a:gd name="T3" fmla="*/ 1368 h 1369"/>
                <a:gd name="T4" fmla="*/ 1824 w 1824"/>
                <a:gd name="T5" fmla="*/ 16 h 1369"/>
                <a:gd name="T6" fmla="*/ 0 60000 65536"/>
                <a:gd name="T7" fmla="*/ 0 60000 65536"/>
                <a:gd name="T8" fmla="*/ 0 60000 65536"/>
                <a:gd name="T9" fmla="*/ 0 w 1824"/>
                <a:gd name="T10" fmla="*/ 0 h 1369"/>
                <a:gd name="T11" fmla="*/ 1824 w 1824"/>
                <a:gd name="T12" fmla="*/ 1369 h 13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1369">
                  <a:moveTo>
                    <a:pt x="0" y="8"/>
                  </a:moveTo>
                  <a:cubicBezTo>
                    <a:pt x="368" y="24"/>
                    <a:pt x="624" y="1367"/>
                    <a:pt x="928" y="1368"/>
                  </a:cubicBezTo>
                  <a:cubicBezTo>
                    <a:pt x="1232" y="1369"/>
                    <a:pt x="1496" y="0"/>
                    <a:pt x="1824" y="1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96" name="Freeform 210"/>
            <p:cNvSpPr>
              <a:spLocks/>
            </p:cNvSpPr>
            <p:nvPr/>
          </p:nvSpPr>
          <p:spPr bwMode="auto">
            <a:xfrm>
              <a:off x="696" y="2265"/>
              <a:ext cx="855" cy="1351"/>
            </a:xfrm>
            <a:custGeom>
              <a:avLst/>
              <a:gdLst>
                <a:gd name="T0" fmla="*/ 0 w 855"/>
                <a:gd name="T1" fmla="*/ 1351 h 1351"/>
                <a:gd name="T2" fmla="*/ 855 w 855"/>
                <a:gd name="T3" fmla="*/ 0 h 1351"/>
                <a:gd name="T4" fmla="*/ 0 60000 65536"/>
                <a:gd name="T5" fmla="*/ 0 60000 65536"/>
                <a:gd name="T6" fmla="*/ 0 w 855"/>
                <a:gd name="T7" fmla="*/ 0 h 1351"/>
                <a:gd name="T8" fmla="*/ 855 w 855"/>
                <a:gd name="T9" fmla="*/ 1351 h 13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5" h="1351">
                  <a:moveTo>
                    <a:pt x="0" y="1351"/>
                  </a:moveTo>
                  <a:cubicBezTo>
                    <a:pt x="296" y="1351"/>
                    <a:pt x="582" y="6"/>
                    <a:pt x="85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sp>
        <p:nvSpPr>
          <p:cNvPr id="5141" name="Rectangle 2"/>
          <p:cNvSpPr>
            <a:spLocks noGrp="1" noChangeArrowheads="1"/>
          </p:cNvSpPr>
          <p:nvPr>
            <p:ph type="title"/>
          </p:nvPr>
        </p:nvSpPr>
        <p:spPr>
          <a:xfrm>
            <a:off x="-1181100" y="7772400"/>
            <a:ext cx="236220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Example: 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y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 = 3 cos 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x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142" name="Rectangle 4"/>
          <p:cNvSpPr>
            <a:spLocks noChangeArrowheads="1"/>
          </p:cNvSpPr>
          <p:nvPr/>
        </p:nvSpPr>
        <p:spPr bwMode="auto">
          <a:xfrm>
            <a:off x="0" y="3778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 b="1">
                <a:latin typeface="Eras Medium ITC" panose="020B0602030504020804" pitchFamily="34" charset="0"/>
              </a:rPr>
              <a:t>Example</a:t>
            </a:r>
            <a:r>
              <a:rPr lang="en-CA" altLang="en-US">
                <a:latin typeface="Eras Medium ITC" panose="020B0602030504020804" pitchFamily="34" charset="0"/>
              </a:rPr>
              <a:t>: Sketch the graph of 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3 cos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on the interval [–</a:t>
            </a:r>
            <a:r>
              <a:rPr lang="en-CA" altLang="en-US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CA" altLang="en-US">
                <a:latin typeface="Eras Medium ITC" panose="020B0602030504020804" pitchFamily="34" charset="0"/>
              </a:rPr>
              <a:t>, 4</a:t>
            </a:r>
            <a:r>
              <a:rPr lang="en-CA" altLang="en-US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CA" altLang="en-US">
                <a:latin typeface="Eras Medium ITC" panose="020B0602030504020804" pitchFamily="34" charset="0"/>
              </a:rPr>
              <a:t>].</a:t>
            </a:r>
            <a:endParaRPr lang="en-US" altLang="en-US">
              <a:latin typeface="Eras Medium ITC" panose="020B0602030504020804" pitchFamily="34" charset="0"/>
              <a:sym typeface="Symbol" pitchFamily="18" charset="2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228600" y="9017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Partition the interval [0, 2</a:t>
            </a:r>
            <a:r>
              <a:rPr lang="en-CA" altLang="en-US">
                <a:latin typeface="Eras Medium ITC" panose="020B0602030504020804" pitchFamily="34" charset="0"/>
                <a:sym typeface="Symbol" pitchFamily="18" charset="2"/>
              </a:rPr>
              <a:t></a:t>
            </a:r>
            <a:r>
              <a:rPr lang="en-CA" altLang="en-US">
                <a:latin typeface="Eras Medium ITC" panose="020B0602030504020804" pitchFamily="34" charset="0"/>
              </a:rPr>
              <a:t>] into four equal parts. Find the five key points; graph one cycle; then repeat the cycle over the interval.</a:t>
            </a:r>
            <a:r>
              <a:rPr lang="en-US" altLang="en-US">
                <a:latin typeface="Eras Medium ITC" panose="020B0602030504020804" pitchFamily="34" charset="0"/>
                <a:sym typeface="Symbol" pitchFamily="18" charset="2"/>
              </a:rPr>
              <a:t> </a:t>
            </a:r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2501900" y="1781175"/>
            <a:ext cx="6196013" cy="1495425"/>
            <a:chOff x="576" y="1186"/>
            <a:chExt cx="3687" cy="1026"/>
          </a:xfrm>
        </p:grpSpPr>
        <p:sp>
          <p:nvSpPr>
            <p:cNvPr id="5164" name="Rectangle 83"/>
            <p:cNvSpPr>
              <a:spLocks noChangeArrowheads="1"/>
            </p:cNvSpPr>
            <p:nvPr/>
          </p:nvSpPr>
          <p:spPr bwMode="auto">
            <a:xfrm>
              <a:off x="3608" y="1856"/>
              <a:ext cx="648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max</a:t>
              </a:r>
            </a:p>
          </p:txBody>
        </p:sp>
        <p:sp>
          <p:nvSpPr>
            <p:cNvPr id="5165" name="Rectangle 82"/>
            <p:cNvSpPr>
              <a:spLocks noChangeArrowheads="1"/>
            </p:cNvSpPr>
            <p:nvPr/>
          </p:nvSpPr>
          <p:spPr bwMode="auto">
            <a:xfrm>
              <a:off x="3068" y="1856"/>
              <a:ext cx="612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  <a:r>
                <a:rPr lang="en-US" altLang="en-US">
                  <a:latin typeface="Eras Medium ITC" panose="020B0602030504020804" pitchFamily="34" charset="0"/>
                </a:rPr>
                <a:t>-int</a:t>
              </a:r>
            </a:p>
          </p:txBody>
        </p:sp>
        <p:sp>
          <p:nvSpPr>
            <p:cNvPr id="5166" name="Rectangle 81"/>
            <p:cNvSpPr>
              <a:spLocks noChangeArrowheads="1"/>
            </p:cNvSpPr>
            <p:nvPr/>
          </p:nvSpPr>
          <p:spPr bwMode="auto">
            <a:xfrm>
              <a:off x="2492" y="1856"/>
              <a:ext cx="720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min</a:t>
              </a:r>
            </a:p>
          </p:txBody>
        </p:sp>
        <p:sp>
          <p:nvSpPr>
            <p:cNvPr id="5167" name="Rectangle 80"/>
            <p:cNvSpPr>
              <a:spLocks noChangeArrowheads="1"/>
            </p:cNvSpPr>
            <p:nvPr/>
          </p:nvSpPr>
          <p:spPr bwMode="auto">
            <a:xfrm>
              <a:off x="2027" y="1856"/>
              <a:ext cx="665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  <a:r>
                <a:rPr lang="en-US" altLang="en-US">
                  <a:latin typeface="Eras Medium ITC" panose="020B0602030504020804" pitchFamily="34" charset="0"/>
                </a:rPr>
                <a:t>-int</a:t>
              </a:r>
            </a:p>
          </p:txBody>
        </p:sp>
        <p:sp>
          <p:nvSpPr>
            <p:cNvPr id="5168" name="Rectangle 79"/>
            <p:cNvSpPr>
              <a:spLocks noChangeArrowheads="1"/>
            </p:cNvSpPr>
            <p:nvPr/>
          </p:nvSpPr>
          <p:spPr bwMode="auto">
            <a:xfrm>
              <a:off x="1512" y="1856"/>
              <a:ext cx="643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max</a:t>
              </a:r>
            </a:p>
          </p:txBody>
        </p:sp>
        <p:sp>
          <p:nvSpPr>
            <p:cNvPr id="5169" name="Rectangle 78"/>
            <p:cNvSpPr>
              <a:spLocks noChangeArrowheads="1"/>
            </p:cNvSpPr>
            <p:nvPr/>
          </p:nvSpPr>
          <p:spPr bwMode="auto">
            <a:xfrm>
              <a:off x="576" y="1976"/>
              <a:ext cx="1104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5170" name="Rectangle 77"/>
            <p:cNvSpPr>
              <a:spLocks noChangeArrowheads="1"/>
            </p:cNvSpPr>
            <p:nvPr/>
          </p:nvSpPr>
          <p:spPr bwMode="auto">
            <a:xfrm>
              <a:off x="3608" y="1523"/>
              <a:ext cx="6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3</a:t>
              </a:r>
            </a:p>
          </p:txBody>
        </p:sp>
        <p:sp>
          <p:nvSpPr>
            <p:cNvPr id="5171" name="Rectangle 76"/>
            <p:cNvSpPr>
              <a:spLocks noChangeArrowheads="1"/>
            </p:cNvSpPr>
            <p:nvPr/>
          </p:nvSpPr>
          <p:spPr bwMode="auto">
            <a:xfrm>
              <a:off x="3068" y="1523"/>
              <a:ext cx="61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5172" name="Rectangle 75"/>
            <p:cNvSpPr>
              <a:spLocks noChangeArrowheads="1"/>
            </p:cNvSpPr>
            <p:nvPr/>
          </p:nvSpPr>
          <p:spPr bwMode="auto">
            <a:xfrm>
              <a:off x="2492" y="1523"/>
              <a:ext cx="72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-3</a:t>
              </a:r>
            </a:p>
          </p:txBody>
        </p:sp>
        <p:sp>
          <p:nvSpPr>
            <p:cNvPr id="5173" name="Rectangle 74"/>
            <p:cNvSpPr>
              <a:spLocks noChangeArrowheads="1"/>
            </p:cNvSpPr>
            <p:nvPr/>
          </p:nvSpPr>
          <p:spPr bwMode="auto">
            <a:xfrm>
              <a:off x="2027" y="1523"/>
              <a:ext cx="66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5174" name="Rectangle 73"/>
            <p:cNvSpPr>
              <a:spLocks noChangeArrowheads="1"/>
            </p:cNvSpPr>
            <p:nvPr/>
          </p:nvSpPr>
          <p:spPr bwMode="auto">
            <a:xfrm>
              <a:off x="1512" y="1523"/>
              <a:ext cx="6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3</a:t>
              </a:r>
            </a:p>
          </p:txBody>
        </p:sp>
        <p:sp>
          <p:nvSpPr>
            <p:cNvPr id="5175" name="Rectangle 72"/>
            <p:cNvSpPr>
              <a:spLocks noChangeArrowheads="1"/>
            </p:cNvSpPr>
            <p:nvPr/>
          </p:nvSpPr>
          <p:spPr bwMode="auto">
            <a:xfrm>
              <a:off x="576" y="1539"/>
              <a:ext cx="11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latin typeface="Eras Medium ITC" panose="020B0602030504020804" pitchFamily="34" charset="0"/>
                </a:rPr>
                <a:t> = 3 cos </a:t>
              </a: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sz="2800">
                <a:latin typeface="Eras Medium ITC" panose="020B0602030504020804" pitchFamily="34" charset="0"/>
              </a:endParaRPr>
            </a:p>
          </p:txBody>
        </p:sp>
        <p:sp>
          <p:nvSpPr>
            <p:cNvPr id="5176" name="Rectangle 71"/>
            <p:cNvSpPr>
              <a:spLocks noChangeArrowheads="1"/>
            </p:cNvSpPr>
            <p:nvPr/>
          </p:nvSpPr>
          <p:spPr bwMode="auto">
            <a:xfrm>
              <a:off x="3608" y="1259"/>
              <a:ext cx="64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CA" altLang="en-US">
                  <a:latin typeface="Eras Medium ITC" panose="020B0602030504020804" pitchFamily="34" charset="0"/>
                </a:rPr>
                <a:t>2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</a:t>
              </a:r>
              <a:endParaRPr lang="en-US" altLang="en-US">
                <a:latin typeface="Eras Medium ITC" panose="020B0602030504020804" pitchFamily="34" charset="0"/>
                <a:sym typeface="Symbol" pitchFamily="18" charset="2"/>
              </a:endParaRPr>
            </a:p>
          </p:txBody>
        </p:sp>
        <p:sp>
          <p:nvSpPr>
            <p:cNvPr id="5177" name="Rectangle 69"/>
            <p:cNvSpPr>
              <a:spLocks noChangeArrowheads="1"/>
            </p:cNvSpPr>
            <p:nvPr/>
          </p:nvSpPr>
          <p:spPr bwMode="auto">
            <a:xfrm>
              <a:off x="2492" y="1259"/>
              <a:ext cx="72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</a:t>
              </a:r>
              <a:endParaRPr lang="en-US" altLang="en-US">
                <a:latin typeface="Eras Medium ITC" panose="020B0602030504020804" pitchFamily="34" charset="0"/>
                <a:sym typeface="Symbol" pitchFamily="18" charset="2"/>
              </a:endParaRPr>
            </a:p>
          </p:txBody>
        </p:sp>
        <p:sp>
          <p:nvSpPr>
            <p:cNvPr id="5178" name="Rectangle 68"/>
            <p:cNvSpPr>
              <a:spLocks noChangeArrowheads="1"/>
            </p:cNvSpPr>
            <p:nvPr/>
          </p:nvSpPr>
          <p:spPr bwMode="auto">
            <a:xfrm>
              <a:off x="2115" y="1192"/>
              <a:ext cx="665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endParaRPr lang="en-US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5179" name="Rectangle 67"/>
            <p:cNvSpPr>
              <a:spLocks noChangeArrowheads="1"/>
            </p:cNvSpPr>
            <p:nvPr/>
          </p:nvSpPr>
          <p:spPr bwMode="auto">
            <a:xfrm>
              <a:off x="1512" y="1259"/>
              <a:ext cx="643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>
                  <a:latin typeface="Eras Medium ITC" panose="020B0602030504020804" pitchFamily="34" charset="0"/>
                </a:rPr>
                <a:t>0</a:t>
              </a:r>
            </a:p>
          </p:txBody>
        </p:sp>
        <p:sp>
          <p:nvSpPr>
            <p:cNvPr id="5180" name="Rectangle 66"/>
            <p:cNvSpPr>
              <a:spLocks noChangeArrowheads="1"/>
            </p:cNvSpPr>
            <p:nvPr/>
          </p:nvSpPr>
          <p:spPr bwMode="auto">
            <a:xfrm>
              <a:off x="576" y="1259"/>
              <a:ext cx="1104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</a:pPr>
              <a:r>
                <a:rPr lang="en-US" altLang="en-US" i="1">
                  <a:latin typeface="Eras Medium ITC" panose="020B0602030504020804" pitchFamily="34" charset="0"/>
                </a:rPr>
                <a:t>x</a:t>
              </a:r>
            </a:p>
          </p:txBody>
        </p:sp>
        <p:sp>
          <p:nvSpPr>
            <p:cNvPr id="5181" name="Line 85"/>
            <p:cNvSpPr>
              <a:spLocks noChangeShapeType="1"/>
            </p:cNvSpPr>
            <p:nvPr/>
          </p:nvSpPr>
          <p:spPr bwMode="auto">
            <a:xfrm>
              <a:off x="576" y="1548"/>
              <a:ext cx="36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2" name="Line 86"/>
            <p:cNvSpPr>
              <a:spLocks noChangeShapeType="1"/>
            </p:cNvSpPr>
            <p:nvPr/>
          </p:nvSpPr>
          <p:spPr bwMode="auto">
            <a:xfrm>
              <a:off x="576" y="1841"/>
              <a:ext cx="36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3" name="Line 87"/>
            <p:cNvSpPr>
              <a:spLocks noChangeShapeType="1"/>
            </p:cNvSpPr>
            <p:nvPr/>
          </p:nvSpPr>
          <p:spPr bwMode="auto">
            <a:xfrm>
              <a:off x="576" y="2139"/>
              <a:ext cx="367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4" name="Line 88"/>
            <p:cNvSpPr>
              <a:spLocks noChangeShapeType="1"/>
            </p:cNvSpPr>
            <p:nvPr/>
          </p:nvSpPr>
          <p:spPr bwMode="auto">
            <a:xfrm>
              <a:off x="576" y="1192"/>
              <a:ext cx="0" cy="9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5" name="Line 89"/>
            <p:cNvSpPr>
              <a:spLocks noChangeShapeType="1"/>
            </p:cNvSpPr>
            <p:nvPr/>
          </p:nvSpPr>
          <p:spPr bwMode="auto">
            <a:xfrm>
              <a:off x="1592" y="1192"/>
              <a:ext cx="0" cy="9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6" name="Line 90"/>
            <p:cNvSpPr>
              <a:spLocks noChangeShapeType="1"/>
            </p:cNvSpPr>
            <p:nvPr/>
          </p:nvSpPr>
          <p:spPr bwMode="auto">
            <a:xfrm>
              <a:off x="2083" y="1192"/>
              <a:ext cx="0" cy="9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7" name="Line 91"/>
            <p:cNvSpPr>
              <a:spLocks noChangeShapeType="1"/>
            </p:cNvSpPr>
            <p:nvPr/>
          </p:nvSpPr>
          <p:spPr bwMode="auto">
            <a:xfrm>
              <a:off x="2612" y="1192"/>
              <a:ext cx="0" cy="9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8" name="Line 92"/>
            <p:cNvSpPr>
              <a:spLocks noChangeShapeType="1"/>
            </p:cNvSpPr>
            <p:nvPr/>
          </p:nvSpPr>
          <p:spPr bwMode="auto">
            <a:xfrm>
              <a:off x="3068" y="1192"/>
              <a:ext cx="0" cy="9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89" name="Line 93"/>
            <p:cNvSpPr>
              <a:spLocks noChangeShapeType="1"/>
            </p:cNvSpPr>
            <p:nvPr/>
          </p:nvSpPr>
          <p:spPr bwMode="auto">
            <a:xfrm>
              <a:off x="3680" y="1192"/>
              <a:ext cx="0" cy="9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90" name="Line 94"/>
            <p:cNvSpPr>
              <a:spLocks noChangeShapeType="1"/>
            </p:cNvSpPr>
            <p:nvPr/>
          </p:nvSpPr>
          <p:spPr bwMode="auto">
            <a:xfrm>
              <a:off x="4256" y="1192"/>
              <a:ext cx="0" cy="9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91" name="Line 96"/>
            <p:cNvSpPr>
              <a:spLocks noChangeShapeType="1"/>
            </p:cNvSpPr>
            <p:nvPr/>
          </p:nvSpPr>
          <p:spPr bwMode="auto">
            <a:xfrm>
              <a:off x="1915" y="1192"/>
              <a:ext cx="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92" name="Line 84"/>
            <p:cNvSpPr>
              <a:spLocks noChangeShapeType="1"/>
            </p:cNvSpPr>
            <p:nvPr/>
          </p:nvSpPr>
          <p:spPr bwMode="auto">
            <a:xfrm>
              <a:off x="576" y="1192"/>
              <a:ext cx="1747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5193" name="Line 97"/>
            <p:cNvSpPr>
              <a:spLocks noChangeShapeType="1"/>
            </p:cNvSpPr>
            <p:nvPr/>
          </p:nvSpPr>
          <p:spPr bwMode="auto">
            <a:xfrm>
              <a:off x="2540" y="1192"/>
              <a:ext cx="172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5126" name="Object 104"/>
            <p:cNvGraphicFramePr>
              <a:graphicFrameLocks noChangeAspect="1"/>
            </p:cNvGraphicFramePr>
            <p:nvPr/>
          </p:nvGraphicFramePr>
          <p:xfrm>
            <a:off x="2276" y="1186"/>
            <a:ext cx="156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" name="Equation" r:id="rId24" imgW="164880" imgH="393480" progId="Equation.3">
                    <p:embed/>
                  </p:oleObj>
                </mc:Choice>
                <mc:Fallback>
                  <p:oleObj name="Equation" r:id="rId24" imgW="164880" imgH="393480" progId="Equation.3">
                    <p:embed/>
                    <p:pic>
                      <p:nvPicPr>
                        <p:cNvPr id="0" name="Object 104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6" y="1186"/>
                          <a:ext cx="156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105"/>
            <p:cNvGraphicFramePr>
              <a:graphicFrameLocks noChangeAspect="1"/>
            </p:cNvGraphicFramePr>
            <p:nvPr/>
          </p:nvGraphicFramePr>
          <p:xfrm>
            <a:off x="3272" y="1188"/>
            <a:ext cx="22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" name="Equation" r:id="rId26" imgW="241200" imgH="393480" progId="Equation.3">
                    <p:embed/>
                  </p:oleObj>
                </mc:Choice>
                <mc:Fallback>
                  <p:oleObj name="Equation" r:id="rId26" imgW="241200" imgH="393480" progId="Equation.3">
                    <p:embed/>
                    <p:pic>
                      <p:nvPicPr>
                        <p:cNvPr id="0" name="Object 105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2" y="1188"/>
                          <a:ext cx="22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14"/>
          <p:cNvGrpSpPr>
            <a:grpSpLocks/>
          </p:cNvGrpSpPr>
          <p:nvPr/>
        </p:nvGrpSpPr>
        <p:grpSpPr bwMode="auto">
          <a:xfrm>
            <a:off x="1508125" y="3354388"/>
            <a:ext cx="1060450" cy="457200"/>
            <a:chOff x="950" y="2113"/>
            <a:chExt cx="668" cy="288"/>
          </a:xfrm>
        </p:grpSpPr>
        <p:sp>
          <p:nvSpPr>
            <p:cNvPr id="5162" name="Rectangle 135"/>
            <p:cNvSpPr>
              <a:spLocks noChangeArrowheads="1"/>
            </p:cNvSpPr>
            <p:nvPr/>
          </p:nvSpPr>
          <p:spPr bwMode="auto">
            <a:xfrm>
              <a:off x="950" y="2113"/>
              <a:ext cx="6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(0, 3)</a:t>
              </a:r>
            </a:p>
          </p:txBody>
        </p:sp>
        <p:sp>
          <p:nvSpPr>
            <p:cNvPr id="5163" name="Oval 160"/>
            <p:cNvSpPr>
              <a:spLocks noChangeArrowheads="1"/>
            </p:cNvSpPr>
            <p:nvPr/>
          </p:nvSpPr>
          <p:spPr bwMode="auto">
            <a:xfrm>
              <a:off x="1540" y="2252"/>
              <a:ext cx="57" cy="57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7" name="Group 217"/>
          <p:cNvGrpSpPr>
            <a:grpSpLocks/>
          </p:cNvGrpSpPr>
          <p:nvPr/>
        </p:nvGrpSpPr>
        <p:grpSpPr bwMode="auto">
          <a:xfrm>
            <a:off x="4506913" y="4622800"/>
            <a:ext cx="1327150" cy="784225"/>
            <a:chOff x="2839" y="2896"/>
            <a:chExt cx="836" cy="494"/>
          </a:xfrm>
        </p:grpSpPr>
        <p:grpSp>
          <p:nvGrpSpPr>
            <p:cNvPr id="5159" name="Group 202"/>
            <p:cNvGrpSpPr>
              <a:grpSpLocks/>
            </p:cNvGrpSpPr>
            <p:nvPr/>
          </p:nvGrpSpPr>
          <p:grpSpPr bwMode="auto">
            <a:xfrm>
              <a:off x="2839" y="2919"/>
              <a:ext cx="836" cy="471"/>
              <a:chOff x="2930" y="3040"/>
              <a:chExt cx="836" cy="471"/>
            </a:xfrm>
          </p:grpSpPr>
          <p:graphicFrame>
            <p:nvGraphicFramePr>
              <p:cNvPr id="5125" name="Object 131"/>
              <p:cNvGraphicFramePr>
                <a:graphicFrameLocks noChangeAspect="1"/>
              </p:cNvGraphicFramePr>
              <p:nvPr/>
            </p:nvGraphicFramePr>
            <p:xfrm>
              <a:off x="3026" y="3040"/>
              <a:ext cx="289" cy="4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5" name="Equation" r:id="rId28" imgW="241200" imgH="393480" progId="Equation.3">
                      <p:embed/>
                    </p:oleObj>
                  </mc:Choice>
                  <mc:Fallback>
                    <p:oleObj name="Equation" r:id="rId28" imgW="241200" imgH="393480" progId="Equation.3">
                      <p:embed/>
                      <p:pic>
                        <p:nvPicPr>
                          <p:cNvPr id="0" name="Object 1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26" y="3040"/>
                            <a:ext cx="289" cy="4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61" name="Rectangle 132"/>
              <p:cNvSpPr>
                <a:spLocks noChangeArrowheads="1"/>
              </p:cNvSpPr>
              <p:nvPr/>
            </p:nvSpPr>
            <p:spPr bwMode="auto">
              <a:xfrm>
                <a:off x="2930" y="3084"/>
                <a:ext cx="8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rPr>
                  <a:t>(     , 0)</a:t>
                </a:r>
              </a:p>
            </p:txBody>
          </p:sp>
        </p:grpSp>
        <p:sp>
          <p:nvSpPr>
            <p:cNvPr id="5160" name="Oval 161"/>
            <p:cNvSpPr>
              <a:spLocks noChangeArrowheads="1"/>
            </p:cNvSpPr>
            <p:nvPr/>
          </p:nvSpPr>
          <p:spPr bwMode="auto">
            <a:xfrm>
              <a:off x="2909" y="2896"/>
              <a:ext cx="57" cy="57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9" name="Group 215"/>
          <p:cNvGrpSpPr>
            <a:grpSpLocks/>
          </p:cNvGrpSpPr>
          <p:nvPr/>
        </p:nvGrpSpPr>
        <p:grpSpPr bwMode="auto">
          <a:xfrm>
            <a:off x="2536825" y="4622800"/>
            <a:ext cx="1327150" cy="1020763"/>
            <a:chOff x="1598" y="2896"/>
            <a:chExt cx="836" cy="643"/>
          </a:xfrm>
        </p:grpSpPr>
        <p:grpSp>
          <p:nvGrpSpPr>
            <p:cNvPr id="5156" name="Group 201"/>
            <p:cNvGrpSpPr>
              <a:grpSpLocks/>
            </p:cNvGrpSpPr>
            <p:nvPr/>
          </p:nvGrpSpPr>
          <p:grpSpPr bwMode="auto">
            <a:xfrm>
              <a:off x="1598" y="3068"/>
              <a:ext cx="836" cy="471"/>
              <a:chOff x="2082" y="3248"/>
              <a:chExt cx="836" cy="471"/>
            </a:xfrm>
          </p:grpSpPr>
          <p:sp>
            <p:nvSpPr>
              <p:cNvPr id="5158" name="Rectangle 133"/>
              <p:cNvSpPr>
                <a:spLocks noChangeArrowheads="1"/>
              </p:cNvSpPr>
              <p:nvPr/>
            </p:nvSpPr>
            <p:spPr bwMode="auto">
              <a:xfrm>
                <a:off x="2082" y="3284"/>
                <a:ext cx="8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rPr>
                  <a:t>(    , 0)</a:t>
                </a:r>
              </a:p>
            </p:txBody>
          </p:sp>
          <p:graphicFrame>
            <p:nvGraphicFramePr>
              <p:cNvPr id="5124" name="Object 136"/>
              <p:cNvGraphicFramePr>
                <a:graphicFrameLocks noChangeAspect="1"/>
              </p:cNvGraphicFramePr>
              <p:nvPr/>
            </p:nvGraphicFramePr>
            <p:xfrm>
              <a:off x="2201" y="3248"/>
              <a:ext cx="197" cy="4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6" name="Equation" r:id="rId30" imgW="164880" imgH="393480" progId="Equation.3">
                      <p:embed/>
                    </p:oleObj>
                  </mc:Choice>
                  <mc:Fallback>
                    <p:oleObj name="Equation" r:id="rId30" imgW="164880" imgH="393480" progId="Equation.3">
                      <p:embed/>
                      <p:pic>
                        <p:nvPicPr>
                          <p:cNvPr id="0" name="Object 1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1" y="3248"/>
                            <a:ext cx="197" cy="4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57" name="Oval 162"/>
            <p:cNvSpPr>
              <a:spLocks noChangeArrowheads="1"/>
            </p:cNvSpPr>
            <p:nvPr/>
          </p:nvSpPr>
          <p:spPr bwMode="auto">
            <a:xfrm>
              <a:off x="2017" y="2896"/>
              <a:ext cx="57" cy="57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11" name="Group 218"/>
          <p:cNvGrpSpPr>
            <a:grpSpLocks/>
          </p:cNvGrpSpPr>
          <p:nvPr/>
        </p:nvGrpSpPr>
        <p:grpSpPr bwMode="auto">
          <a:xfrm>
            <a:off x="5314950" y="3305175"/>
            <a:ext cx="1154113" cy="457200"/>
            <a:chOff x="3348" y="2082"/>
            <a:chExt cx="727" cy="288"/>
          </a:xfrm>
        </p:grpSpPr>
        <p:grpSp>
          <p:nvGrpSpPr>
            <p:cNvPr id="5153" name="Group 204"/>
            <p:cNvGrpSpPr>
              <a:grpSpLocks/>
            </p:cNvGrpSpPr>
            <p:nvPr/>
          </p:nvGrpSpPr>
          <p:grpSpPr bwMode="auto">
            <a:xfrm>
              <a:off x="3431" y="2082"/>
              <a:ext cx="644" cy="288"/>
              <a:chOff x="3450" y="2268"/>
              <a:chExt cx="644" cy="288"/>
            </a:xfrm>
          </p:grpSpPr>
          <p:graphicFrame>
            <p:nvGraphicFramePr>
              <p:cNvPr id="5123" name="Object 129"/>
              <p:cNvGraphicFramePr>
                <a:graphicFrameLocks noChangeAspect="1"/>
              </p:cNvGraphicFramePr>
              <p:nvPr/>
            </p:nvGraphicFramePr>
            <p:xfrm>
              <a:off x="3542" y="2306"/>
              <a:ext cx="274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7" name="Equation" r:id="rId32" imgW="228600" imgH="177480" progId="Equation.3">
                      <p:embed/>
                    </p:oleObj>
                  </mc:Choice>
                  <mc:Fallback>
                    <p:oleObj name="Equation" r:id="rId32" imgW="228600" imgH="177480" progId="Equation.3">
                      <p:embed/>
                      <p:pic>
                        <p:nvPicPr>
                          <p:cNvPr id="0" name="Object 1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2" y="2306"/>
                            <a:ext cx="274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55" name="Rectangle 130"/>
              <p:cNvSpPr>
                <a:spLocks noChangeArrowheads="1"/>
              </p:cNvSpPr>
              <p:nvPr/>
            </p:nvSpPr>
            <p:spPr bwMode="auto">
              <a:xfrm>
                <a:off x="3450" y="2268"/>
                <a:ext cx="6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rPr>
                  <a:t>(    , 3)</a:t>
                </a:r>
              </a:p>
            </p:txBody>
          </p:sp>
        </p:grpSp>
        <p:sp>
          <p:nvSpPr>
            <p:cNvPr id="5154" name="Oval 164"/>
            <p:cNvSpPr>
              <a:spLocks noChangeArrowheads="1"/>
            </p:cNvSpPr>
            <p:nvPr/>
          </p:nvSpPr>
          <p:spPr bwMode="auto">
            <a:xfrm>
              <a:off x="3348" y="2257"/>
              <a:ext cx="57" cy="57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13" name="Group 216"/>
          <p:cNvGrpSpPr>
            <a:grpSpLocks/>
          </p:cNvGrpSpPr>
          <p:nvPr/>
        </p:nvGrpSpPr>
        <p:grpSpPr bwMode="auto">
          <a:xfrm>
            <a:off x="3414713" y="5621338"/>
            <a:ext cx="1327150" cy="457200"/>
            <a:chOff x="2151" y="3541"/>
            <a:chExt cx="836" cy="288"/>
          </a:xfrm>
        </p:grpSpPr>
        <p:grpSp>
          <p:nvGrpSpPr>
            <p:cNvPr id="5150" name="Group 203"/>
            <p:cNvGrpSpPr>
              <a:grpSpLocks/>
            </p:cNvGrpSpPr>
            <p:nvPr/>
          </p:nvGrpSpPr>
          <p:grpSpPr bwMode="auto">
            <a:xfrm>
              <a:off x="2151" y="3541"/>
              <a:ext cx="836" cy="288"/>
              <a:chOff x="2610" y="3508"/>
              <a:chExt cx="836" cy="288"/>
            </a:xfrm>
          </p:grpSpPr>
          <p:graphicFrame>
            <p:nvGraphicFramePr>
              <p:cNvPr id="5122" name="Object 137"/>
              <p:cNvGraphicFramePr>
                <a:graphicFrameLocks noChangeAspect="1"/>
              </p:cNvGraphicFramePr>
              <p:nvPr/>
            </p:nvGraphicFramePr>
            <p:xfrm>
              <a:off x="2761" y="3583"/>
              <a:ext cx="167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8" name="Equation" r:id="rId34" imgW="139680" imgH="139680" progId="Equation.3">
                      <p:embed/>
                    </p:oleObj>
                  </mc:Choice>
                  <mc:Fallback>
                    <p:oleObj name="Equation" r:id="rId34" imgW="139680" imgH="139680" progId="Equation.3">
                      <p:embed/>
                      <p:pic>
                        <p:nvPicPr>
                          <p:cNvPr id="0" name="Object 1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1" y="3583"/>
                            <a:ext cx="167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52" name="Rectangle 128"/>
              <p:cNvSpPr>
                <a:spLocks noChangeArrowheads="1"/>
              </p:cNvSpPr>
              <p:nvPr/>
            </p:nvSpPr>
            <p:spPr bwMode="auto">
              <a:xfrm>
                <a:off x="2610" y="3508"/>
                <a:ext cx="8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en-US">
                    <a:solidFill>
                      <a:srgbClr val="FF0000"/>
                    </a:solidFill>
                    <a:latin typeface="Eras Medium ITC" panose="020B0602030504020804" pitchFamily="34" charset="0"/>
                  </a:rPr>
                  <a:t>(   , –3)</a:t>
                </a:r>
              </a:p>
            </p:txBody>
          </p:sp>
        </p:grpSp>
        <p:sp>
          <p:nvSpPr>
            <p:cNvPr id="5151" name="Oval 173"/>
            <p:cNvSpPr>
              <a:spLocks noChangeArrowheads="1"/>
            </p:cNvSpPr>
            <p:nvPr/>
          </p:nvSpPr>
          <p:spPr bwMode="auto">
            <a:xfrm>
              <a:off x="2452" y="3583"/>
              <a:ext cx="57" cy="57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NZ" altLang="en-US">
                <a:latin typeface="Eras Medium ITC" panose="020B06020305040208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D297398-64A8-4DBD-99DD-F83B401BB469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7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>
          <a:xfrm>
            <a:off x="-923925" y="7562850"/>
            <a:ext cx="184785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Amplitude</a:t>
            </a:r>
          </a:p>
        </p:txBody>
      </p:sp>
      <p:sp>
        <p:nvSpPr>
          <p:cNvPr id="6156" name="Rectangle 4"/>
          <p:cNvSpPr>
            <a:spLocks noChangeArrowheads="1"/>
          </p:cNvSpPr>
          <p:nvPr/>
        </p:nvSpPr>
        <p:spPr bwMode="auto">
          <a:xfrm>
            <a:off x="304800" y="3048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The </a:t>
            </a:r>
            <a:r>
              <a:rPr lang="en-CA" altLang="en-US" b="1">
                <a:latin typeface="Eras Medium ITC" panose="020B0602030504020804" pitchFamily="34" charset="0"/>
              </a:rPr>
              <a:t>amplitude</a:t>
            </a:r>
            <a:r>
              <a:rPr lang="en-CA" altLang="en-US">
                <a:latin typeface="Eras Medium ITC" panose="020B0602030504020804" pitchFamily="34" charset="0"/>
              </a:rPr>
              <a:t> of 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</a:t>
            </a:r>
            <a:r>
              <a:rPr lang="en-CA" altLang="en-US" i="1">
                <a:solidFill>
                  <a:srgbClr val="FF0000"/>
                </a:solidFill>
                <a:latin typeface="Eras Medium ITC" panose="020B0602030504020804" pitchFamily="34" charset="0"/>
              </a:rPr>
              <a:t>a</a:t>
            </a:r>
            <a:r>
              <a:rPr lang="en-CA" altLang="en-US">
                <a:latin typeface="Eras Medium ITC" panose="020B0602030504020804" pitchFamily="34" charset="0"/>
              </a:rPr>
              <a:t> sin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(or </a:t>
            </a:r>
            <a:r>
              <a:rPr lang="en-CA" altLang="en-US" i="1">
                <a:latin typeface="Eras Medium ITC" panose="020B0602030504020804" pitchFamily="34" charset="0"/>
              </a:rPr>
              <a:t>y</a:t>
            </a:r>
            <a:r>
              <a:rPr lang="en-CA" altLang="en-US">
                <a:latin typeface="Eras Medium ITC" panose="020B0602030504020804" pitchFamily="34" charset="0"/>
              </a:rPr>
              <a:t> = </a:t>
            </a:r>
            <a:r>
              <a:rPr lang="en-CA" altLang="en-US" i="1">
                <a:solidFill>
                  <a:srgbClr val="FF0000"/>
                </a:solidFill>
                <a:latin typeface="Eras Medium ITC" panose="020B0602030504020804" pitchFamily="34" charset="0"/>
              </a:rPr>
              <a:t>a</a:t>
            </a:r>
            <a:r>
              <a:rPr lang="en-CA" altLang="en-US">
                <a:latin typeface="Eras Medium ITC" panose="020B0602030504020804" pitchFamily="34" charset="0"/>
              </a:rPr>
              <a:t> cos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) is half the distance between the maximum and minimum values of the function.</a:t>
            </a: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3365499" y="1031875"/>
            <a:ext cx="24177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 dirty="0">
                <a:latin typeface="Eras Medium ITC" panose="020B0602030504020804" pitchFamily="34" charset="0"/>
              </a:rPr>
              <a:t>amplitude = </a:t>
            </a:r>
            <a:r>
              <a:rPr lang="en-CA" altLang="en-US" dirty="0">
                <a:solidFill>
                  <a:srgbClr val="FF0000"/>
                </a:solidFill>
                <a:latin typeface="Eras Medium ITC" panose="020B0602030504020804" pitchFamily="34" charset="0"/>
              </a:rPr>
              <a:t>|</a:t>
            </a:r>
            <a:r>
              <a:rPr lang="en-CA" altLang="en-US" i="1" dirty="0">
                <a:solidFill>
                  <a:srgbClr val="FF0000"/>
                </a:solidFill>
                <a:latin typeface="Eras Medium ITC" panose="020B0602030504020804" pitchFamily="34" charset="0"/>
              </a:rPr>
              <a:t>a </a:t>
            </a:r>
            <a:r>
              <a:rPr lang="en-CA" altLang="en-US" dirty="0">
                <a:solidFill>
                  <a:srgbClr val="FF0000"/>
                </a:solidFill>
                <a:latin typeface="Eras Medium ITC" panose="020B0602030504020804" pitchFamily="34" charset="0"/>
              </a:rPr>
              <a:t>|</a:t>
            </a:r>
            <a:r>
              <a:rPr lang="en-US" altLang="en-US" dirty="0">
                <a:latin typeface="Eras Medium ITC" panose="020B0602030504020804" pitchFamily="34" charset="0"/>
              </a:rPr>
              <a:t> 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304388" y="1868643"/>
            <a:ext cx="808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 dirty="0">
                <a:latin typeface="Eras Medium ITC" panose="020B0602030504020804" pitchFamily="34" charset="0"/>
              </a:rPr>
              <a:t>If |</a:t>
            </a:r>
            <a:r>
              <a:rPr lang="en-CA" altLang="en-US" i="1" dirty="0">
                <a:latin typeface="Eras Medium ITC" panose="020B0602030504020804" pitchFamily="34" charset="0"/>
              </a:rPr>
              <a:t>a </a:t>
            </a:r>
            <a:r>
              <a:rPr lang="en-CA" altLang="en-US" dirty="0">
                <a:latin typeface="Eras Medium ITC" panose="020B0602030504020804" pitchFamily="34" charset="0"/>
              </a:rPr>
              <a:t>| &gt; 1, the amplitude stretches the graph vertically.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795310"/>
              </p:ext>
            </p:extLst>
          </p:nvPr>
        </p:nvGraphicFramePr>
        <p:xfrm>
          <a:off x="3689350" y="471963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4719638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88" name="Rectangle 116"/>
          <p:cNvSpPr>
            <a:spLocks noChangeArrowheads="1"/>
          </p:cNvSpPr>
          <p:nvPr/>
        </p:nvSpPr>
        <p:spPr bwMode="auto">
          <a:xfrm>
            <a:off x="-133350" y="1536625"/>
            <a:ext cx="84836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CA" altLang="en-US" dirty="0">
                <a:latin typeface="Eras Medium ITC" panose="020B0602030504020804" pitchFamily="34" charset="0"/>
              </a:rPr>
              <a:t>If 0 &lt; |</a:t>
            </a:r>
            <a:r>
              <a:rPr lang="en-CA" altLang="en-US" i="1" dirty="0">
                <a:latin typeface="Eras Medium ITC" panose="020B0602030504020804" pitchFamily="34" charset="0"/>
              </a:rPr>
              <a:t>a</a:t>
            </a:r>
            <a:r>
              <a:rPr lang="en-CA" altLang="en-US" dirty="0">
                <a:latin typeface="Eras Medium ITC" panose="020B0602030504020804" pitchFamily="34" charset="0"/>
              </a:rPr>
              <a:t>| &gt; 1, the amplitude shrinks the graph vertically.</a:t>
            </a:r>
          </a:p>
        </p:txBody>
      </p:sp>
      <p:sp>
        <p:nvSpPr>
          <p:cNvPr id="156789" name="Rectangle 117"/>
          <p:cNvSpPr>
            <a:spLocks noChangeArrowheads="1"/>
          </p:cNvSpPr>
          <p:nvPr/>
        </p:nvSpPr>
        <p:spPr bwMode="auto">
          <a:xfrm>
            <a:off x="19050" y="2159000"/>
            <a:ext cx="6704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CA" altLang="en-US" dirty="0">
                <a:latin typeface="Eras Medium ITC" panose="020B0602030504020804" pitchFamily="34" charset="0"/>
              </a:rPr>
              <a:t>If </a:t>
            </a:r>
            <a:r>
              <a:rPr lang="en-CA" altLang="en-US" i="1" dirty="0">
                <a:latin typeface="Eras Medium ITC" panose="020B0602030504020804" pitchFamily="34" charset="0"/>
              </a:rPr>
              <a:t>a </a:t>
            </a:r>
            <a:r>
              <a:rPr lang="en-CA" altLang="en-US" dirty="0">
                <a:latin typeface="Eras Medium ITC" panose="020B0602030504020804" pitchFamily="34" charset="0"/>
              </a:rPr>
              <a:t>&lt; 0, the graph is reflected in the </a:t>
            </a:r>
            <a:r>
              <a:rPr lang="en-CA" altLang="en-US" i="1" dirty="0">
                <a:latin typeface="Eras Medium ITC" panose="020B0602030504020804" pitchFamily="34" charset="0"/>
              </a:rPr>
              <a:t>x</a:t>
            </a:r>
            <a:r>
              <a:rPr lang="en-CA" altLang="en-US" dirty="0">
                <a:latin typeface="Eras Medium ITC" panose="020B0602030504020804" pitchFamily="34" charset="0"/>
              </a:rPr>
              <a:t>-axis.</a:t>
            </a:r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2984500" y="2486025"/>
            <a:ext cx="4700588" cy="3843338"/>
            <a:chOff x="2088" y="1566"/>
            <a:chExt cx="2961" cy="2421"/>
          </a:xfrm>
        </p:grpSpPr>
        <p:sp>
          <p:nvSpPr>
            <p:cNvPr id="6184" name="Freeform 25"/>
            <p:cNvSpPr>
              <a:spLocks/>
            </p:cNvSpPr>
            <p:nvPr/>
          </p:nvSpPr>
          <p:spPr bwMode="auto">
            <a:xfrm>
              <a:off x="2696" y="1720"/>
              <a:ext cx="1" cy="2267"/>
            </a:xfrm>
            <a:custGeom>
              <a:avLst/>
              <a:gdLst>
                <a:gd name="T0" fmla="*/ 0 w 1"/>
                <a:gd name="T1" fmla="*/ 2267 h 1908"/>
                <a:gd name="T2" fmla="*/ 1 w 1"/>
                <a:gd name="T3" fmla="*/ 0 h 1908"/>
                <a:gd name="T4" fmla="*/ 0 60000 65536"/>
                <a:gd name="T5" fmla="*/ 0 60000 65536"/>
                <a:gd name="T6" fmla="*/ 0 w 1"/>
                <a:gd name="T7" fmla="*/ 0 h 1908"/>
                <a:gd name="T8" fmla="*/ 1 w 1"/>
                <a:gd name="T9" fmla="*/ 1908 h 19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908">
                  <a:moveTo>
                    <a:pt x="0" y="1908"/>
                  </a:moveTo>
                  <a:lnTo>
                    <a:pt x="1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pSp>
          <p:nvGrpSpPr>
            <p:cNvPr id="6185" name="Group 122"/>
            <p:cNvGrpSpPr>
              <a:grpSpLocks/>
            </p:cNvGrpSpPr>
            <p:nvPr/>
          </p:nvGrpSpPr>
          <p:grpSpPr bwMode="auto">
            <a:xfrm>
              <a:off x="2088" y="1566"/>
              <a:ext cx="2961" cy="2341"/>
              <a:chOff x="2088" y="1566"/>
              <a:chExt cx="2961" cy="2341"/>
            </a:xfrm>
          </p:grpSpPr>
          <p:graphicFrame>
            <p:nvGraphicFramePr>
              <p:cNvPr id="6148" name="Object 1026"/>
              <p:cNvGraphicFramePr>
                <a:graphicFrameLocks noChangeAspect="1"/>
              </p:cNvGraphicFramePr>
              <p:nvPr/>
            </p:nvGraphicFramePr>
            <p:xfrm>
              <a:off x="3938" y="2388"/>
              <a:ext cx="289" cy="4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2" name="Equation" r:id="rId6" imgW="241200" imgH="393480" progId="Equation.3">
                      <p:embed/>
                    </p:oleObj>
                  </mc:Choice>
                  <mc:Fallback>
                    <p:oleObj name="Equation" r:id="rId6" imgW="241200" imgH="393480" progId="Equation.3">
                      <p:embed/>
                      <p:pic>
                        <p:nvPicPr>
                          <p:cNvPr id="0" name="Object 10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38" y="2388"/>
                            <a:ext cx="289" cy="4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9" name="Object 1027"/>
              <p:cNvGraphicFramePr>
                <a:graphicFrameLocks noChangeAspect="1"/>
              </p:cNvGraphicFramePr>
              <p:nvPr/>
            </p:nvGraphicFramePr>
            <p:xfrm>
              <a:off x="3051" y="2366"/>
              <a:ext cx="197" cy="4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3" name="Equation" r:id="rId8" imgW="164880" imgH="393480" progId="Equation.3">
                      <p:embed/>
                    </p:oleObj>
                  </mc:Choice>
                  <mc:Fallback>
                    <p:oleObj name="Equation" r:id="rId8" imgW="164880" imgH="393480" progId="Equation.3">
                      <p:embed/>
                      <p:pic>
                        <p:nvPicPr>
                          <p:cNvPr id="0" name="Object 10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51" y="2366"/>
                            <a:ext cx="197" cy="4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0" name="Object 1028"/>
              <p:cNvGraphicFramePr>
                <a:graphicFrameLocks noChangeAspect="1"/>
              </p:cNvGraphicFramePr>
              <p:nvPr/>
            </p:nvGraphicFramePr>
            <p:xfrm>
              <a:off x="2447" y="1932"/>
              <a:ext cx="103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4" name="Equation" r:id="rId10" imgW="126720" imgH="164880" progId="Equation.3">
                      <p:embed/>
                    </p:oleObj>
                  </mc:Choice>
                  <mc:Fallback>
                    <p:oleObj name="Equation" r:id="rId10" imgW="126720" imgH="164880" progId="Equation.3">
                      <p:embed/>
                      <p:pic>
                        <p:nvPicPr>
                          <p:cNvPr id="0" name="Object 10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47" y="1932"/>
                            <a:ext cx="103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86" name="Line 64"/>
              <p:cNvSpPr>
                <a:spLocks noChangeShapeType="1"/>
              </p:cNvSpPr>
              <p:nvPr/>
            </p:nvSpPr>
            <p:spPr bwMode="auto">
              <a:xfrm>
                <a:off x="2587" y="2696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87" name="Line 65"/>
              <p:cNvSpPr>
                <a:spLocks noChangeShapeType="1"/>
              </p:cNvSpPr>
              <p:nvPr/>
            </p:nvSpPr>
            <p:spPr bwMode="auto">
              <a:xfrm>
                <a:off x="2595" y="2464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88" name="Line 66"/>
              <p:cNvSpPr>
                <a:spLocks noChangeShapeType="1"/>
              </p:cNvSpPr>
              <p:nvPr/>
            </p:nvSpPr>
            <p:spPr bwMode="auto">
              <a:xfrm>
                <a:off x="2587" y="224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89" name="Line 67"/>
              <p:cNvSpPr>
                <a:spLocks noChangeShapeType="1"/>
              </p:cNvSpPr>
              <p:nvPr/>
            </p:nvSpPr>
            <p:spPr bwMode="auto">
              <a:xfrm>
                <a:off x="2587" y="2024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0" name="Line 68"/>
              <p:cNvSpPr>
                <a:spLocks noChangeShapeType="1"/>
              </p:cNvSpPr>
              <p:nvPr/>
            </p:nvSpPr>
            <p:spPr bwMode="auto">
              <a:xfrm>
                <a:off x="2587" y="3832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1" name="Line 69"/>
              <p:cNvSpPr>
                <a:spLocks noChangeShapeType="1"/>
              </p:cNvSpPr>
              <p:nvPr/>
            </p:nvSpPr>
            <p:spPr bwMode="auto">
              <a:xfrm>
                <a:off x="2587" y="3600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2" name="Line 70"/>
              <p:cNvSpPr>
                <a:spLocks noChangeShapeType="1"/>
              </p:cNvSpPr>
              <p:nvPr/>
            </p:nvSpPr>
            <p:spPr bwMode="auto">
              <a:xfrm>
                <a:off x="2587" y="3384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3" name="Line 71"/>
              <p:cNvSpPr>
                <a:spLocks noChangeShapeType="1"/>
              </p:cNvSpPr>
              <p:nvPr/>
            </p:nvSpPr>
            <p:spPr bwMode="auto">
              <a:xfrm>
                <a:off x="2587" y="3136"/>
                <a:ext cx="227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4" name="Rectangle 9"/>
              <p:cNvSpPr>
                <a:spLocks noChangeArrowheads="1"/>
              </p:cNvSpPr>
              <p:nvPr/>
            </p:nvSpPr>
            <p:spPr bwMode="auto">
              <a:xfrm>
                <a:off x="2506" y="1566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y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5" name="Rectangle 21"/>
              <p:cNvSpPr>
                <a:spLocks noChangeArrowheads="1"/>
              </p:cNvSpPr>
              <p:nvPr/>
            </p:nvSpPr>
            <p:spPr bwMode="auto">
              <a:xfrm>
                <a:off x="4848" y="2670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x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6" name="Freeform 26"/>
              <p:cNvSpPr>
                <a:spLocks/>
              </p:cNvSpPr>
              <p:nvPr/>
            </p:nvSpPr>
            <p:spPr bwMode="auto">
              <a:xfrm>
                <a:off x="2088" y="2928"/>
                <a:ext cx="2848" cy="1"/>
              </a:xfrm>
              <a:custGeom>
                <a:avLst/>
                <a:gdLst>
                  <a:gd name="T0" fmla="*/ 0 w 2848"/>
                  <a:gd name="T1" fmla="*/ 0 h 1"/>
                  <a:gd name="T2" fmla="*/ 2848 w 2848"/>
                  <a:gd name="T3" fmla="*/ 0 h 1"/>
                  <a:gd name="T4" fmla="*/ 0 60000 65536"/>
                  <a:gd name="T5" fmla="*/ 0 60000 65536"/>
                  <a:gd name="T6" fmla="*/ 0 w 2848"/>
                  <a:gd name="T7" fmla="*/ 0 h 1"/>
                  <a:gd name="T8" fmla="*/ 2848 w 284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48" h="1">
                    <a:moveTo>
                      <a:pt x="0" y="0"/>
                    </a:moveTo>
                    <a:lnTo>
                      <a:pt x="2848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7" name="Line 34"/>
              <p:cNvSpPr>
                <a:spLocks noChangeShapeType="1"/>
              </p:cNvSpPr>
              <p:nvPr/>
            </p:nvSpPr>
            <p:spPr bwMode="auto">
              <a:xfrm>
                <a:off x="4058" y="2859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6198" name="Line 36"/>
              <p:cNvSpPr>
                <a:spLocks noChangeShapeType="1"/>
              </p:cNvSpPr>
              <p:nvPr/>
            </p:nvSpPr>
            <p:spPr bwMode="auto">
              <a:xfrm>
                <a:off x="3158" y="2847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graphicFrame>
            <p:nvGraphicFramePr>
              <p:cNvPr id="6151" name="Object 1029"/>
              <p:cNvGraphicFramePr>
                <a:graphicFrameLocks noChangeAspect="1"/>
              </p:cNvGraphicFramePr>
              <p:nvPr/>
            </p:nvGraphicFramePr>
            <p:xfrm>
              <a:off x="2406" y="3772"/>
              <a:ext cx="185" cy="1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5" name="Equation" r:id="rId12" imgW="228600" imgH="164880" progId="Equation.3">
                      <p:embed/>
                    </p:oleObj>
                  </mc:Choice>
                  <mc:Fallback>
                    <p:oleObj name="Equation" r:id="rId12" imgW="228600" imgH="164880" progId="Equation.3">
                      <p:embed/>
                      <p:pic>
                        <p:nvPicPr>
                          <p:cNvPr id="0" name="Object 10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6" y="3772"/>
                            <a:ext cx="185" cy="13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99" name="Line 118"/>
              <p:cNvSpPr>
                <a:spLocks noChangeShapeType="1"/>
              </p:cNvSpPr>
              <p:nvPr/>
            </p:nvSpPr>
            <p:spPr bwMode="auto">
              <a:xfrm>
                <a:off x="4474" y="2857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graphicFrame>
            <p:nvGraphicFramePr>
              <p:cNvPr id="6152" name="Object 1030"/>
              <p:cNvGraphicFramePr>
                <a:graphicFrameLocks noChangeAspect="1"/>
              </p:cNvGraphicFramePr>
              <p:nvPr/>
            </p:nvGraphicFramePr>
            <p:xfrm>
              <a:off x="4353" y="2631"/>
              <a:ext cx="274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6" name="Equation" r:id="rId14" imgW="228600" imgH="177480" progId="Equation.3">
                      <p:embed/>
                    </p:oleObj>
                  </mc:Choice>
                  <mc:Fallback>
                    <p:oleObj name="Equation" r:id="rId14" imgW="228600" imgH="177480" progId="Equation.3">
                      <p:embed/>
                      <p:pic>
                        <p:nvPicPr>
                          <p:cNvPr id="0" name="Object 10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53" y="2631"/>
                            <a:ext cx="274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200" name="Line 120"/>
              <p:cNvSpPr>
                <a:spLocks noChangeShapeType="1"/>
              </p:cNvSpPr>
              <p:nvPr/>
            </p:nvSpPr>
            <p:spPr bwMode="auto">
              <a:xfrm>
                <a:off x="3590" y="2847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graphicFrame>
            <p:nvGraphicFramePr>
              <p:cNvPr id="6153" name="Object 1031"/>
              <p:cNvGraphicFramePr>
                <a:graphicFrameLocks noChangeAspect="1"/>
              </p:cNvGraphicFramePr>
              <p:nvPr/>
            </p:nvGraphicFramePr>
            <p:xfrm>
              <a:off x="3494" y="2677"/>
              <a:ext cx="167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7" name="Equation" r:id="rId16" imgW="139680" imgH="139680" progId="Equation.3">
                      <p:embed/>
                    </p:oleObj>
                  </mc:Choice>
                  <mc:Fallback>
                    <p:oleObj name="Equation" r:id="rId16" imgW="139680" imgH="139680" progId="Equation.3">
                      <p:embed/>
                      <p:pic>
                        <p:nvPicPr>
                          <p:cNvPr id="0" name="Object 10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94" y="2677"/>
                            <a:ext cx="167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56796" name="Freeform 124"/>
          <p:cNvSpPr>
            <a:spLocks/>
          </p:cNvSpPr>
          <p:nvPr/>
        </p:nvSpPr>
        <p:spPr bwMode="auto">
          <a:xfrm>
            <a:off x="3965575" y="3190875"/>
            <a:ext cx="2819400" cy="2952750"/>
          </a:xfrm>
          <a:custGeom>
            <a:avLst/>
            <a:gdLst>
              <a:gd name="T0" fmla="*/ 0 w 1776"/>
              <a:gd name="T1" fmla="*/ 1447800 h 1860"/>
              <a:gd name="T2" fmla="*/ 771525 w 1776"/>
              <a:gd name="T3" fmla="*/ 2943225 h 1860"/>
              <a:gd name="T4" fmla="*/ 2047875 w 1776"/>
              <a:gd name="T5" fmla="*/ 19050 h 1860"/>
              <a:gd name="T6" fmla="*/ 2819400 w 1776"/>
              <a:gd name="T7" fmla="*/ 1457325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1860"/>
              <a:gd name="T14" fmla="*/ 1776 w 1776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1860">
                <a:moveTo>
                  <a:pt x="0" y="912"/>
                </a:moveTo>
                <a:cubicBezTo>
                  <a:pt x="81" y="1069"/>
                  <a:pt x="288" y="1860"/>
                  <a:pt x="486" y="1854"/>
                </a:cubicBezTo>
                <a:cubicBezTo>
                  <a:pt x="684" y="1848"/>
                  <a:pt x="1032" y="24"/>
                  <a:pt x="1290" y="12"/>
                </a:cubicBezTo>
                <a:cubicBezTo>
                  <a:pt x="1548" y="0"/>
                  <a:pt x="1675" y="729"/>
                  <a:pt x="1776" y="918"/>
                </a:cubicBezTo>
              </a:path>
            </a:pathLst>
          </a:custGeom>
          <a:noFill/>
          <a:ln w="38100" cap="flat" cmpd="sng">
            <a:solidFill>
              <a:srgbClr val="0099FF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56797" name="Freeform 125"/>
          <p:cNvSpPr>
            <a:spLocks/>
          </p:cNvSpPr>
          <p:nvPr/>
        </p:nvSpPr>
        <p:spPr bwMode="auto">
          <a:xfrm>
            <a:off x="3937000" y="2987675"/>
            <a:ext cx="2847975" cy="3300413"/>
          </a:xfrm>
          <a:custGeom>
            <a:avLst/>
            <a:gdLst>
              <a:gd name="T0" fmla="*/ 0 w 1794"/>
              <a:gd name="T1" fmla="*/ 1670050 h 2079"/>
              <a:gd name="T2" fmla="*/ 762000 w 1794"/>
              <a:gd name="T3" fmla="*/ 231775 h 2079"/>
              <a:gd name="T4" fmla="*/ 2133600 w 1794"/>
              <a:gd name="T5" fmla="*/ 3060700 h 2079"/>
              <a:gd name="T6" fmla="*/ 2847975 w 1794"/>
              <a:gd name="T7" fmla="*/ 1670050 h 2079"/>
              <a:gd name="T8" fmla="*/ 0 60000 65536"/>
              <a:gd name="T9" fmla="*/ 0 60000 65536"/>
              <a:gd name="T10" fmla="*/ 0 60000 65536"/>
              <a:gd name="T11" fmla="*/ 0 60000 65536"/>
              <a:gd name="T12" fmla="*/ 0 w 1794"/>
              <a:gd name="T13" fmla="*/ 0 h 2079"/>
              <a:gd name="T14" fmla="*/ 1794 w 1794"/>
              <a:gd name="T15" fmla="*/ 2079 h 20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4" h="2079">
                <a:moveTo>
                  <a:pt x="0" y="1052"/>
                </a:moveTo>
                <a:cubicBezTo>
                  <a:pt x="80" y="901"/>
                  <a:pt x="256" y="0"/>
                  <a:pt x="480" y="146"/>
                </a:cubicBezTo>
                <a:cubicBezTo>
                  <a:pt x="704" y="292"/>
                  <a:pt x="1125" y="1777"/>
                  <a:pt x="1344" y="1928"/>
                </a:cubicBezTo>
                <a:cubicBezTo>
                  <a:pt x="1563" y="2079"/>
                  <a:pt x="1700" y="1234"/>
                  <a:pt x="1794" y="105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56798" name="Freeform 126"/>
          <p:cNvSpPr>
            <a:spLocks/>
          </p:cNvSpPr>
          <p:nvPr/>
        </p:nvSpPr>
        <p:spPr bwMode="auto">
          <a:xfrm>
            <a:off x="3946525" y="3857625"/>
            <a:ext cx="2847975" cy="1504950"/>
          </a:xfrm>
          <a:custGeom>
            <a:avLst/>
            <a:gdLst>
              <a:gd name="T0" fmla="*/ 0 w 1794"/>
              <a:gd name="T1" fmla="*/ 757237 h 948"/>
              <a:gd name="T2" fmla="*/ 762000 w 1794"/>
              <a:gd name="T3" fmla="*/ 3175 h 948"/>
              <a:gd name="T4" fmla="*/ 2133600 w 1794"/>
              <a:gd name="T5" fmla="*/ 1485900 h 948"/>
              <a:gd name="T6" fmla="*/ 2847975 w 1794"/>
              <a:gd name="T7" fmla="*/ 757237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1794"/>
              <a:gd name="T13" fmla="*/ 0 h 948"/>
              <a:gd name="T14" fmla="*/ 1794 w 1794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4" h="948">
                <a:moveTo>
                  <a:pt x="0" y="477"/>
                </a:moveTo>
                <a:cubicBezTo>
                  <a:pt x="80" y="398"/>
                  <a:pt x="210" y="0"/>
                  <a:pt x="480" y="2"/>
                </a:cubicBezTo>
                <a:cubicBezTo>
                  <a:pt x="750" y="4"/>
                  <a:pt x="1116" y="924"/>
                  <a:pt x="1344" y="936"/>
                </a:cubicBezTo>
                <a:cubicBezTo>
                  <a:pt x="1572" y="948"/>
                  <a:pt x="1700" y="572"/>
                  <a:pt x="1794" y="47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56799" name="Freeform 127"/>
          <p:cNvSpPr>
            <a:spLocks/>
          </p:cNvSpPr>
          <p:nvPr/>
        </p:nvSpPr>
        <p:spPr bwMode="auto">
          <a:xfrm>
            <a:off x="3975100" y="4229100"/>
            <a:ext cx="2847975" cy="793750"/>
          </a:xfrm>
          <a:custGeom>
            <a:avLst/>
            <a:gdLst>
              <a:gd name="T0" fmla="*/ 0 w 1794"/>
              <a:gd name="T1" fmla="*/ 404812 h 500"/>
              <a:gd name="T2" fmla="*/ 762000 w 1794"/>
              <a:gd name="T3" fmla="*/ 4763 h 500"/>
              <a:gd name="T4" fmla="*/ 2133600 w 1794"/>
              <a:gd name="T5" fmla="*/ 792163 h 500"/>
              <a:gd name="T6" fmla="*/ 2847975 w 1794"/>
              <a:gd name="T7" fmla="*/ 404812 h 500"/>
              <a:gd name="T8" fmla="*/ 0 60000 65536"/>
              <a:gd name="T9" fmla="*/ 0 60000 65536"/>
              <a:gd name="T10" fmla="*/ 0 60000 65536"/>
              <a:gd name="T11" fmla="*/ 0 60000 65536"/>
              <a:gd name="T12" fmla="*/ 0 w 1794"/>
              <a:gd name="T13" fmla="*/ 0 h 500"/>
              <a:gd name="T14" fmla="*/ 1794 w 1794"/>
              <a:gd name="T15" fmla="*/ 500 h 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4" h="500">
                <a:moveTo>
                  <a:pt x="0" y="255"/>
                </a:moveTo>
                <a:cubicBezTo>
                  <a:pt x="80" y="213"/>
                  <a:pt x="234" y="6"/>
                  <a:pt x="480" y="3"/>
                </a:cubicBezTo>
                <a:cubicBezTo>
                  <a:pt x="726" y="0"/>
                  <a:pt x="1110" y="498"/>
                  <a:pt x="1344" y="499"/>
                </a:cubicBezTo>
                <a:cubicBezTo>
                  <a:pt x="1578" y="500"/>
                  <a:pt x="1700" y="306"/>
                  <a:pt x="1794" y="255"/>
                </a:cubicBezTo>
              </a:path>
            </a:pathLst>
          </a:custGeom>
          <a:noFill/>
          <a:ln w="38100" cap="flat" cmpd="sng">
            <a:solidFill>
              <a:srgbClr val="00808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56800" name="Freeform 128"/>
          <p:cNvSpPr>
            <a:spLocks/>
          </p:cNvSpPr>
          <p:nvPr/>
        </p:nvSpPr>
        <p:spPr bwMode="auto">
          <a:xfrm>
            <a:off x="3965575" y="4400550"/>
            <a:ext cx="2847975" cy="498475"/>
          </a:xfrm>
          <a:custGeom>
            <a:avLst/>
            <a:gdLst>
              <a:gd name="T0" fmla="*/ 0 w 1794"/>
              <a:gd name="T1" fmla="*/ 254222 h 500"/>
              <a:gd name="T2" fmla="*/ 762000 w 1794"/>
              <a:gd name="T3" fmla="*/ 2991 h 500"/>
              <a:gd name="T4" fmla="*/ 2133600 w 1794"/>
              <a:gd name="T5" fmla="*/ 497478 h 500"/>
              <a:gd name="T6" fmla="*/ 2847975 w 1794"/>
              <a:gd name="T7" fmla="*/ 254222 h 500"/>
              <a:gd name="T8" fmla="*/ 0 60000 65536"/>
              <a:gd name="T9" fmla="*/ 0 60000 65536"/>
              <a:gd name="T10" fmla="*/ 0 60000 65536"/>
              <a:gd name="T11" fmla="*/ 0 60000 65536"/>
              <a:gd name="T12" fmla="*/ 0 w 1794"/>
              <a:gd name="T13" fmla="*/ 0 h 500"/>
              <a:gd name="T14" fmla="*/ 1794 w 1794"/>
              <a:gd name="T15" fmla="*/ 500 h 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94" h="500">
                <a:moveTo>
                  <a:pt x="0" y="255"/>
                </a:moveTo>
                <a:cubicBezTo>
                  <a:pt x="80" y="213"/>
                  <a:pt x="234" y="6"/>
                  <a:pt x="480" y="3"/>
                </a:cubicBezTo>
                <a:cubicBezTo>
                  <a:pt x="726" y="0"/>
                  <a:pt x="1110" y="498"/>
                  <a:pt x="1344" y="499"/>
                </a:cubicBezTo>
                <a:cubicBezTo>
                  <a:pt x="1578" y="500"/>
                  <a:pt x="1700" y="306"/>
                  <a:pt x="1794" y="255"/>
                </a:cubicBezTo>
              </a:path>
            </a:pathLst>
          </a:custGeom>
          <a:noFill/>
          <a:ln w="38100" cap="flat" cmpd="sng">
            <a:solidFill>
              <a:srgbClr val="B2B2B2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grpSp>
        <p:nvGrpSpPr>
          <p:cNvPr id="4" name="Group 138"/>
          <p:cNvGrpSpPr>
            <a:grpSpLocks/>
          </p:cNvGrpSpPr>
          <p:nvPr/>
        </p:nvGrpSpPr>
        <p:grpSpPr bwMode="auto">
          <a:xfrm>
            <a:off x="428625" y="5168900"/>
            <a:ext cx="3736975" cy="823913"/>
            <a:chOff x="478" y="3256"/>
            <a:chExt cx="2354" cy="519"/>
          </a:xfrm>
        </p:grpSpPr>
        <p:sp>
          <p:nvSpPr>
            <p:cNvPr id="6181" name="Rectangle 94"/>
            <p:cNvSpPr>
              <a:spLocks noChangeArrowheads="1"/>
            </p:cNvSpPr>
            <p:nvPr/>
          </p:nvSpPr>
          <p:spPr bwMode="auto">
            <a:xfrm>
              <a:off x="1457" y="3256"/>
              <a:ext cx="109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solidFill>
                    <a:srgbClr val="0099FF"/>
                  </a:solidFill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solidFill>
                    <a:srgbClr val="0099FF"/>
                  </a:solidFill>
                  <a:latin typeface="Eras Medium ITC" panose="020B0602030504020804" pitchFamily="34" charset="0"/>
                </a:rPr>
                <a:t> = –</a:t>
              </a:r>
              <a:r>
                <a:rPr lang="en-CA" altLang="en-US" sz="1000">
                  <a:solidFill>
                    <a:srgbClr val="0099FF"/>
                  </a:solidFill>
                  <a:latin typeface="Eras Medium ITC" panose="020B0602030504020804" pitchFamily="34" charset="0"/>
                </a:rPr>
                <a:t> </a:t>
              </a:r>
              <a:r>
                <a:rPr lang="en-CA" altLang="en-US">
                  <a:solidFill>
                    <a:srgbClr val="0099FF"/>
                  </a:solidFill>
                  <a:latin typeface="Eras Medium ITC" panose="020B0602030504020804" pitchFamily="34" charset="0"/>
                </a:rPr>
                <a:t>4 sin </a:t>
              </a:r>
              <a:r>
                <a:rPr lang="en-CA" altLang="en-US" i="1">
                  <a:solidFill>
                    <a:srgbClr val="0099FF"/>
                  </a:solidFill>
                  <a:latin typeface="Eras Medium ITC" panose="020B0602030504020804" pitchFamily="34" charset="0"/>
                </a:rPr>
                <a:t>x</a:t>
              </a:r>
              <a:endParaRPr lang="en-US" altLang="en-US" i="1">
                <a:solidFill>
                  <a:srgbClr val="0099FF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6182" name="Rectangle 100"/>
            <p:cNvSpPr>
              <a:spLocks noChangeArrowheads="1"/>
            </p:cNvSpPr>
            <p:nvPr/>
          </p:nvSpPr>
          <p:spPr bwMode="auto">
            <a:xfrm>
              <a:off x="478" y="3484"/>
              <a:ext cx="209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0099FF"/>
                  </a:solidFill>
                  <a:latin typeface="Eras Medium ITC" panose="020B0602030504020804" pitchFamily="34" charset="0"/>
                </a:rPr>
                <a:t>reflection of</a:t>
              </a:r>
              <a:r>
                <a:rPr lang="en-CA" altLang="en-US">
                  <a:latin typeface="Eras Medium ITC" panose="020B0602030504020804" pitchFamily="34" charset="0"/>
                </a:rPr>
                <a:t> </a:t>
              </a:r>
              <a:r>
                <a:rPr lang="en-CA" altLang="en-US" i="1">
                  <a:solidFill>
                    <a:srgbClr val="0099FF"/>
                  </a:solidFill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solidFill>
                    <a:srgbClr val="0099FF"/>
                  </a:solidFill>
                  <a:latin typeface="Eras Medium ITC" panose="020B0602030504020804" pitchFamily="34" charset="0"/>
                </a:rPr>
                <a:t> = 4 sin </a:t>
              </a:r>
              <a:r>
                <a:rPr lang="en-CA" altLang="en-US" i="1">
                  <a:solidFill>
                    <a:srgbClr val="0099FF"/>
                  </a:solidFill>
                  <a:latin typeface="Eras Medium ITC" panose="020B0602030504020804" pitchFamily="34" charset="0"/>
                </a:rPr>
                <a:t>x</a:t>
              </a:r>
              <a:endParaRPr lang="en-US" altLang="en-US" i="1">
                <a:solidFill>
                  <a:srgbClr val="0099FF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6183" name="Line 130"/>
            <p:cNvSpPr>
              <a:spLocks noChangeShapeType="1"/>
            </p:cNvSpPr>
            <p:nvPr/>
          </p:nvSpPr>
          <p:spPr bwMode="auto">
            <a:xfrm flipV="1">
              <a:off x="2262" y="3474"/>
              <a:ext cx="570" cy="84"/>
            </a:xfrm>
            <a:prstGeom prst="line">
              <a:avLst/>
            </a:prstGeom>
            <a:noFill/>
            <a:ln w="12700">
              <a:solidFill>
                <a:srgbClr val="0099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6446838" y="5476875"/>
            <a:ext cx="1520825" cy="528638"/>
            <a:chOff x="4269" y="3450"/>
            <a:chExt cx="958" cy="333"/>
          </a:xfrm>
        </p:grpSpPr>
        <p:sp>
          <p:nvSpPr>
            <p:cNvPr id="6179" name="Rectangle 99"/>
            <p:cNvSpPr>
              <a:spLocks noChangeArrowheads="1"/>
            </p:cNvSpPr>
            <p:nvPr/>
          </p:nvSpPr>
          <p:spPr bwMode="auto">
            <a:xfrm>
              <a:off x="4269" y="3492"/>
              <a:ext cx="95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latin typeface="Eras Medium ITC" panose="020B0602030504020804" pitchFamily="34" charset="0"/>
                </a:rPr>
                <a:t> = 4</a:t>
              </a:r>
              <a:r>
                <a:rPr lang="en-CA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 </a:t>
              </a:r>
              <a:r>
                <a:rPr lang="en-CA" altLang="en-US">
                  <a:latin typeface="Eras Medium ITC" panose="020B0602030504020804" pitchFamily="34" charset="0"/>
                </a:rPr>
                <a:t>sin </a:t>
              </a: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6180" name="Line 131"/>
            <p:cNvSpPr>
              <a:spLocks noChangeShapeType="1"/>
            </p:cNvSpPr>
            <p:nvPr/>
          </p:nvSpPr>
          <p:spPr bwMode="auto">
            <a:xfrm flipH="1" flipV="1">
              <a:off x="4362" y="3450"/>
              <a:ext cx="396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6" name="Group 140"/>
          <p:cNvGrpSpPr>
            <a:grpSpLocks/>
          </p:cNvGrpSpPr>
          <p:nvPr/>
        </p:nvGrpSpPr>
        <p:grpSpPr bwMode="auto">
          <a:xfrm>
            <a:off x="2354263" y="3562350"/>
            <a:ext cx="1516062" cy="838200"/>
            <a:chOff x="1691" y="2244"/>
            <a:chExt cx="955" cy="528"/>
          </a:xfrm>
        </p:grpSpPr>
        <p:sp>
          <p:nvSpPr>
            <p:cNvPr id="6177" name="Rectangle 98"/>
            <p:cNvSpPr>
              <a:spLocks noChangeArrowheads="1"/>
            </p:cNvSpPr>
            <p:nvPr/>
          </p:nvSpPr>
          <p:spPr bwMode="auto">
            <a:xfrm>
              <a:off x="1691" y="2244"/>
              <a:ext cx="9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 = 2sin </a:t>
              </a:r>
              <a:r>
                <a:rPr lang="en-CA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x</a:t>
              </a:r>
              <a:endParaRPr lang="en-US" altLang="en-US" i="1">
                <a:solidFill>
                  <a:srgbClr val="FF0000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6178" name="Line 133"/>
            <p:cNvSpPr>
              <a:spLocks noChangeShapeType="1"/>
            </p:cNvSpPr>
            <p:nvPr/>
          </p:nvSpPr>
          <p:spPr bwMode="auto">
            <a:xfrm>
              <a:off x="2058" y="2478"/>
              <a:ext cx="588" cy="29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7" name="Group 139"/>
          <p:cNvGrpSpPr>
            <a:grpSpLocks/>
          </p:cNvGrpSpPr>
          <p:nvPr/>
        </p:nvGrpSpPr>
        <p:grpSpPr bwMode="auto">
          <a:xfrm>
            <a:off x="2105025" y="4505325"/>
            <a:ext cx="2470149" cy="728663"/>
            <a:chOff x="1534" y="2838"/>
            <a:chExt cx="1556" cy="459"/>
          </a:xfrm>
        </p:grpSpPr>
        <p:grpSp>
          <p:nvGrpSpPr>
            <p:cNvPr id="6174" name="Group 129"/>
            <p:cNvGrpSpPr>
              <a:grpSpLocks/>
            </p:cNvGrpSpPr>
            <p:nvPr/>
          </p:nvGrpSpPr>
          <p:grpSpPr bwMode="auto">
            <a:xfrm>
              <a:off x="1534" y="2922"/>
              <a:ext cx="993" cy="375"/>
              <a:chOff x="856" y="2868"/>
              <a:chExt cx="993" cy="375"/>
            </a:xfrm>
          </p:grpSpPr>
          <p:graphicFrame>
            <p:nvGraphicFramePr>
              <p:cNvPr id="6147" name="Object 1025"/>
              <p:cNvGraphicFramePr>
                <a:graphicFrameLocks noChangeAspect="1"/>
              </p:cNvGraphicFramePr>
              <p:nvPr/>
            </p:nvGraphicFramePr>
            <p:xfrm>
              <a:off x="1232" y="2868"/>
              <a:ext cx="145" cy="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8" name="Equation" r:id="rId18" imgW="152280" imgH="393480" progId="Equation.3">
                      <p:embed/>
                    </p:oleObj>
                  </mc:Choice>
                  <mc:Fallback>
                    <p:oleObj name="Equation" r:id="rId18" imgW="152280" imgH="393480" progId="Equation.3">
                      <p:embed/>
                      <p:pic>
                        <p:nvPicPr>
                          <p:cNvPr id="0" name="Object 10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2" y="2868"/>
                            <a:ext cx="145" cy="3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76" name="Rectangle 95"/>
              <p:cNvSpPr>
                <a:spLocks noChangeArrowheads="1"/>
              </p:cNvSpPr>
              <p:nvPr/>
            </p:nvSpPr>
            <p:spPr bwMode="auto">
              <a:xfrm>
                <a:off x="856" y="2904"/>
                <a:ext cx="99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solidFill>
                      <a:schemeClr val="folHlink"/>
                    </a:solidFill>
                    <a:latin typeface="Eras Medium ITC" panose="020B0602030504020804" pitchFamily="34" charset="0"/>
                  </a:rPr>
                  <a:t>y</a:t>
                </a:r>
                <a:r>
                  <a:rPr lang="en-CA" altLang="en-US">
                    <a:solidFill>
                      <a:schemeClr val="folHlink"/>
                    </a:solidFill>
                    <a:latin typeface="Eras Medium ITC" panose="020B0602030504020804" pitchFamily="34" charset="0"/>
                  </a:rPr>
                  <a:t> =     sin </a:t>
                </a:r>
                <a:r>
                  <a:rPr lang="en-CA" altLang="en-US" i="1">
                    <a:solidFill>
                      <a:schemeClr val="folHlink"/>
                    </a:solidFill>
                    <a:latin typeface="Eras Medium ITC" panose="020B0602030504020804" pitchFamily="34" charset="0"/>
                  </a:rPr>
                  <a:t>x</a:t>
                </a:r>
                <a:endParaRPr lang="en-US" altLang="en-US" i="1">
                  <a:solidFill>
                    <a:schemeClr val="folHlink"/>
                  </a:solidFill>
                  <a:latin typeface="Eras Medium ITC" panose="020B0602030504020804" pitchFamily="34" charset="0"/>
                </a:endParaRPr>
              </a:p>
            </p:txBody>
          </p:sp>
        </p:grpSp>
        <p:sp>
          <p:nvSpPr>
            <p:cNvPr id="6175" name="Line 134"/>
            <p:cNvSpPr>
              <a:spLocks noChangeShapeType="1"/>
            </p:cNvSpPr>
            <p:nvPr/>
          </p:nvSpPr>
          <p:spPr bwMode="auto">
            <a:xfrm flipV="1">
              <a:off x="2460" y="2838"/>
              <a:ext cx="630" cy="30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9" name="Group 136"/>
          <p:cNvGrpSpPr>
            <a:grpSpLocks/>
          </p:cNvGrpSpPr>
          <p:nvPr/>
        </p:nvGrpSpPr>
        <p:grpSpPr bwMode="auto">
          <a:xfrm>
            <a:off x="6270625" y="5057775"/>
            <a:ext cx="1905000" cy="490538"/>
            <a:chOff x="4158" y="3186"/>
            <a:chExt cx="1200" cy="309"/>
          </a:xfrm>
        </p:grpSpPr>
        <p:sp>
          <p:nvSpPr>
            <p:cNvPr id="6172" name="Rectangle 97"/>
            <p:cNvSpPr>
              <a:spLocks noChangeArrowheads="1"/>
            </p:cNvSpPr>
            <p:nvPr/>
          </p:nvSpPr>
          <p:spPr bwMode="auto">
            <a:xfrm>
              <a:off x="4559" y="3204"/>
              <a:ext cx="7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solidFill>
                    <a:srgbClr val="008080"/>
                  </a:solidFill>
                  <a:latin typeface="Eras Medium ITC" panose="020B0602030504020804" pitchFamily="34" charset="0"/>
                </a:rPr>
                <a:t>y</a:t>
              </a:r>
              <a:r>
                <a:rPr lang="en-CA" altLang="en-US">
                  <a:solidFill>
                    <a:srgbClr val="008080"/>
                  </a:solidFill>
                  <a:latin typeface="Eras Medium ITC" panose="020B0602030504020804" pitchFamily="34" charset="0"/>
                </a:rPr>
                <a:t> = sin </a:t>
              </a:r>
              <a:r>
                <a:rPr lang="en-CA" altLang="en-US" i="1">
                  <a:solidFill>
                    <a:srgbClr val="008080"/>
                  </a:solidFill>
                  <a:latin typeface="Eras Medium ITC" panose="020B0602030504020804" pitchFamily="34" charset="0"/>
                </a:rPr>
                <a:t>x</a:t>
              </a:r>
              <a:endParaRPr lang="en-US" altLang="en-US" i="1">
                <a:solidFill>
                  <a:srgbClr val="008080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6173" name="Line 135"/>
            <p:cNvSpPr>
              <a:spLocks noChangeShapeType="1"/>
            </p:cNvSpPr>
            <p:nvPr/>
          </p:nvSpPr>
          <p:spPr bwMode="auto">
            <a:xfrm flipH="1" flipV="1">
              <a:off x="4158" y="3186"/>
              <a:ext cx="618" cy="108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utoUpdateAnimBg="0"/>
      <p:bldP spid="156678" grpId="0" autoUpdateAnimBg="0"/>
      <p:bldP spid="156788" grpId="0" autoUpdateAnimBg="0"/>
      <p:bldP spid="156789" grpId="0" autoUpdateAnimBg="0"/>
      <p:bldP spid="156796" grpId="0" animBg="1"/>
      <p:bldP spid="156797" grpId="0" animBg="1"/>
      <p:bldP spid="156798" grpId="0" animBg="1"/>
      <p:bldP spid="156799" grpId="0" animBg="1"/>
      <p:bldP spid="1568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23FCF23-B911-467E-A554-C284BE547748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8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grpSp>
        <p:nvGrpSpPr>
          <p:cNvPr id="2" name="Group 174"/>
          <p:cNvGrpSpPr>
            <a:grpSpLocks/>
          </p:cNvGrpSpPr>
          <p:nvPr/>
        </p:nvGrpSpPr>
        <p:grpSpPr bwMode="auto">
          <a:xfrm>
            <a:off x="2006600" y="2397125"/>
            <a:ext cx="5919788" cy="2032000"/>
            <a:chOff x="1264" y="2182"/>
            <a:chExt cx="3729" cy="1280"/>
          </a:xfrm>
        </p:grpSpPr>
        <p:grpSp>
          <p:nvGrpSpPr>
            <p:cNvPr id="7226" name="Group 170"/>
            <p:cNvGrpSpPr>
              <a:grpSpLocks/>
            </p:cNvGrpSpPr>
            <p:nvPr/>
          </p:nvGrpSpPr>
          <p:grpSpPr bwMode="auto">
            <a:xfrm>
              <a:off x="2306" y="2182"/>
              <a:ext cx="201" cy="1280"/>
              <a:chOff x="2306" y="2182"/>
              <a:chExt cx="201" cy="1280"/>
            </a:xfrm>
          </p:grpSpPr>
          <p:sp>
            <p:nvSpPr>
              <p:cNvPr id="7236" name="Rectangle 60"/>
              <p:cNvSpPr>
                <a:spLocks noChangeArrowheads="1"/>
              </p:cNvSpPr>
              <p:nvPr/>
            </p:nvSpPr>
            <p:spPr bwMode="auto">
              <a:xfrm>
                <a:off x="2306" y="218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y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7" name="Freeform 76"/>
              <p:cNvSpPr>
                <a:spLocks/>
              </p:cNvSpPr>
              <p:nvPr/>
            </p:nvSpPr>
            <p:spPr bwMode="auto">
              <a:xfrm>
                <a:off x="2480" y="2328"/>
                <a:ext cx="1" cy="1134"/>
              </a:xfrm>
              <a:custGeom>
                <a:avLst/>
                <a:gdLst>
                  <a:gd name="T0" fmla="*/ 0 w 1"/>
                  <a:gd name="T1" fmla="*/ 1134 h 1908"/>
                  <a:gd name="T2" fmla="*/ 1 w 1"/>
                  <a:gd name="T3" fmla="*/ 0 h 1908"/>
                  <a:gd name="T4" fmla="*/ 0 60000 65536"/>
                  <a:gd name="T5" fmla="*/ 0 60000 65536"/>
                  <a:gd name="T6" fmla="*/ 0 w 1"/>
                  <a:gd name="T7" fmla="*/ 0 h 1908"/>
                  <a:gd name="T8" fmla="*/ 1 w 1"/>
                  <a:gd name="T9" fmla="*/ 1908 h 1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908">
                    <a:moveTo>
                      <a:pt x="0" y="1908"/>
                    </a:moveTo>
                    <a:lnTo>
                      <a:pt x="1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</p:grpSp>
        <p:grpSp>
          <p:nvGrpSpPr>
            <p:cNvPr id="7227" name="Group 173"/>
            <p:cNvGrpSpPr>
              <a:grpSpLocks/>
            </p:cNvGrpSpPr>
            <p:nvPr/>
          </p:nvGrpSpPr>
          <p:grpSpPr bwMode="auto">
            <a:xfrm>
              <a:off x="1264" y="2670"/>
              <a:ext cx="3729" cy="544"/>
              <a:chOff x="1264" y="2670"/>
              <a:chExt cx="3729" cy="544"/>
            </a:xfrm>
          </p:grpSpPr>
          <p:sp>
            <p:nvSpPr>
              <p:cNvPr id="7228" name="Rectangle 72"/>
              <p:cNvSpPr>
                <a:spLocks noChangeArrowheads="1"/>
              </p:cNvSpPr>
              <p:nvPr/>
            </p:nvSpPr>
            <p:spPr bwMode="auto">
              <a:xfrm>
                <a:off x="4768" y="2670"/>
                <a:ext cx="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x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29" name="Freeform 77"/>
              <p:cNvSpPr>
                <a:spLocks/>
              </p:cNvSpPr>
              <p:nvPr/>
            </p:nvSpPr>
            <p:spPr bwMode="auto">
              <a:xfrm>
                <a:off x="1264" y="2944"/>
                <a:ext cx="3624" cy="1"/>
              </a:xfrm>
              <a:custGeom>
                <a:avLst/>
                <a:gdLst>
                  <a:gd name="T0" fmla="*/ 0 w 3624"/>
                  <a:gd name="T1" fmla="*/ 0 h 1"/>
                  <a:gd name="T2" fmla="*/ 3624 w 3624"/>
                  <a:gd name="T3" fmla="*/ 0 h 1"/>
                  <a:gd name="T4" fmla="*/ 0 60000 65536"/>
                  <a:gd name="T5" fmla="*/ 0 60000 65536"/>
                  <a:gd name="T6" fmla="*/ 0 w 3624"/>
                  <a:gd name="T7" fmla="*/ 0 h 1"/>
                  <a:gd name="T8" fmla="*/ 3624 w 362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24" h="1">
                    <a:moveTo>
                      <a:pt x="0" y="0"/>
                    </a:moveTo>
                    <a:lnTo>
                      <a:pt x="3624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0" name="Line 80"/>
              <p:cNvSpPr>
                <a:spLocks noChangeShapeType="1"/>
              </p:cNvSpPr>
              <p:nvPr/>
            </p:nvSpPr>
            <p:spPr bwMode="auto">
              <a:xfrm>
                <a:off x="2026" y="2863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1" name="Line 81"/>
              <p:cNvSpPr>
                <a:spLocks noChangeShapeType="1"/>
              </p:cNvSpPr>
              <p:nvPr/>
            </p:nvSpPr>
            <p:spPr bwMode="auto">
              <a:xfrm>
                <a:off x="1584" y="2863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2" name="Line 84"/>
              <p:cNvSpPr>
                <a:spLocks noChangeShapeType="1"/>
              </p:cNvSpPr>
              <p:nvPr/>
            </p:nvSpPr>
            <p:spPr bwMode="auto">
              <a:xfrm>
                <a:off x="4290" y="2851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3" name="Line 85"/>
              <p:cNvSpPr>
                <a:spLocks noChangeShapeType="1"/>
              </p:cNvSpPr>
              <p:nvPr/>
            </p:nvSpPr>
            <p:spPr bwMode="auto">
              <a:xfrm>
                <a:off x="3834" y="2859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4" name="Line 86"/>
              <p:cNvSpPr>
                <a:spLocks noChangeShapeType="1"/>
              </p:cNvSpPr>
              <p:nvPr/>
            </p:nvSpPr>
            <p:spPr bwMode="auto">
              <a:xfrm>
                <a:off x="3382" y="2851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7235" name="Line 87"/>
              <p:cNvSpPr>
                <a:spLocks noChangeShapeType="1"/>
              </p:cNvSpPr>
              <p:nvPr/>
            </p:nvSpPr>
            <p:spPr bwMode="auto">
              <a:xfrm>
                <a:off x="2918" y="2851"/>
                <a:ext cx="0" cy="17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  <p:graphicFrame>
            <p:nvGraphicFramePr>
              <p:cNvPr id="7185" name="Object 63"/>
              <p:cNvGraphicFramePr>
                <a:graphicFrameLocks noChangeAspect="1"/>
              </p:cNvGraphicFramePr>
              <p:nvPr/>
            </p:nvGraphicFramePr>
            <p:xfrm>
              <a:off x="1435" y="3047"/>
              <a:ext cx="304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38" name="Equation" r:id="rId4" imgW="253800" imgH="139680" progId="Equation.3">
                      <p:embed/>
                    </p:oleObj>
                  </mc:Choice>
                  <mc:Fallback>
                    <p:oleObj name="Equation" r:id="rId4" imgW="253800" imgH="139680" progId="Equation.3">
                      <p:embed/>
                      <p:pic>
                        <p:nvPicPr>
                          <p:cNvPr id="0" name="Object 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35" y="3047"/>
                            <a:ext cx="304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6" name="Object 65"/>
              <p:cNvGraphicFramePr>
                <a:graphicFrameLocks noChangeAspect="1"/>
              </p:cNvGraphicFramePr>
              <p:nvPr/>
            </p:nvGraphicFramePr>
            <p:xfrm>
              <a:off x="4162" y="2998"/>
              <a:ext cx="274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39" name="Equation" r:id="rId6" imgW="228600" imgH="177480" progId="Equation.3">
                      <p:embed/>
                    </p:oleObj>
                  </mc:Choice>
                  <mc:Fallback>
                    <p:oleObj name="Equation" r:id="rId6" imgW="228600" imgH="177480" progId="Equation.3">
                      <p:embed/>
                      <p:pic>
                        <p:nvPicPr>
                          <p:cNvPr id="0" name="Object 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62" y="2998"/>
                            <a:ext cx="274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7" name="Object 67"/>
              <p:cNvGraphicFramePr>
                <a:graphicFrameLocks noChangeAspect="1"/>
              </p:cNvGraphicFramePr>
              <p:nvPr/>
            </p:nvGraphicFramePr>
            <p:xfrm>
              <a:off x="3305" y="3035"/>
              <a:ext cx="167" cy="1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0" name="Equation" r:id="rId8" imgW="139680" imgH="139680" progId="Equation.3">
                      <p:embed/>
                    </p:oleObj>
                  </mc:Choice>
                  <mc:Fallback>
                    <p:oleObj name="Equation" r:id="rId8" imgW="139680" imgH="139680" progId="Equation.3">
                      <p:embed/>
                      <p:pic>
                        <p:nvPicPr>
                          <p:cNvPr id="0" name="Object 6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5" y="3035"/>
                            <a:ext cx="167" cy="1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19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7562850"/>
            <a:ext cx="211455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Period of a Function</a:t>
            </a:r>
          </a:p>
        </p:txBody>
      </p:sp>
      <p:grpSp>
        <p:nvGrpSpPr>
          <p:cNvPr id="5" name="Group 220"/>
          <p:cNvGrpSpPr>
            <a:grpSpLocks/>
          </p:cNvGrpSpPr>
          <p:nvPr/>
        </p:nvGrpSpPr>
        <p:grpSpPr bwMode="auto">
          <a:xfrm>
            <a:off x="5753100" y="2781300"/>
            <a:ext cx="2009775" cy="1155700"/>
            <a:chOff x="3624" y="1752"/>
            <a:chExt cx="1266" cy="728"/>
          </a:xfrm>
        </p:grpSpPr>
        <p:graphicFrame>
          <p:nvGraphicFramePr>
            <p:cNvPr id="7183" name="Object 133"/>
            <p:cNvGraphicFramePr>
              <a:graphicFrameLocks noChangeAspect="1"/>
            </p:cNvGraphicFramePr>
            <p:nvPr/>
          </p:nvGraphicFramePr>
          <p:xfrm>
            <a:off x="4008" y="1968"/>
            <a:ext cx="691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1" name="Equation" r:id="rId10" imgW="609480" imgH="203040" progId="Equation.3">
                    <p:embed/>
                  </p:oleObj>
                </mc:Choice>
                <mc:Fallback>
                  <p:oleObj name="Equation" r:id="rId10" imgW="609480" imgH="203040" progId="Equation.3">
                    <p:embed/>
                    <p:pic>
                      <p:nvPicPr>
                        <p:cNvPr id="0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8" y="1968"/>
                          <a:ext cx="691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4" name="Object 136"/>
            <p:cNvGraphicFramePr>
              <a:graphicFrameLocks noChangeAspect="1"/>
            </p:cNvGraphicFramePr>
            <p:nvPr/>
          </p:nvGraphicFramePr>
          <p:xfrm>
            <a:off x="4732" y="1844"/>
            <a:ext cx="158" cy="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2" name="Equation" r:id="rId12" imgW="139680" imgH="139680" progId="Equation.3">
                    <p:embed/>
                  </p:oleObj>
                </mc:Choice>
                <mc:Fallback>
                  <p:oleObj name="Equation" r:id="rId12" imgW="139680" imgH="139680" progId="Equation.3">
                    <p:embed/>
                    <p:pic>
                      <p:nvPicPr>
                        <p:cNvPr id="0" name="Object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2" y="1844"/>
                          <a:ext cx="158" cy="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24" name="Rectangle 139"/>
            <p:cNvSpPr>
              <a:spLocks noChangeArrowheads="1"/>
            </p:cNvSpPr>
            <p:nvPr/>
          </p:nvSpPr>
          <p:spPr bwMode="auto">
            <a:xfrm>
              <a:off x="3985" y="1752"/>
              <a:ext cx="8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period: 2</a:t>
              </a:r>
              <a:endParaRPr lang="en-US" altLang="en-US">
                <a:solidFill>
                  <a:srgbClr val="FF0000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7225" name="Line 144"/>
            <p:cNvSpPr>
              <a:spLocks noChangeShapeType="1"/>
            </p:cNvSpPr>
            <p:nvPr/>
          </p:nvSpPr>
          <p:spPr bwMode="auto">
            <a:xfrm flipH="1">
              <a:off x="3624" y="2128"/>
              <a:ext cx="664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6" name="Group 146"/>
          <p:cNvGrpSpPr>
            <a:grpSpLocks/>
          </p:cNvGrpSpPr>
          <p:nvPr/>
        </p:nvGrpSpPr>
        <p:grpSpPr bwMode="auto">
          <a:xfrm>
            <a:off x="903288" y="2806700"/>
            <a:ext cx="1611312" cy="677863"/>
            <a:chOff x="593" y="1336"/>
            <a:chExt cx="1015" cy="427"/>
          </a:xfrm>
        </p:grpSpPr>
        <p:grpSp>
          <p:nvGrpSpPr>
            <p:cNvPr id="7220" name="Group 142"/>
            <p:cNvGrpSpPr>
              <a:grpSpLocks/>
            </p:cNvGrpSpPr>
            <p:nvPr/>
          </p:nvGrpSpPr>
          <p:grpSpPr bwMode="auto">
            <a:xfrm>
              <a:off x="593" y="1336"/>
              <a:ext cx="994" cy="427"/>
              <a:chOff x="593" y="1336"/>
              <a:chExt cx="994" cy="427"/>
            </a:xfrm>
          </p:grpSpPr>
          <p:graphicFrame>
            <p:nvGraphicFramePr>
              <p:cNvPr id="7181" name="Object 132"/>
              <p:cNvGraphicFramePr>
                <a:graphicFrameLocks noChangeAspect="1"/>
              </p:cNvGraphicFramePr>
              <p:nvPr/>
            </p:nvGraphicFramePr>
            <p:xfrm>
              <a:off x="752" y="1336"/>
              <a:ext cx="835" cy="2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3" name="Equation" r:id="rId14" imgW="736560" imgH="203040" progId="Equation.3">
                      <p:embed/>
                    </p:oleObj>
                  </mc:Choice>
                  <mc:Fallback>
                    <p:oleObj name="Equation" r:id="rId14" imgW="736560" imgH="203040" progId="Equation.3">
                      <p:embed/>
                      <p:pic>
                        <p:nvPicPr>
                          <p:cNvPr id="0" name="Object 1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2" y="1336"/>
                            <a:ext cx="835" cy="2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222" name="Group 140"/>
              <p:cNvGrpSpPr>
                <a:grpSpLocks/>
              </p:cNvGrpSpPr>
              <p:nvPr/>
            </p:nvGrpSpPr>
            <p:grpSpPr bwMode="auto">
              <a:xfrm>
                <a:off x="593" y="1472"/>
                <a:ext cx="785" cy="291"/>
                <a:chOff x="593" y="1472"/>
                <a:chExt cx="785" cy="291"/>
              </a:xfrm>
            </p:grpSpPr>
            <p:graphicFrame>
              <p:nvGraphicFramePr>
                <p:cNvPr id="7182" name="Object 134"/>
                <p:cNvGraphicFramePr>
                  <a:graphicFrameLocks noChangeAspect="1"/>
                </p:cNvGraphicFramePr>
                <p:nvPr/>
              </p:nvGraphicFramePr>
              <p:xfrm>
                <a:off x="1220" y="1564"/>
                <a:ext cx="158" cy="15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44" name="Equation" r:id="rId16" imgW="139680" imgH="139680" progId="Equation.3">
                        <p:embed/>
                      </p:oleObj>
                    </mc:Choice>
                    <mc:Fallback>
                      <p:oleObj name="Equation" r:id="rId16" imgW="139680" imgH="139680" progId="Equation.3">
                        <p:embed/>
                        <p:pic>
                          <p:nvPicPr>
                            <p:cNvPr id="0" name="Object 13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220" y="1564"/>
                              <a:ext cx="158" cy="15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223" name="Rectangle 137"/>
                <p:cNvSpPr>
                  <a:spLocks noChangeArrowheads="1"/>
                </p:cNvSpPr>
                <p:nvPr/>
              </p:nvSpPr>
              <p:spPr bwMode="auto">
                <a:xfrm>
                  <a:off x="593" y="1472"/>
                  <a:ext cx="72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</a:pPr>
                  <a:r>
                    <a:rPr lang="en-CA" altLang="en-US">
                      <a:latin typeface="Eras Medium ITC" panose="020B0602030504020804" pitchFamily="34" charset="0"/>
                    </a:rPr>
                    <a:t>period:</a:t>
                  </a:r>
                  <a:endParaRPr lang="en-US" altLang="en-US">
                    <a:latin typeface="Eras Medium ITC" panose="020B0602030504020804" pitchFamily="34" charset="0"/>
                  </a:endParaRPr>
                </a:p>
              </p:txBody>
            </p:sp>
          </p:grpSp>
        </p:grpSp>
        <p:sp>
          <p:nvSpPr>
            <p:cNvPr id="7221" name="Line 145"/>
            <p:cNvSpPr>
              <a:spLocks noChangeShapeType="1"/>
            </p:cNvSpPr>
            <p:nvPr/>
          </p:nvSpPr>
          <p:spPr bwMode="auto">
            <a:xfrm>
              <a:off x="1376" y="1560"/>
              <a:ext cx="23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sp>
        <p:nvSpPr>
          <p:cNvPr id="157867" name="Freeform 171"/>
          <p:cNvSpPr>
            <a:spLocks/>
          </p:cNvSpPr>
          <p:nvPr/>
        </p:nvSpPr>
        <p:spPr bwMode="auto">
          <a:xfrm>
            <a:off x="2451100" y="2908300"/>
            <a:ext cx="4394200" cy="1473200"/>
          </a:xfrm>
          <a:custGeom>
            <a:avLst/>
            <a:gdLst>
              <a:gd name="T0" fmla="*/ 0 w 2768"/>
              <a:gd name="T1" fmla="*/ 609600 h 928"/>
              <a:gd name="T2" fmla="*/ 749300 w 2768"/>
              <a:gd name="T3" fmla="*/ 1371600 h 928"/>
              <a:gd name="T4" fmla="*/ 2247900 w 2768"/>
              <a:gd name="T5" fmla="*/ 0 h 928"/>
              <a:gd name="T6" fmla="*/ 3619500 w 2768"/>
              <a:gd name="T7" fmla="*/ 1371600 h 928"/>
              <a:gd name="T8" fmla="*/ 4394200 w 2768"/>
              <a:gd name="T9" fmla="*/ 660400 h 9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8"/>
              <a:gd name="T16" fmla="*/ 0 h 928"/>
              <a:gd name="T17" fmla="*/ 2768 w 2768"/>
              <a:gd name="T18" fmla="*/ 928 h 9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8" h="928">
                <a:moveTo>
                  <a:pt x="0" y="384"/>
                </a:moveTo>
                <a:cubicBezTo>
                  <a:pt x="77" y="464"/>
                  <a:pt x="236" y="928"/>
                  <a:pt x="472" y="864"/>
                </a:cubicBezTo>
                <a:cubicBezTo>
                  <a:pt x="744" y="856"/>
                  <a:pt x="1115" y="0"/>
                  <a:pt x="1416" y="0"/>
                </a:cubicBezTo>
                <a:cubicBezTo>
                  <a:pt x="1717" y="0"/>
                  <a:pt x="1992" y="872"/>
                  <a:pt x="2280" y="864"/>
                </a:cubicBezTo>
                <a:cubicBezTo>
                  <a:pt x="2568" y="856"/>
                  <a:pt x="2666" y="509"/>
                  <a:pt x="2768" y="4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57868" name="Freeform 172"/>
          <p:cNvSpPr>
            <a:spLocks/>
          </p:cNvSpPr>
          <p:nvPr/>
        </p:nvSpPr>
        <p:spPr bwMode="auto">
          <a:xfrm>
            <a:off x="2476500" y="2819400"/>
            <a:ext cx="4343400" cy="1485900"/>
          </a:xfrm>
          <a:custGeom>
            <a:avLst/>
            <a:gdLst>
              <a:gd name="T0" fmla="*/ 0 w 2736"/>
              <a:gd name="T1" fmla="*/ 774700 h 936"/>
              <a:gd name="T2" fmla="*/ 355600 w 2736"/>
              <a:gd name="T3" fmla="*/ 25400 h 936"/>
              <a:gd name="T4" fmla="*/ 1079500 w 2736"/>
              <a:gd name="T5" fmla="*/ 1473200 h 936"/>
              <a:gd name="T6" fmla="*/ 1841500 w 2736"/>
              <a:gd name="T7" fmla="*/ 50800 h 936"/>
              <a:gd name="T8" fmla="*/ 2552700 w 2736"/>
              <a:gd name="T9" fmla="*/ 1460500 h 936"/>
              <a:gd name="T10" fmla="*/ 3238500 w 2736"/>
              <a:gd name="T11" fmla="*/ 38100 h 936"/>
              <a:gd name="T12" fmla="*/ 3949700 w 2736"/>
              <a:gd name="T13" fmla="*/ 1447800 h 936"/>
              <a:gd name="T14" fmla="*/ 4343400 w 2736"/>
              <a:gd name="T15" fmla="*/ 698500 h 9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36"/>
              <a:gd name="T25" fmla="*/ 0 h 936"/>
              <a:gd name="T26" fmla="*/ 2736 w 2736"/>
              <a:gd name="T27" fmla="*/ 936 h 9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36" h="936">
                <a:moveTo>
                  <a:pt x="0" y="488"/>
                </a:moveTo>
                <a:cubicBezTo>
                  <a:pt x="64" y="344"/>
                  <a:pt x="88" y="32"/>
                  <a:pt x="224" y="16"/>
                </a:cubicBezTo>
                <a:cubicBezTo>
                  <a:pt x="360" y="0"/>
                  <a:pt x="521" y="927"/>
                  <a:pt x="680" y="928"/>
                </a:cubicBezTo>
                <a:cubicBezTo>
                  <a:pt x="839" y="929"/>
                  <a:pt x="984" y="32"/>
                  <a:pt x="1160" y="32"/>
                </a:cubicBezTo>
                <a:cubicBezTo>
                  <a:pt x="1336" y="32"/>
                  <a:pt x="1352" y="936"/>
                  <a:pt x="1608" y="920"/>
                </a:cubicBezTo>
                <a:cubicBezTo>
                  <a:pt x="1864" y="904"/>
                  <a:pt x="1848" y="24"/>
                  <a:pt x="2040" y="24"/>
                </a:cubicBezTo>
                <a:cubicBezTo>
                  <a:pt x="2232" y="24"/>
                  <a:pt x="2288" y="912"/>
                  <a:pt x="2488" y="912"/>
                </a:cubicBezTo>
                <a:cubicBezTo>
                  <a:pt x="2688" y="912"/>
                  <a:pt x="2681" y="527"/>
                  <a:pt x="2736" y="4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7195" name="Rectangle 175"/>
          <p:cNvSpPr>
            <a:spLocks noChangeArrowheads="1"/>
          </p:cNvSpPr>
          <p:nvPr/>
        </p:nvSpPr>
        <p:spPr bwMode="auto">
          <a:xfrm>
            <a:off x="685800" y="300038"/>
            <a:ext cx="74342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The </a:t>
            </a:r>
            <a:r>
              <a:rPr lang="en-CA" altLang="en-US" b="1">
                <a:latin typeface="Eras Medium ITC" panose="020B0602030504020804" pitchFamily="34" charset="0"/>
              </a:rPr>
              <a:t>period</a:t>
            </a:r>
            <a:r>
              <a:rPr lang="en-CA" altLang="en-US">
                <a:latin typeface="Eras Medium ITC" panose="020B0602030504020804" pitchFamily="34" charset="0"/>
              </a:rPr>
              <a:t> of a function is the </a:t>
            </a:r>
            <a:r>
              <a:rPr lang="en-CA" altLang="en-US" i="1">
                <a:latin typeface="Eras Medium ITC" panose="020B0602030504020804" pitchFamily="34" charset="0"/>
              </a:rPr>
              <a:t>x</a:t>
            </a:r>
            <a:r>
              <a:rPr lang="en-CA" altLang="en-US">
                <a:latin typeface="Eras Medium ITC" panose="020B0602030504020804" pitchFamily="34" charset="0"/>
              </a:rPr>
              <a:t> interval needed for the function to complete one cycle.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grpSp>
        <p:nvGrpSpPr>
          <p:cNvPr id="9" name="Group 178"/>
          <p:cNvGrpSpPr>
            <a:grpSpLocks/>
          </p:cNvGrpSpPr>
          <p:nvPr/>
        </p:nvGrpSpPr>
        <p:grpSpPr bwMode="auto">
          <a:xfrm>
            <a:off x="685800" y="1035050"/>
            <a:ext cx="6081713" cy="746125"/>
            <a:chOff x="637" y="852"/>
            <a:chExt cx="3831" cy="470"/>
          </a:xfrm>
        </p:grpSpPr>
        <p:sp>
          <p:nvSpPr>
            <p:cNvPr id="7219" name="Rectangle 176"/>
            <p:cNvSpPr>
              <a:spLocks noChangeArrowheads="1"/>
            </p:cNvSpPr>
            <p:nvPr/>
          </p:nvSpPr>
          <p:spPr bwMode="auto">
            <a:xfrm>
              <a:off x="637" y="909"/>
              <a:ext cx="38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CA" altLang="en-US">
                  <a:latin typeface="Eras Medium ITC" panose="020B0602030504020804" pitchFamily="34" charset="0"/>
                </a:rPr>
                <a:t>For </a:t>
              </a:r>
              <a:r>
                <a:rPr lang="en-CA" altLang="en-US" i="1">
                  <a:latin typeface="Eras Medium ITC" panose="020B0602030504020804" pitchFamily="34" charset="0"/>
                </a:rPr>
                <a:t>b</a:t>
              </a:r>
              <a:r>
                <a:rPr lang="en-CA" altLang="en-US">
                  <a:latin typeface="Eras Medium ITC" panose="020B0602030504020804" pitchFamily="34" charset="0"/>
                </a:rPr>
                <a:t> 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</a:t>
              </a:r>
              <a:r>
                <a:rPr lang="en-CA" altLang="en-US">
                  <a:latin typeface="Eras Medium ITC" panose="020B0602030504020804" pitchFamily="34" charset="0"/>
                </a:rPr>
                <a:t> 0, the </a:t>
              </a:r>
              <a:r>
                <a:rPr lang="en-CA" altLang="en-US" b="1">
                  <a:latin typeface="Eras Medium ITC" panose="020B0602030504020804" pitchFamily="34" charset="0"/>
                  <a:sym typeface="Symbol" pitchFamily="18" charset="2"/>
                </a:rPr>
                <a:t>period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of </a:t>
              </a:r>
              <a:r>
                <a:rPr lang="en-CA" altLang="en-US" i="1">
                  <a:latin typeface="Eras Medium ITC" panose="020B0602030504020804" pitchFamily="34" charset="0"/>
                  <a:sym typeface="Symbol" pitchFamily="18" charset="2"/>
                </a:rPr>
                <a:t>y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= </a:t>
              </a:r>
              <a:r>
                <a:rPr lang="en-CA" altLang="en-US" i="1">
                  <a:latin typeface="Eras Medium ITC" panose="020B0602030504020804" pitchFamily="34" charset="0"/>
                  <a:sym typeface="Symbol" pitchFamily="18" charset="2"/>
                </a:rPr>
                <a:t>a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sin </a:t>
              </a:r>
              <a:r>
                <a:rPr lang="en-CA" altLang="en-US" i="1">
                  <a:latin typeface="Eras Medium ITC" panose="020B0602030504020804" pitchFamily="34" charset="0"/>
                  <a:sym typeface="Symbol" pitchFamily="18" charset="2"/>
                </a:rPr>
                <a:t>bx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is       .</a:t>
              </a:r>
              <a:endParaRPr lang="en-US" altLang="en-US">
                <a:latin typeface="Eras Medium ITC" panose="020B0602030504020804" pitchFamily="34" charset="0"/>
                <a:sym typeface="Symbol" pitchFamily="18" charset="2"/>
              </a:endParaRPr>
            </a:p>
          </p:txBody>
        </p:sp>
        <p:graphicFrame>
          <p:nvGraphicFramePr>
            <p:cNvPr id="7180" name="Object 177"/>
            <p:cNvGraphicFramePr>
              <a:graphicFrameLocks noChangeAspect="1"/>
            </p:cNvGraphicFramePr>
            <p:nvPr/>
          </p:nvGraphicFramePr>
          <p:xfrm>
            <a:off x="3852" y="852"/>
            <a:ext cx="30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5" name="Equation" r:id="rId18" imgW="253800" imgH="393480" progId="Equation.DSMT4">
                    <p:embed/>
                  </p:oleObj>
                </mc:Choice>
                <mc:Fallback>
                  <p:oleObj name="Equation" r:id="rId18" imgW="253800" imgH="393480" progId="Equation.DSMT4">
                    <p:embed/>
                    <p:pic>
                      <p:nvPicPr>
                        <p:cNvPr id="0" name="Object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2" y="852"/>
                          <a:ext cx="30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82"/>
          <p:cNvGrpSpPr>
            <a:grpSpLocks/>
          </p:cNvGrpSpPr>
          <p:nvPr/>
        </p:nvGrpSpPr>
        <p:grpSpPr bwMode="auto">
          <a:xfrm>
            <a:off x="685800" y="1644650"/>
            <a:ext cx="6767513" cy="687388"/>
            <a:chOff x="469" y="1228"/>
            <a:chExt cx="4263" cy="433"/>
          </a:xfrm>
        </p:grpSpPr>
        <p:sp>
          <p:nvSpPr>
            <p:cNvPr id="7218" name="Rectangle 180"/>
            <p:cNvSpPr>
              <a:spLocks noChangeArrowheads="1"/>
            </p:cNvSpPr>
            <p:nvPr/>
          </p:nvSpPr>
          <p:spPr bwMode="auto">
            <a:xfrm>
              <a:off x="469" y="1257"/>
              <a:ext cx="42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CA" altLang="en-US">
                  <a:latin typeface="Eras Medium ITC" panose="020B0602030504020804" pitchFamily="34" charset="0"/>
                </a:rPr>
                <a:t>For </a:t>
              </a:r>
              <a:r>
                <a:rPr lang="en-CA" altLang="en-US" i="1">
                  <a:latin typeface="Eras Medium ITC" panose="020B0602030504020804" pitchFamily="34" charset="0"/>
                </a:rPr>
                <a:t>b</a:t>
              </a:r>
              <a:r>
                <a:rPr lang="en-CA" altLang="en-US">
                  <a:latin typeface="Eras Medium ITC" panose="020B0602030504020804" pitchFamily="34" charset="0"/>
                </a:rPr>
                <a:t> 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</a:t>
              </a:r>
              <a:r>
                <a:rPr lang="en-CA" altLang="en-US">
                  <a:latin typeface="Eras Medium ITC" panose="020B0602030504020804" pitchFamily="34" charset="0"/>
                </a:rPr>
                <a:t> 0, the </a:t>
              </a:r>
              <a:r>
                <a:rPr lang="en-CA" altLang="en-US" b="1">
                  <a:latin typeface="Eras Medium ITC" panose="020B0602030504020804" pitchFamily="34" charset="0"/>
                  <a:sym typeface="Symbol" pitchFamily="18" charset="2"/>
                </a:rPr>
                <a:t>period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of </a:t>
              </a:r>
              <a:r>
                <a:rPr lang="en-CA" altLang="en-US" i="1">
                  <a:latin typeface="Eras Medium ITC" panose="020B0602030504020804" pitchFamily="34" charset="0"/>
                  <a:sym typeface="Symbol" pitchFamily="18" charset="2"/>
                </a:rPr>
                <a:t>y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= </a:t>
              </a:r>
              <a:r>
                <a:rPr lang="en-CA" altLang="en-US" i="1">
                  <a:latin typeface="Eras Medium ITC" panose="020B0602030504020804" pitchFamily="34" charset="0"/>
                  <a:sym typeface="Symbol" pitchFamily="18" charset="2"/>
                </a:rPr>
                <a:t>a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cos </a:t>
              </a:r>
              <a:r>
                <a:rPr lang="en-CA" altLang="en-US" i="1">
                  <a:latin typeface="Eras Medium ITC" panose="020B0602030504020804" pitchFamily="34" charset="0"/>
                  <a:sym typeface="Symbol" pitchFamily="18" charset="2"/>
                </a:rPr>
                <a:t>bx</a:t>
              </a:r>
              <a:r>
                <a:rPr lang="en-CA" altLang="en-US">
                  <a:latin typeface="Eras Medium ITC" panose="020B0602030504020804" pitchFamily="34" charset="0"/>
                  <a:sym typeface="Symbol" pitchFamily="18" charset="2"/>
                </a:rPr>
                <a:t> is also       .</a:t>
              </a:r>
              <a:endParaRPr lang="en-US" altLang="en-US">
                <a:latin typeface="Eras Medium ITC" panose="020B0602030504020804" pitchFamily="34" charset="0"/>
                <a:sym typeface="Symbol" pitchFamily="18" charset="2"/>
              </a:endParaRPr>
            </a:p>
          </p:txBody>
        </p:sp>
        <p:graphicFrame>
          <p:nvGraphicFramePr>
            <p:cNvPr id="7179" name="Object 181"/>
            <p:cNvGraphicFramePr>
              <a:graphicFrameLocks noChangeAspect="1"/>
            </p:cNvGraphicFramePr>
            <p:nvPr/>
          </p:nvGraphicFramePr>
          <p:xfrm>
            <a:off x="4136" y="1228"/>
            <a:ext cx="304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6" name="Equation" r:id="rId20" imgW="253800" imgH="393480" progId="Equation.DSMT4">
                    <p:embed/>
                  </p:oleObj>
                </mc:Choice>
                <mc:Fallback>
                  <p:oleObj name="Equation" r:id="rId20" imgW="253800" imgH="393480" progId="Equation.DSMT4">
                    <p:embed/>
                    <p:pic>
                      <p:nvPicPr>
                        <p:cNvPr id="0" name="Object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6" y="1228"/>
                          <a:ext cx="304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879" name="Rectangle 183"/>
          <p:cNvSpPr>
            <a:spLocks noChangeArrowheads="1"/>
          </p:cNvSpPr>
          <p:nvPr/>
        </p:nvSpPr>
        <p:spPr bwMode="auto">
          <a:xfrm>
            <a:off x="185738" y="2235200"/>
            <a:ext cx="880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If 0 &lt; </a:t>
            </a:r>
            <a:r>
              <a:rPr lang="en-CA" altLang="en-US" i="1">
                <a:latin typeface="Eras Medium ITC" panose="020B0602030504020804" pitchFamily="34" charset="0"/>
              </a:rPr>
              <a:t>b</a:t>
            </a:r>
            <a:r>
              <a:rPr lang="en-CA" altLang="en-US">
                <a:latin typeface="Eras Medium ITC" panose="020B0602030504020804" pitchFamily="34" charset="0"/>
              </a:rPr>
              <a:t> &lt; 1, the graph of the function is stretched horizontally.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157880" name="Rectangle 184"/>
          <p:cNvSpPr>
            <a:spLocks noChangeArrowheads="1"/>
          </p:cNvSpPr>
          <p:nvPr/>
        </p:nvSpPr>
        <p:spPr bwMode="auto">
          <a:xfrm>
            <a:off x="277813" y="4343400"/>
            <a:ext cx="7878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CA" altLang="en-US">
                <a:latin typeface="Eras Medium ITC" panose="020B0602030504020804" pitchFamily="34" charset="0"/>
              </a:rPr>
              <a:t>If </a:t>
            </a:r>
            <a:r>
              <a:rPr lang="en-CA" altLang="en-US" i="1">
                <a:latin typeface="Eras Medium ITC" panose="020B0602030504020804" pitchFamily="34" charset="0"/>
              </a:rPr>
              <a:t>b</a:t>
            </a:r>
            <a:r>
              <a:rPr lang="en-CA" altLang="en-US">
                <a:latin typeface="Eras Medium ITC" panose="020B0602030504020804" pitchFamily="34" charset="0"/>
              </a:rPr>
              <a:t> &gt; 1, the graph of the function is shrunk horizontally.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grpSp>
        <p:nvGrpSpPr>
          <p:cNvPr id="11" name="Group 185"/>
          <p:cNvGrpSpPr>
            <a:grpSpLocks/>
          </p:cNvGrpSpPr>
          <p:nvPr/>
        </p:nvGrpSpPr>
        <p:grpSpPr bwMode="auto">
          <a:xfrm>
            <a:off x="2676525" y="4518025"/>
            <a:ext cx="5078413" cy="1838325"/>
            <a:chOff x="1686" y="2766"/>
            <a:chExt cx="3199" cy="1158"/>
          </a:xfrm>
        </p:grpSpPr>
        <p:sp>
          <p:nvSpPr>
            <p:cNvPr id="7209" name="Rectangle 186"/>
            <p:cNvSpPr>
              <a:spLocks noChangeArrowheads="1"/>
            </p:cNvSpPr>
            <p:nvPr/>
          </p:nvSpPr>
          <p:spPr bwMode="auto">
            <a:xfrm>
              <a:off x="2198" y="276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y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7210" name="Rectangle 187"/>
            <p:cNvSpPr>
              <a:spLocks noChangeArrowheads="1"/>
            </p:cNvSpPr>
            <p:nvPr/>
          </p:nvSpPr>
          <p:spPr bwMode="auto">
            <a:xfrm>
              <a:off x="4660" y="3222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7211" name="Freeform 188"/>
            <p:cNvSpPr>
              <a:spLocks/>
            </p:cNvSpPr>
            <p:nvPr/>
          </p:nvSpPr>
          <p:spPr bwMode="auto">
            <a:xfrm>
              <a:off x="2373" y="2896"/>
              <a:ext cx="1" cy="1028"/>
            </a:xfrm>
            <a:custGeom>
              <a:avLst/>
              <a:gdLst>
                <a:gd name="T0" fmla="*/ 0 w 1"/>
                <a:gd name="T1" fmla="*/ 1028 h 1028"/>
                <a:gd name="T2" fmla="*/ 0 w 1"/>
                <a:gd name="T3" fmla="*/ 0 h 1028"/>
                <a:gd name="T4" fmla="*/ 0 60000 65536"/>
                <a:gd name="T5" fmla="*/ 0 60000 65536"/>
                <a:gd name="T6" fmla="*/ 0 w 1"/>
                <a:gd name="T7" fmla="*/ 0 h 1028"/>
                <a:gd name="T8" fmla="*/ 1 w 1"/>
                <a:gd name="T9" fmla="*/ 1028 h 10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028">
                  <a:moveTo>
                    <a:pt x="0" y="1028"/>
                  </a:move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7212" name="Freeform 189"/>
            <p:cNvSpPr>
              <a:spLocks/>
            </p:cNvSpPr>
            <p:nvPr/>
          </p:nvSpPr>
          <p:spPr bwMode="auto">
            <a:xfrm>
              <a:off x="1686" y="3486"/>
              <a:ext cx="3015" cy="1"/>
            </a:xfrm>
            <a:custGeom>
              <a:avLst/>
              <a:gdLst>
                <a:gd name="T0" fmla="*/ 0 w 3015"/>
                <a:gd name="T1" fmla="*/ 0 h 1"/>
                <a:gd name="T2" fmla="*/ 3015 w 3015"/>
                <a:gd name="T3" fmla="*/ 0 h 1"/>
                <a:gd name="T4" fmla="*/ 0 60000 65536"/>
                <a:gd name="T5" fmla="*/ 0 60000 65536"/>
                <a:gd name="T6" fmla="*/ 0 w 3015"/>
                <a:gd name="T7" fmla="*/ 0 h 1"/>
                <a:gd name="T8" fmla="*/ 3015 w 301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15" h="1">
                  <a:moveTo>
                    <a:pt x="0" y="0"/>
                  </a:moveTo>
                  <a:lnTo>
                    <a:pt x="3015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7213" name="Line 190"/>
            <p:cNvSpPr>
              <a:spLocks noChangeShapeType="1"/>
            </p:cNvSpPr>
            <p:nvPr/>
          </p:nvSpPr>
          <p:spPr bwMode="auto">
            <a:xfrm>
              <a:off x="1918" y="3415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7214" name="Line 191"/>
            <p:cNvSpPr>
              <a:spLocks noChangeShapeType="1"/>
            </p:cNvSpPr>
            <p:nvPr/>
          </p:nvSpPr>
          <p:spPr bwMode="auto">
            <a:xfrm>
              <a:off x="4190" y="340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7215" name="Line 192"/>
            <p:cNvSpPr>
              <a:spLocks noChangeShapeType="1"/>
            </p:cNvSpPr>
            <p:nvPr/>
          </p:nvSpPr>
          <p:spPr bwMode="auto">
            <a:xfrm>
              <a:off x="3734" y="340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7216" name="Line 193"/>
            <p:cNvSpPr>
              <a:spLocks noChangeShapeType="1"/>
            </p:cNvSpPr>
            <p:nvPr/>
          </p:nvSpPr>
          <p:spPr bwMode="auto">
            <a:xfrm>
              <a:off x="3290" y="340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7217" name="Line 194"/>
            <p:cNvSpPr>
              <a:spLocks noChangeShapeType="1"/>
            </p:cNvSpPr>
            <p:nvPr/>
          </p:nvSpPr>
          <p:spPr bwMode="auto">
            <a:xfrm>
              <a:off x="2834" y="340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7174" name="Object 195"/>
            <p:cNvGraphicFramePr>
              <a:graphicFrameLocks noChangeAspect="1"/>
            </p:cNvGraphicFramePr>
            <p:nvPr/>
          </p:nvGraphicFramePr>
          <p:xfrm>
            <a:off x="1733" y="3295"/>
            <a:ext cx="224" cy="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7" name="Equation" r:id="rId22" imgW="253800" imgH="139680" progId="Equation.3">
                    <p:embed/>
                  </p:oleObj>
                </mc:Choice>
                <mc:Fallback>
                  <p:oleObj name="Equation" r:id="rId22" imgW="253800" imgH="139680" progId="Equation.3">
                    <p:embed/>
                    <p:pic>
                      <p:nvPicPr>
                        <p:cNvPr id="0" name="Object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3295"/>
                          <a:ext cx="224" cy="1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196"/>
            <p:cNvGraphicFramePr>
              <a:graphicFrameLocks noChangeAspect="1"/>
            </p:cNvGraphicFramePr>
            <p:nvPr/>
          </p:nvGraphicFramePr>
          <p:xfrm>
            <a:off x="3166" y="3253"/>
            <a:ext cx="202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8" name="Equation" r:id="rId24" imgW="228600" imgH="177480" progId="Equation.3">
                    <p:embed/>
                  </p:oleObj>
                </mc:Choice>
                <mc:Fallback>
                  <p:oleObj name="Equation" r:id="rId24" imgW="228600" imgH="177480" progId="Equation.3">
                    <p:embed/>
                    <p:pic>
                      <p:nvPicPr>
                        <p:cNvPr id="0" name="Object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6" y="3253"/>
                          <a:ext cx="202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197"/>
            <p:cNvGraphicFramePr>
              <a:graphicFrameLocks noChangeAspect="1"/>
            </p:cNvGraphicFramePr>
            <p:nvPr/>
          </p:nvGraphicFramePr>
          <p:xfrm>
            <a:off x="2785" y="3295"/>
            <a:ext cx="123" cy="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9" name="Equation" r:id="rId26" imgW="139680" imgH="139680" progId="Equation.3">
                    <p:embed/>
                  </p:oleObj>
                </mc:Choice>
                <mc:Fallback>
                  <p:oleObj name="Equation" r:id="rId26" imgW="139680" imgH="139680" progId="Equation.3">
                    <p:embed/>
                    <p:pic>
                      <p:nvPicPr>
                        <p:cNvPr id="0" name="Object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5" y="3295"/>
                          <a:ext cx="123" cy="1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198"/>
            <p:cNvGraphicFramePr>
              <a:graphicFrameLocks noChangeAspect="1"/>
            </p:cNvGraphicFramePr>
            <p:nvPr/>
          </p:nvGraphicFramePr>
          <p:xfrm>
            <a:off x="3561" y="3253"/>
            <a:ext cx="191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Equation" r:id="rId28" imgW="215640" imgH="177480" progId="Equation.3">
                    <p:embed/>
                  </p:oleObj>
                </mc:Choice>
                <mc:Fallback>
                  <p:oleObj name="Equation" r:id="rId28" imgW="215640" imgH="177480" progId="Equation.3">
                    <p:embed/>
                    <p:pic>
                      <p:nvPicPr>
                        <p:cNvPr id="0" name="Object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1" y="3253"/>
                          <a:ext cx="191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199"/>
            <p:cNvGraphicFramePr>
              <a:graphicFrameLocks noChangeAspect="1"/>
            </p:cNvGraphicFramePr>
            <p:nvPr/>
          </p:nvGraphicFramePr>
          <p:xfrm>
            <a:off x="4060" y="3253"/>
            <a:ext cx="202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Equation" r:id="rId30" imgW="228600" imgH="177480" progId="Equation.3">
                    <p:embed/>
                  </p:oleObj>
                </mc:Choice>
                <mc:Fallback>
                  <p:oleObj name="Equation" r:id="rId30" imgW="228600" imgH="177480" progId="Equation.3">
                    <p:embed/>
                    <p:pic>
                      <p:nvPicPr>
                        <p:cNvPr id="0" name="Object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0" y="3253"/>
                          <a:ext cx="202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896" name="Freeform 200"/>
          <p:cNvSpPr>
            <a:spLocks/>
          </p:cNvSpPr>
          <p:nvPr/>
        </p:nvSpPr>
        <p:spPr bwMode="auto">
          <a:xfrm>
            <a:off x="2828925" y="4826000"/>
            <a:ext cx="4422775" cy="1474788"/>
          </a:xfrm>
          <a:custGeom>
            <a:avLst/>
            <a:gdLst>
              <a:gd name="T0" fmla="*/ 0 w 2786"/>
              <a:gd name="T1" fmla="*/ 1063625 h 929"/>
              <a:gd name="T2" fmla="*/ 998538 w 2786"/>
              <a:gd name="T3" fmla="*/ 141288 h 929"/>
              <a:gd name="T4" fmla="*/ 2314575 w 2786"/>
              <a:gd name="T5" fmla="*/ 1473200 h 929"/>
              <a:gd name="T6" fmla="*/ 3787775 w 2786"/>
              <a:gd name="T7" fmla="*/ 152400 h 929"/>
              <a:gd name="T8" fmla="*/ 4422775 w 2786"/>
              <a:gd name="T9" fmla="*/ 558800 h 9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6"/>
              <a:gd name="T16" fmla="*/ 0 h 929"/>
              <a:gd name="T17" fmla="*/ 2786 w 2786"/>
              <a:gd name="T18" fmla="*/ 929 h 9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6" h="929">
                <a:moveTo>
                  <a:pt x="0" y="670"/>
                </a:moveTo>
                <a:cubicBezTo>
                  <a:pt x="105" y="572"/>
                  <a:pt x="386" y="46"/>
                  <a:pt x="629" y="89"/>
                </a:cubicBezTo>
                <a:cubicBezTo>
                  <a:pt x="872" y="132"/>
                  <a:pt x="1165" y="927"/>
                  <a:pt x="1458" y="928"/>
                </a:cubicBezTo>
                <a:cubicBezTo>
                  <a:pt x="1739" y="929"/>
                  <a:pt x="2172" y="190"/>
                  <a:pt x="2386" y="96"/>
                </a:cubicBezTo>
                <a:cubicBezTo>
                  <a:pt x="2607" y="0"/>
                  <a:pt x="2703" y="299"/>
                  <a:pt x="2786" y="35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57897" name="Freeform 201"/>
          <p:cNvSpPr>
            <a:spLocks/>
          </p:cNvSpPr>
          <p:nvPr/>
        </p:nvSpPr>
        <p:spPr bwMode="auto">
          <a:xfrm>
            <a:off x="2832100" y="4954588"/>
            <a:ext cx="4191000" cy="1362075"/>
          </a:xfrm>
          <a:custGeom>
            <a:avLst/>
            <a:gdLst>
              <a:gd name="T0" fmla="*/ 0 w 2640"/>
              <a:gd name="T1" fmla="*/ 1154113 h 858"/>
              <a:gd name="T2" fmla="*/ 165100 w 2640"/>
              <a:gd name="T3" fmla="*/ 1344613 h 858"/>
              <a:gd name="T4" fmla="*/ 968375 w 2640"/>
              <a:gd name="T5" fmla="*/ 11112 h 858"/>
              <a:gd name="T6" fmla="*/ 1638300 w 2640"/>
              <a:gd name="T7" fmla="*/ 1344613 h 858"/>
              <a:gd name="T8" fmla="*/ 2359025 w 2640"/>
              <a:gd name="T9" fmla="*/ 1588 h 858"/>
              <a:gd name="T10" fmla="*/ 3086100 w 2640"/>
              <a:gd name="T11" fmla="*/ 1357313 h 858"/>
              <a:gd name="T12" fmla="*/ 3848100 w 2640"/>
              <a:gd name="T13" fmla="*/ 23812 h 858"/>
              <a:gd name="T14" fmla="*/ 4191000 w 2640"/>
              <a:gd name="T15" fmla="*/ 595313 h 8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40"/>
              <a:gd name="T25" fmla="*/ 0 h 858"/>
              <a:gd name="T26" fmla="*/ 2640 w 2640"/>
              <a:gd name="T27" fmla="*/ 858 h 8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40" h="858">
                <a:moveTo>
                  <a:pt x="0" y="727"/>
                </a:moveTo>
                <a:cubicBezTo>
                  <a:pt x="17" y="747"/>
                  <a:pt x="24" y="855"/>
                  <a:pt x="104" y="847"/>
                </a:cubicBezTo>
                <a:cubicBezTo>
                  <a:pt x="184" y="839"/>
                  <a:pt x="455" y="7"/>
                  <a:pt x="610" y="7"/>
                </a:cubicBezTo>
                <a:cubicBezTo>
                  <a:pt x="765" y="7"/>
                  <a:pt x="886" y="848"/>
                  <a:pt x="1032" y="847"/>
                </a:cubicBezTo>
                <a:cubicBezTo>
                  <a:pt x="1178" y="846"/>
                  <a:pt x="1334" y="0"/>
                  <a:pt x="1486" y="1"/>
                </a:cubicBezTo>
                <a:cubicBezTo>
                  <a:pt x="1638" y="2"/>
                  <a:pt x="1788" y="853"/>
                  <a:pt x="1944" y="855"/>
                </a:cubicBezTo>
                <a:cubicBezTo>
                  <a:pt x="2092" y="858"/>
                  <a:pt x="2272" y="7"/>
                  <a:pt x="2424" y="15"/>
                </a:cubicBezTo>
                <a:cubicBezTo>
                  <a:pt x="2576" y="23"/>
                  <a:pt x="2595" y="300"/>
                  <a:pt x="2640" y="375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grpSp>
        <p:nvGrpSpPr>
          <p:cNvPr id="12" name="Group 219"/>
          <p:cNvGrpSpPr>
            <a:grpSpLocks/>
          </p:cNvGrpSpPr>
          <p:nvPr/>
        </p:nvGrpSpPr>
        <p:grpSpPr bwMode="auto">
          <a:xfrm>
            <a:off x="7010400" y="4783138"/>
            <a:ext cx="1768475" cy="631825"/>
            <a:chOff x="4416" y="3013"/>
            <a:chExt cx="1114" cy="398"/>
          </a:xfrm>
        </p:grpSpPr>
        <p:graphicFrame>
          <p:nvGraphicFramePr>
            <p:cNvPr id="7172" name="Object 203"/>
            <p:cNvGraphicFramePr>
              <a:graphicFrameLocks noChangeAspect="1"/>
            </p:cNvGraphicFramePr>
            <p:nvPr/>
          </p:nvGraphicFramePr>
          <p:xfrm>
            <a:off x="4633" y="3013"/>
            <a:ext cx="705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Equation" r:id="rId32" imgW="622080" imgH="164880" progId="Equation.3">
                    <p:embed/>
                  </p:oleObj>
                </mc:Choice>
                <mc:Fallback>
                  <p:oleObj name="Equation" r:id="rId32" imgW="622080" imgH="164880" progId="Equation.3">
                    <p:embed/>
                    <p:pic>
                      <p:nvPicPr>
                        <p:cNvPr id="0" name="Object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3" y="3013"/>
                          <a:ext cx="705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204"/>
            <p:cNvGraphicFramePr>
              <a:graphicFrameLocks noChangeAspect="1"/>
            </p:cNvGraphicFramePr>
            <p:nvPr/>
          </p:nvGraphicFramePr>
          <p:xfrm>
            <a:off x="5372" y="3212"/>
            <a:ext cx="158" cy="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name="Equation" r:id="rId34" imgW="139680" imgH="139680" progId="Equation.3">
                    <p:embed/>
                  </p:oleObj>
                </mc:Choice>
                <mc:Fallback>
                  <p:oleObj name="Equation" r:id="rId34" imgW="139680" imgH="139680" progId="Equation.3">
                    <p:embed/>
                    <p:pic>
                      <p:nvPicPr>
                        <p:cNvPr id="0" name="Object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2" y="3212"/>
                          <a:ext cx="158" cy="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7" name="Rectangle 205"/>
            <p:cNvSpPr>
              <a:spLocks noChangeArrowheads="1"/>
            </p:cNvSpPr>
            <p:nvPr/>
          </p:nvSpPr>
          <p:spPr bwMode="auto">
            <a:xfrm>
              <a:off x="4617" y="3120"/>
              <a:ext cx="8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period: 2</a:t>
              </a:r>
              <a:endParaRPr lang="en-US" altLang="en-US">
                <a:solidFill>
                  <a:srgbClr val="FF0000"/>
                </a:solidFill>
                <a:latin typeface="Eras Medium ITC" panose="020B0602030504020804" pitchFamily="34" charset="0"/>
              </a:endParaRPr>
            </a:p>
          </p:txBody>
        </p:sp>
        <p:sp>
          <p:nvSpPr>
            <p:cNvPr id="7208" name="Line 206"/>
            <p:cNvSpPr>
              <a:spLocks noChangeShapeType="1"/>
            </p:cNvSpPr>
            <p:nvPr/>
          </p:nvSpPr>
          <p:spPr bwMode="auto">
            <a:xfrm flipH="1">
              <a:off x="4416" y="3168"/>
              <a:ext cx="416" cy="1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13" name="Group 216"/>
          <p:cNvGrpSpPr>
            <a:grpSpLocks/>
          </p:cNvGrpSpPr>
          <p:nvPr/>
        </p:nvGrpSpPr>
        <p:grpSpPr bwMode="auto">
          <a:xfrm>
            <a:off x="1039813" y="4794250"/>
            <a:ext cx="1919287" cy="1039813"/>
            <a:chOff x="655" y="3020"/>
            <a:chExt cx="1209" cy="655"/>
          </a:xfrm>
        </p:grpSpPr>
        <p:graphicFrame>
          <p:nvGraphicFramePr>
            <p:cNvPr id="7170" name="Object 208"/>
            <p:cNvGraphicFramePr>
              <a:graphicFrameLocks noChangeAspect="1"/>
            </p:cNvGraphicFramePr>
            <p:nvPr/>
          </p:nvGraphicFramePr>
          <p:xfrm>
            <a:off x="857" y="3020"/>
            <a:ext cx="850" cy="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Equation" r:id="rId36" imgW="749160" imgH="393480" progId="Equation.3">
                    <p:embed/>
                  </p:oleObj>
                </mc:Choice>
                <mc:Fallback>
                  <p:oleObj name="Equation" r:id="rId36" imgW="749160" imgH="393480" progId="Equation.3">
                    <p:embed/>
                    <p:pic>
                      <p:nvPicPr>
                        <p:cNvPr id="0" name="Object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7" y="3020"/>
                          <a:ext cx="850" cy="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209"/>
            <p:cNvGraphicFramePr>
              <a:graphicFrameLocks noChangeAspect="1"/>
            </p:cNvGraphicFramePr>
            <p:nvPr/>
          </p:nvGraphicFramePr>
          <p:xfrm>
            <a:off x="1396" y="3468"/>
            <a:ext cx="158" cy="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5" name="Equation" r:id="rId38" imgW="139680" imgH="139680" progId="Equation.3">
                    <p:embed/>
                  </p:oleObj>
                </mc:Choice>
                <mc:Fallback>
                  <p:oleObj name="Equation" r:id="rId38" imgW="139680" imgH="139680" progId="Equation.3">
                    <p:embed/>
                    <p:pic>
                      <p:nvPicPr>
                        <p:cNvPr id="0" name="Object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6" y="3468"/>
                          <a:ext cx="158" cy="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5" name="Rectangle 210"/>
            <p:cNvSpPr>
              <a:spLocks noChangeArrowheads="1"/>
            </p:cNvSpPr>
            <p:nvPr/>
          </p:nvSpPr>
          <p:spPr bwMode="auto">
            <a:xfrm>
              <a:off x="655" y="3384"/>
              <a:ext cx="8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>
                  <a:latin typeface="Eras Medium ITC" panose="020B0602030504020804" pitchFamily="34" charset="0"/>
                </a:rPr>
                <a:t>period: 4</a:t>
              </a:r>
              <a:endParaRPr lang="en-US" altLang="en-US">
                <a:latin typeface="Eras Medium ITC" panose="020B0602030504020804" pitchFamily="34" charset="0"/>
              </a:endParaRPr>
            </a:p>
          </p:txBody>
        </p:sp>
        <p:sp>
          <p:nvSpPr>
            <p:cNvPr id="7206" name="Line 211"/>
            <p:cNvSpPr>
              <a:spLocks noChangeShapeType="1"/>
            </p:cNvSpPr>
            <p:nvPr/>
          </p:nvSpPr>
          <p:spPr bwMode="auto">
            <a:xfrm>
              <a:off x="1552" y="3400"/>
              <a:ext cx="312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867" grpId="0" animBg="1"/>
      <p:bldP spid="157868" grpId="0" animBg="1"/>
      <p:bldP spid="157879" grpId="0" autoUpdateAnimBg="0"/>
      <p:bldP spid="157880" grpId="0" autoUpdateAnimBg="0"/>
      <p:bldP spid="157896" grpId="0" animBg="1"/>
      <p:bldP spid="1578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528DD4C9-B09F-41D4-A343-0BD02C162FDC}" type="slidenum">
              <a:rPr lang="en-US" altLang="en-US" sz="1200" smtClean="0">
                <a:solidFill>
                  <a:schemeClr val="bg1"/>
                </a:solidFill>
                <a:latin typeface="Eras Medium ITC" panose="020B0602030504020804" pitchFamily="34" charset="0"/>
              </a:rPr>
              <a:pPr eaLnBrk="1" hangingPunct="1"/>
              <a:t>9</a:t>
            </a:fld>
            <a:endParaRPr lang="en-US" altLang="en-US" sz="1200" smtClean="0">
              <a:solidFill>
                <a:schemeClr val="bg1"/>
              </a:solidFill>
              <a:latin typeface="Eras Medium ITC" panose="020B0602030504020804" pitchFamily="34" charset="0"/>
            </a:endParaRPr>
          </a:p>
        </p:txBody>
      </p:sp>
      <p:grpSp>
        <p:nvGrpSpPr>
          <p:cNvPr id="2" name="Group 1201"/>
          <p:cNvGrpSpPr>
            <a:grpSpLocks/>
          </p:cNvGrpSpPr>
          <p:nvPr/>
        </p:nvGrpSpPr>
        <p:grpSpPr bwMode="auto">
          <a:xfrm>
            <a:off x="4303713" y="4276725"/>
            <a:ext cx="4471987" cy="2032000"/>
            <a:chOff x="2711" y="2694"/>
            <a:chExt cx="2817" cy="1280"/>
          </a:xfrm>
        </p:grpSpPr>
        <p:grpSp>
          <p:nvGrpSpPr>
            <p:cNvPr id="8228" name="Group 1184"/>
            <p:cNvGrpSpPr>
              <a:grpSpLocks/>
            </p:cNvGrpSpPr>
            <p:nvPr/>
          </p:nvGrpSpPr>
          <p:grpSpPr bwMode="auto">
            <a:xfrm>
              <a:off x="2961" y="2694"/>
              <a:ext cx="201" cy="1280"/>
              <a:chOff x="2306" y="2182"/>
              <a:chExt cx="201" cy="1280"/>
            </a:xfrm>
          </p:grpSpPr>
          <p:sp>
            <p:nvSpPr>
              <p:cNvPr id="8235" name="Rectangle 1185"/>
              <p:cNvSpPr>
                <a:spLocks noChangeArrowheads="1"/>
              </p:cNvSpPr>
              <p:nvPr/>
            </p:nvSpPr>
            <p:spPr bwMode="auto">
              <a:xfrm>
                <a:off x="2306" y="218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y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8236" name="Freeform 1186"/>
              <p:cNvSpPr>
                <a:spLocks/>
              </p:cNvSpPr>
              <p:nvPr/>
            </p:nvSpPr>
            <p:spPr bwMode="auto">
              <a:xfrm>
                <a:off x="2480" y="2328"/>
                <a:ext cx="1" cy="1134"/>
              </a:xfrm>
              <a:custGeom>
                <a:avLst/>
                <a:gdLst>
                  <a:gd name="T0" fmla="*/ 0 w 1"/>
                  <a:gd name="T1" fmla="*/ 1134 h 1908"/>
                  <a:gd name="T2" fmla="*/ 1 w 1"/>
                  <a:gd name="T3" fmla="*/ 0 h 1908"/>
                  <a:gd name="T4" fmla="*/ 0 60000 65536"/>
                  <a:gd name="T5" fmla="*/ 0 60000 65536"/>
                  <a:gd name="T6" fmla="*/ 0 w 1"/>
                  <a:gd name="T7" fmla="*/ 0 h 1908"/>
                  <a:gd name="T8" fmla="*/ 1 w 1"/>
                  <a:gd name="T9" fmla="*/ 1908 h 1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908">
                    <a:moveTo>
                      <a:pt x="0" y="1908"/>
                    </a:moveTo>
                    <a:lnTo>
                      <a:pt x="1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</p:grpSp>
        <p:sp>
          <p:nvSpPr>
            <p:cNvPr id="8229" name="Rectangle 1187"/>
            <p:cNvSpPr>
              <a:spLocks noChangeArrowheads="1"/>
            </p:cNvSpPr>
            <p:nvPr/>
          </p:nvSpPr>
          <p:spPr bwMode="auto">
            <a:xfrm>
              <a:off x="5303" y="3182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8230" name="Freeform 1188"/>
            <p:cNvSpPr>
              <a:spLocks/>
            </p:cNvSpPr>
            <p:nvPr/>
          </p:nvSpPr>
          <p:spPr bwMode="auto">
            <a:xfrm>
              <a:off x="2711" y="3456"/>
              <a:ext cx="2712" cy="1"/>
            </a:xfrm>
            <a:custGeom>
              <a:avLst/>
              <a:gdLst>
                <a:gd name="T0" fmla="*/ 0 w 2712"/>
                <a:gd name="T1" fmla="*/ 0 h 1"/>
                <a:gd name="T2" fmla="*/ 2712 w 2712"/>
                <a:gd name="T3" fmla="*/ 0 h 1"/>
                <a:gd name="T4" fmla="*/ 0 60000 65536"/>
                <a:gd name="T5" fmla="*/ 0 60000 65536"/>
                <a:gd name="T6" fmla="*/ 0 w 2712"/>
                <a:gd name="T7" fmla="*/ 0 h 1"/>
                <a:gd name="T8" fmla="*/ 2712 w 271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12" h="1">
                  <a:moveTo>
                    <a:pt x="0" y="0"/>
                  </a:moveTo>
                  <a:lnTo>
                    <a:pt x="2712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31" name="Line 1189"/>
            <p:cNvSpPr>
              <a:spLocks noChangeShapeType="1"/>
            </p:cNvSpPr>
            <p:nvPr/>
          </p:nvSpPr>
          <p:spPr bwMode="auto">
            <a:xfrm>
              <a:off x="4837" y="336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32" name="Line 1190"/>
            <p:cNvSpPr>
              <a:spLocks noChangeShapeType="1"/>
            </p:cNvSpPr>
            <p:nvPr/>
          </p:nvSpPr>
          <p:spPr bwMode="auto">
            <a:xfrm>
              <a:off x="4385" y="337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33" name="Line 1191"/>
            <p:cNvSpPr>
              <a:spLocks noChangeShapeType="1"/>
            </p:cNvSpPr>
            <p:nvPr/>
          </p:nvSpPr>
          <p:spPr bwMode="auto">
            <a:xfrm>
              <a:off x="3929" y="336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34" name="Line 1192"/>
            <p:cNvSpPr>
              <a:spLocks noChangeShapeType="1"/>
            </p:cNvSpPr>
            <p:nvPr/>
          </p:nvSpPr>
          <p:spPr bwMode="auto">
            <a:xfrm>
              <a:off x="3477" y="336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8196" name="Object 1026"/>
            <p:cNvGraphicFramePr>
              <a:graphicFrameLocks noChangeAspect="1"/>
            </p:cNvGraphicFramePr>
            <p:nvPr/>
          </p:nvGraphicFramePr>
          <p:xfrm>
            <a:off x="4713" y="3498"/>
            <a:ext cx="27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7" name="Equation" r:id="rId4" imgW="228600" imgH="177480" progId="Equation.3">
                    <p:embed/>
                  </p:oleObj>
                </mc:Choice>
                <mc:Fallback>
                  <p:oleObj name="Equation" r:id="rId4" imgW="228600" imgH="177480" progId="Equation.3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" y="3498"/>
                          <a:ext cx="274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1027"/>
            <p:cNvGraphicFramePr>
              <a:graphicFrameLocks noChangeAspect="1"/>
            </p:cNvGraphicFramePr>
            <p:nvPr/>
          </p:nvGraphicFramePr>
          <p:xfrm>
            <a:off x="3840" y="3535"/>
            <a:ext cx="16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name="Equation" r:id="rId6" imgW="139680" imgH="139680" progId="Equation.3">
                    <p:embed/>
                  </p:oleObj>
                </mc:Choice>
                <mc:Fallback>
                  <p:oleObj name="Equation" r:id="rId6" imgW="139680" imgH="139680" progId="Equation.3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535"/>
                          <a:ext cx="167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2445" name="Freeform 1197"/>
          <p:cNvSpPr>
            <a:spLocks/>
          </p:cNvSpPr>
          <p:nvPr/>
        </p:nvSpPr>
        <p:spPr bwMode="auto">
          <a:xfrm>
            <a:off x="4813300" y="4699000"/>
            <a:ext cx="3086100" cy="1625600"/>
          </a:xfrm>
          <a:custGeom>
            <a:avLst/>
            <a:gdLst>
              <a:gd name="T0" fmla="*/ 0 w 1944"/>
              <a:gd name="T1" fmla="*/ 0 h 1024"/>
              <a:gd name="T2" fmla="*/ 1447800 w 1944"/>
              <a:gd name="T3" fmla="*/ 1625600 h 1024"/>
              <a:gd name="T4" fmla="*/ 3086100 w 1944"/>
              <a:gd name="T5" fmla="*/ 114300 h 1024"/>
              <a:gd name="T6" fmla="*/ 0 60000 65536"/>
              <a:gd name="T7" fmla="*/ 0 60000 65536"/>
              <a:gd name="T8" fmla="*/ 0 60000 65536"/>
              <a:gd name="T9" fmla="*/ 0 w 1944"/>
              <a:gd name="T10" fmla="*/ 0 h 1024"/>
              <a:gd name="T11" fmla="*/ 1944 w 1944"/>
              <a:gd name="T12" fmla="*/ 1024 h 10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4" h="1024">
                <a:moveTo>
                  <a:pt x="0" y="0"/>
                </a:moveTo>
                <a:cubicBezTo>
                  <a:pt x="400" y="0"/>
                  <a:pt x="488" y="1024"/>
                  <a:pt x="912" y="1024"/>
                </a:cubicBezTo>
                <a:cubicBezTo>
                  <a:pt x="1336" y="1024"/>
                  <a:pt x="1216" y="72"/>
                  <a:pt x="1944" y="7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82444" name="Rectangle 1196"/>
          <p:cNvSpPr>
            <a:spLocks noChangeArrowheads="1"/>
          </p:cNvSpPr>
          <p:nvPr/>
        </p:nvSpPr>
        <p:spPr bwMode="auto">
          <a:xfrm>
            <a:off x="3364197" y="5803900"/>
            <a:ext cx="17139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cos (</a:t>
            </a:r>
            <a:r>
              <a:rPr lang="en-US" altLang="en-US">
                <a:solidFill>
                  <a:srgbClr val="FFFFCC"/>
                </a:solidFill>
                <a:latin typeface="Eras Medium ITC" panose="020B0602030504020804" pitchFamily="34" charset="0"/>
              </a:rPr>
              <a:t>–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)</a:t>
            </a:r>
          </a:p>
        </p:txBody>
      </p:sp>
      <p:sp>
        <p:nvSpPr>
          <p:cNvPr id="8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323850" y="7562850"/>
            <a:ext cx="2114550" cy="11430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Graph 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y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 = 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f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(-</a:t>
            </a:r>
            <a:r>
              <a:rPr lang="en-US" altLang="en-US" sz="800" i="1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x</a:t>
            </a:r>
            <a:r>
              <a:rPr lang="en-US" altLang="en-US" sz="800" smtClean="0">
                <a:solidFill>
                  <a:schemeClr val="tx1"/>
                </a:solidFill>
                <a:latin typeface="Eras Medium ITC" panose="020B0602030504020804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8203" name="Rectangle 1134"/>
          <p:cNvSpPr>
            <a:spLocks noChangeArrowheads="1"/>
          </p:cNvSpPr>
          <p:nvPr/>
        </p:nvSpPr>
        <p:spPr bwMode="auto">
          <a:xfrm>
            <a:off x="357188" y="358775"/>
            <a:ext cx="740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>
                <a:latin typeface="Eras Medium ITC" panose="020B0602030504020804" pitchFamily="34" charset="0"/>
              </a:rPr>
              <a:t>Use basic trigonometric identities to graph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</a:t>
            </a:r>
            <a:r>
              <a:rPr lang="en-US" altLang="en-US" i="1">
                <a:latin typeface="Eras Medium ITC" panose="020B0602030504020804" pitchFamily="34" charset="0"/>
              </a:rPr>
              <a:t>f</a:t>
            </a:r>
            <a:r>
              <a:rPr lang="en-US" altLang="en-US" sz="1000" i="1">
                <a:latin typeface="Eras Medium ITC" panose="020B0602030504020804" pitchFamily="34" charset="0"/>
              </a:rPr>
              <a:t> </a:t>
            </a:r>
            <a:r>
              <a:rPr lang="en-US" altLang="en-US">
                <a:latin typeface="Eras Medium ITC" panose="020B0602030504020804" pitchFamily="34" charset="0"/>
              </a:rPr>
              <a:t>(–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)</a:t>
            </a:r>
          </a:p>
        </p:txBody>
      </p:sp>
      <p:sp>
        <p:nvSpPr>
          <p:cNvPr id="182383" name="Rectangle 1135"/>
          <p:cNvSpPr>
            <a:spLocks noChangeArrowheads="1"/>
          </p:cNvSpPr>
          <p:nvPr/>
        </p:nvSpPr>
        <p:spPr bwMode="auto">
          <a:xfrm>
            <a:off x="438150" y="765175"/>
            <a:ext cx="6078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b="1">
                <a:latin typeface="Eras Medium ITC" panose="020B0602030504020804" pitchFamily="34" charset="0"/>
              </a:rPr>
              <a:t>Example 1</a:t>
            </a:r>
            <a:r>
              <a:rPr lang="en-US" altLang="en-US">
                <a:latin typeface="Eras Medium ITC" panose="020B0602030504020804" pitchFamily="34" charset="0"/>
              </a:rPr>
              <a:t>: Sketch the graph of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sin</a:t>
            </a:r>
            <a:r>
              <a:rPr lang="en-US" altLang="en-US" sz="1000">
                <a:latin typeface="Eras Medium ITC" panose="020B0602030504020804" pitchFamily="34" charset="0"/>
              </a:rPr>
              <a:t> </a:t>
            </a:r>
            <a:r>
              <a:rPr lang="en-US" altLang="en-US">
                <a:latin typeface="Eras Medium ITC" panose="020B0602030504020804" pitchFamily="34" charset="0"/>
              </a:rPr>
              <a:t>(–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).</a:t>
            </a:r>
          </a:p>
        </p:txBody>
      </p:sp>
      <p:sp>
        <p:nvSpPr>
          <p:cNvPr id="182385" name="Rectangle 1137"/>
          <p:cNvSpPr>
            <a:spLocks noChangeArrowheads="1"/>
          </p:cNvSpPr>
          <p:nvPr/>
        </p:nvSpPr>
        <p:spPr bwMode="auto">
          <a:xfrm>
            <a:off x="1079500" y="1171575"/>
            <a:ext cx="7788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Eras Medium ITC" panose="020B0602030504020804" pitchFamily="34" charset="0"/>
              </a:rPr>
              <a:t>The graph of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sin</a:t>
            </a:r>
            <a:r>
              <a:rPr lang="en-US" altLang="en-US" sz="1000">
                <a:latin typeface="Eras Medium ITC" panose="020B0602030504020804" pitchFamily="34" charset="0"/>
              </a:rPr>
              <a:t> </a:t>
            </a:r>
            <a:r>
              <a:rPr lang="en-US" altLang="en-US">
                <a:latin typeface="Eras Medium ITC" panose="020B0602030504020804" pitchFamily="34" charset="0"/>
              </a:rPr>
              <a:t>(–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) is the graph of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sin </a:t>
            </a:r>
            <a:r>
              <a:rPr lang="en-US" altLang="en-US" i="1">
                <a:latin typeface="Eras Medium ITC" panose="020B0602030504020804" pitchFamily="34" charset="0"/>
              </a:rPr>
              <a:t>x </a:t>
            </a:r>
            <a:r>
              <a:rPr lang="en-US" altLang="en-US">
                <a:latin typeface="Eras Medium ITC" panose="020B0602030504020804" pitchFamily="34" charset="0"/>
              </a:rPr>
              <a:t>reflected in the 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-axis.</a:t>
            </a:r>
          </a:p>
        </p:txBody>
      </p:sp>
      <p:sp>
        <p:nvSpPr>
          <p:cNvPr id="182388" name="Rectangle 1140"/>
          <p:cNvSpPr>
            <a:spLocks noChangeArrowheads="1"/>
          </p:cNvSpPr>
          <p:nvPr/>
        </p:nvSpPr>
        <p:spPr bwMode="auto">
          <a:xfrm>
            <a:off x="336550" y="3622675"/>
            <a:ext cx="6281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b="1">
                <a:latin typeface="Eras Medium ITC" panose="020B0602030504020804" pitchFamily="34" charset="0"/>
              </a:rPr>
              <a:t>Example 2</a:t>
            </a:r>
            <a:r>
              <a:rPr lang="en-US" altLang="en-US">
                <a:latin typeface="Eras Medium ITC" panose="020B0602030504020804" pitchFamily="34" charset="0"/>
              </a:rPr>
              <a:t>: Sketch the graph of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cos</a:t>
            </a:r>
            <a:r>
              <a:rPr lang="en-US" altLang="en-US" sz="1000">
                <a:latin typeface="Eras Medium ITC" panose="020B0602030504020804" pitchFamily="34" charset="0"/>
              </a:rPr>
              <a:t> </a:t>
            </a:r>
            <a:r>
              <a:rPr lang="en-US" altLang="en-US">
                <a:latin typeface="Eras Medium ITC" panose="020B0602030504020804" pitchFamily="34" charset="0"/>
              </a:rPr>
              <a:t>(–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).</a:t>
            </a:r>
          </a:p>
        </p:txBody>
      </p:sp>
      <p:sp>
        <p:nvSpPr>
          <p:cNvPr id="182390" name="Rectangle 1142"/>
          <p:cNvSpPr>
            <a:spLocks noChangeArrowheads="1"/>
          </p:cNvSpPr>
          <p:nvPr/>
        </p:nvSpPr>
        <p:spPr bwMode="auto">
          <a:xfrm>
            <a:off x="400050" y="4041775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>
                <a:latin typeface="Eras Medium ITC" panose="020B0602030504020804" pitchFamily="34" charset="0"/>
              </a:rPr>
              <a:t>The graph of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cos (–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  <a:r>
              <a:rPr lang="en-US" altLang="en-US">
                <a:latin typeface="Eras Medium ITC" panose="020B0602030504020804" pitchFamily="34" charset="0"/>
              </a:rPr>
              <a:t>) is identical to the graph of </a:t>
            </a: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cos </a:t>
            </a:r>
            <a:r>
              <a:rPr lang="en-US" altLang="en-US" i="1">
                <a:latin typeface="Eras Medium ITC" panose="020B0602030504020804" pitchFamily="34" charset="0"/>
              </a:rPr>
              <a:t>x.</a:t>
            </a:r>
          </a:p>
        </p:txBody>
      </p:sp>
      <p:grpSp>
        <p:nvGrpSpPr>
          <p:cNvPr id="4" name="Group 1182"/>
          <p:cNvGrpSpPr>
            <a:grpSpLocks/>
          </p:cNvGrpSpPr>
          <p:nvPr/>
        </p:nvGrpSpPr>
        <p:grpSpPr bwMode="auto">
          <a:xfrm>
            <a:off x="4483100" y="1673225"/>
            <a:ext cx="4471988" cy="2032000"/>
            <a:chOff x="2824" y="1054"/>
            <a:chExt cx="2817" cy="1280"/>
          </a:xfrm>
        </p:grpSpPr>
        <p:grpSp>
          <p:nvGrpSpPr>
            <p:cNvPr id="8219" name="Group 1144"/>
            <p:cNvGrpSpPr>
              <a:grpSpLocks/>
            </p:cNvGrpSpPr>
            <p:nvPr/>
          </p:nvGrpSpPr>
          <p:grpSpPr bwMode="auto">
            <a:xfrm>
              <a:off x="2970" y="1054"/>
              <a:ext cx="201" cy="1280"/>
              <a:chOff x="2306" y="2182"/>
              <a:chExt cx="201" cy="1280"/>
            </a:xfrm>
          </p:grpSpPr>
          <p:sp>
            <p:nvSpPr>
              <p:cNvPr id="8226" name="Rectangle 1145"/>
              <p:cNvSpPr>
                <a:spLocks noChangeArrowheads="1"/>
              </p:cNvSpPr>
              <p:nvPr/>
            </p:nvSpPr>
            <p:spPr bwMode="auto">
              <a:xfrm>
                <a:off x="2306" y="218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</a:pPr>
                <a:r>
                  <a:rPr lang="en-CA" altLang="en-US" i="1">
                    <a:latin typeface="Eras Medium ITC" panose="020B0602030504020804" pitchFamily="34" charset="0"/>
                  </a:rPr>
                  <a:t>y</a:t>
                </a:r>
                <a:endParaRPr lang="en-US" altLang="en-US" i="1">
                  <a:latin typeface="Eras Medium ITC" panose="020B0602030504020804" pitchFamily="34" charset="0"/>
                </a:endParaRPr>
              </a:p>
            </p:txBody>
          </p:sp>
          <p:sp>
            <p:nvSpPr>
              <p:cNvPr id="8227" name="Freeform 1146"/>
              <p:cNvSpPr>
                <a:spLocks/>
              </p:cNvSpPr>
              <p:nvPr/>
            </p:nvSpPr>
            <p:spPr bwMode="auto">
              <a:xfrm>
                <a:off x="2480" y="2328"/>
                <a:ext cx="1" cy="1134"/>
              </a:xfrm>
              <a:custGeom>
                <a:avLst/>
                <a:gdLst>
                  <a:gd name="T0" fmla="*/ 0 w 1"/>
                  <a:gd name="T1" fmla="*/ 1134 h 1908"/>
                  <a:gd name="T2" fmla="*/ 1 w 1"/>
                  <a:gd name="T3" fmla="*/ 0 h 1908"/>
                  <a:gd name="T4" fmla="*/ 0 60000 65536"/>
                  <a:gd name="T5" fmla="*/ 0 60000 65536"/>
                  <a:gd name="T6" fmla="*/ 0 w 1"/>
                  <a:gd name="T7" fmla="*/ 0 h 1908"/>
                  <a:gd name="T8" fmla="*/ 1 w 1"/>
                  <a:gd name="T9" fmla="*/ 1908 h 190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908">
                    <a:moveTo>
                      <a:pt x="0" y="1908"/>
                    </a:moveTo>
                    <a:lnTo>
                      <a:pt x="1" y="0"/>
                    </a:lnTo>
                  </a:path>
                </a:pathLst>
              </a:custGeom>
              <a:noFill/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NZ">
                  <a:latin typeface="Eras Medium ITC" panose="020B0602030504020804" pitchFamily="34" charset="0"/>
                </a:endParaRPr>
              </a:p>
            </p:txBody>
          </p:sp>
        </p:grpSp>
        <p:sp>
          <p:nvSpPr>
            <p:cNvPr id="8220" name="Rectangle 1148"/>
            <p:cNvSpPr>
              <a:spLocks noChangeArrowheads="1"/>
            </p:cNvSpPr>
            <p:nvPr/>
          </p:nvSpPr>
          <p:spPr bwMode="auto">
            <a:xfrm>
              <a:off x="5416" y="1542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CA" altLang="en-US" i="1">
                  <a:latin typeface="Eras Medium ITC" panose="020B0602030504020804" pitchFamily="34" charset="0"/>
                </a:rPr>
                <a:t>x</a:t>
              </a:r>
              <a:endParaRPr lang="en-US" altLang="en-US" i="1">
                <a:latin typeface="Eras Medium ITC" panose="020B0602030504020804" pitchFamily="34" charset="0"/>
              </a:endParaRPr>
            </a:p>
          </p:txBody>
        </p:sp>
        <p:sp>
          <p:nvSpPr>
            <p:cNvPr id="8221" name="Freeform 1149"/>
            <p:cNvSpPr>
              <a:spLocks/>
            </p:cNvSpPr>
            <p:nvPr/>
          </p:nvSpPr>
          <p:spPr bwMode="auto">
            <a:xfrm>
              <a:off x="2824" y="1816"/>
              <a:ext cx="2712" cy="1"/>
            </a:xfrm>
            <a:custGeom>
              <a:avLst/>
              <a:gdLst>
                <a:gd name="T0" fmla="*/ 0 w 2712"/>
                <a:gd name="T1" fmla="*/ 0 h 1"/>
                <a:gd name="T2" fmla="*/ 2712 w 2712"/>
                <a:gd name="T3" fmla="*/ 0 h 1"/>
                <a:gd name="T4" fmla="*/ 0 60000 65536"/>
                <a:gd name="T5" fmla="*/ 0 60000 65536"/>
                <a:gd name="T6" fmla="*/ 0 w 2712"/>
                <a:gd name="T7" fmla="*/ 0 h 1"/>
                <a:gd name="T8" fmla="*/ 2712 w 271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12" h="1">
                  <a:moveTo>
                    <a:pt x="0" y="0"/>
                  </a:moveTo>
                  <a:lnTo>
                    <a:pt x="2712" y="0"/>
                  </a:ln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22" name="Line 1152"/>
            <p:cNvSpPr>
              <a:spLocks noChangeShapeType="1"/>
            </p:cNvSpPr>
            <p:nvPr/>
          </p:nvSpPr>
          <p:spPr bwMode="auto">
            <a:xfrm>
              <a:off x="4950" y="172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23" name="Line 1153"/>
            <p:cNvSpPr>
              <a:spLocks noChangeShapeType="1"/>
            </p:cNvSpPr>
            <p:nvPr/>
          </p:nvSpPr>
          <p:spPr bwMode="auto">
            <a:xfrm>
              <a:off x="4498" y="1731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24" name="Line 1154"/>
            <p:cNvSpPr>
              <a:spLocks noChangeShapeType="1"/>
            </p:cNvSpPr>
            <p:nvPr/>
          </p:nvSpPr>
          <p:spPr bwMode="auto">
            <a:xfrm>
              <a:off x="4042" y="172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sp>
          <p:nvSpPr>
            <p:cNvPr id="8225" name="Line 1155"/>
            <p:cNvSpPr>
              <a:spLocks noChangeShapeType="1"/>
            </p:cNvSpPr>
            <p:nvPr/>
          </p:nvSpPr>
          <p:spPr bwMode="auto">
            <a:xfrm>
              <a:off x="3590" y="1723"/>
              <a:ext cx="0" cy="17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  <p:graphicFrame>
          <p:nvGraphicFramePr>
            <p:cNvPr id="8194" name="Object 1024"/>
            <p:cNvGraphicFramePr>
              <a:graphicFrameLocks noChangeAspect="1"/>
            </p:cNvGraphicFramePr>
            <p:nvPr/>
          </p:nvGraphicFramePr>
          <p:xfrm>
            <a:off x="4826" y="1858"/>
            <a:ext cx="27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Equation" r:id="rId8" imgW="228600" imgH="177480" progId="Equation.3">
                    <p:embed/>
                  </p:oleObj>
                </mc:Choice>
                <mc:Fallback>
                  <p:oleObj name="Equation" r:id="rId8" imgW="228600" imgH="177480" progId="Equation.3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6" y="1858"/>
                          <a:ext cx="274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" name="Object 1025"/>
            <p:cNvGraphicFramePr>
              <a:graphicFrameLocks noChangeAspect="1"/>
            </p:cNvGraphicFramePr>
            <p:nvPr/>
          </p:nvGraphicFramePr>
          <p:xfrm>
            <a:off x="3953" y="1895"/>
            <a:ext cx="16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name="Equation" r:id="rId10" imgW="139680" imgH="139680" progId="Equation.3">
                    <p:embed/>
                  </p:oleObj>
                </mc:Choice>
                <mc:Fallback>
                  <p:oleObj name="Equation" r:id="rId10" imgW="139680" imgH="139680" progId="Equation.3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3" y="1895"/>
                          <a:ext cx="167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2423" name="Freeform 1175"/>
          <p:cNvSpPr>
            <a:spLocks/>
          </p:cNvSpPr>
          <p:nvPr/>
        </p:nvSpPr>
        <p:spPr bwMode="auto">
          <a:xfrm>
            <a:off x="4699000" y="2120900"/>
            <a:ext cx="3549650" cy="1435100"/>
          </a:xfrm>
          <a:custGeom>
            <a:avLst/>
            <a:gdLst>
              <a:gd name="T0" fmla="*/ 0 w 2236"/>
              <a:gd name="T1" fmla="*/ 1238250 h 904"/>
              <a:gd name="T2" fmla="*/ 1003300 w 2236"/>
              <a:gd name="T3" fmla="*/ 0 h 904"/>
              <a:gd name="T4" fmla="*/ 2457450 w 2236"/>
              <a:gd name="T5" fmla="*/ 1422400 h 904"/>
              <a:gd name="T6" fmla="*/ 3549650 w 2236"/>
              <a:gd name="T7" fmla="*/ 82550 h 904"/>
              <a:gd name="T8" fmla="*/ 0 60000 65536"/>
              <a:gd name="T9" fmla="*/ 0 60000 65536"/>
              <a:gd name="T10" fmla="*/ 0 60000 65536"/>
              <a:gd name="T11" fmla="*/ 0 60000 65536"/>
              <a:gd name="T12" fmla="*/ 0 w 2236"/>
              <a:gd name="T13" fmla="*/ 0 h 904"/>
              <a:gd name="T14" fmla="*/ 2236 w 2236"/>
              <a:gd name="T15" fmla="*/ 904 h 9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36" h="904">
                <a:moveTo>
                  <a:pt x="0" y="780"/>
                </a:moveTo>
                <a:cubicBezTo>
                  <a:pt x="105" y="650"/>
                  <a:pt x="432" y="0"/>
                  <a:pt x="632" y="0"/>
                </a:cubicBezTo>
                <a:cubicBezTo>
                  <a:pt x="832" y="0"/>
                  <a:pt x="1256" y="904"/>
                  <a:pt x="1548" y="896"/>
                </a:cubicBezTo>
                <a:cubicBezTo>
                  <a:pt x="1840" y="888"/>
                  <a:pt x="2093" y="228"/>
                  <a:pt x="2236" y="5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82425" name="Freeform 1177"/>
          <p:cNvSpPr>
            <a:spLocks/>
          </p:cNvSpPr>
          <p:nvPr/>
        </p:nvSpPr>
        <p:spPr bwMode="auto">
          <a:xfrm>
            <a:off x="4641850" y="2151063"/>
            <a:ext cx="3600450" cy="1398587"/>
          </a:xfrm>
          <a:custGeom>
            <a:avLst/>
            <a:gdLst>
              <a:gd name="T0" fmla="*/ 0 w 2268"/>
              <a:gd name="T1" fmla="*/ 192087 h 881"/>
              <a:gd name="T2" fmla="*/ 1066800 w 2268"/>
              <a:gd name="T3" fmla="*/ 1398587 h 881"/>
              <a:gd name="T4" fmla="*/ 2520950 w 2268"/>
              <a:gd name="T5" fmla="*/ 1587 h 881"/>
              <a:gd name="T6" fmla="*/ 3600450 w 2268"/>
              <a:gd name="T7" fmla="*/ 1392237 h 881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881"/>
              <a:gd name="T14" fmla="*/ 2268 w 2268"/>
              <a:gd name="T15" fmla="*/ 881 h 8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881">
                <a:moveTo>
                  <a:pt x="0" y="121"/>
                </a:moveTo>
                <a:cubicBezTo>
                  <a:pt x="112" y="248"/>
                  <a:pt x="400" y="881"/>
                  <a:pt x="672" y="881"/>
                </a:cubicBezTo>
                <a:cubicBezTo>
                  <a:pt x="944" y="881"/>
                  <a:pt x="1322" y="2"/>
                  <a:pt x="1588" y="1"/>
                </a:cubicBezTo>
                <a:cubicBezTo>
                  <a:pt x="1854" y="0"/>
                  <a:pt x="2126" y="695"/>
                  <a:pt x="2268" y="87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82427" name="Rectangle 1179"/>
          <p:cNvSpPr>
            <a:spLocks noChangeArrowheads="1"/>
          </p:cNvSpPr>
          <p:nvPr/>
        </p:nvSpPr>
        <p:spPr bwMode="auto">
          <a:xfrm>
            <a:off x="3379052" y="2984500"/>
            <a:ext cx="126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i="1">
                <a:latin typeface="Eras Medium ITC" panose="020B0602030504020804" pitchFamily="34" charset="0"/>
              </a:rPr>
              <a:t>y</a:t>
            </a:r>
            <a:r>
              <a:rPr lang="en-US" altLang="en-US">
                <a:latin typeface="Eras Medium ITC" panose="020B0602030504020804" pitchFamily="34" charset="0"/>
              </a:rPr>
              <a:t> = sin </a:t>
            </a:r>
            <a:r>
              <a:rPr lang="en-US" altLang="en-US" i="1">
                <a:latin typeface="Eras Medium ITC" panose="020B0602030504020804" pitchFamily="34" charset="0"/>
              </a:rPr>
              <a:t>x</a:t>
            </a:r>
          </a:p>
        </p:txBody>
      </p:sp>
      <p:grpSp>
        <p:nvGrpSpPr>
          <p:cNvPr id="6" name="Group 1181"/>
          <p:cNvGrpSpPr>
            <a:grpSpLocks/>
          </p:cNvGrpSpPr>
          <p:nvPr/>
        </p:nvGrpSpPr>
        <p:grpSpPr bwMode="auto">
          <a:xfrm>
            <a:off x="5830888" y="1638300"/>
            <a:ext cx="1597025" cy="952500"/>
            <a:chOff x="3673" y="1032"/>
            <a:chExt cx="1006" cy="600"/>
          </a:xfrm>
        </p:grpSpPr>
        <p:sp>
          <p:nvSpPr>
            <p:cNvPr id="8217" name="Rectangle 1178"/>
            <p:cNvSpPr>
              <a:spLocks noChangeArrowheads="1"/>
            </p:cNvSpPr>
            <p:nvPr/>
          </p:nvSpPr>
          <p:spPr bwMode="auto">
            <a:xfrm>
              <a:off x="3673" y="1032"/>
              <a:ext cx="100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US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y</a:t>
              </a:r>
              <a:r>
                <a:rPr lang="en-US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 = sin</a:t>
              </a:r>
              <a:r>
                <a:rPr lang="en-US" altLang="en-US" sz="1000">
                  <a:solidFill>
                    <a:srgbClr val="FF0000"/>
                  </a:solidFill>
                  <a:latin typeface="Eras Medium ITC" panose="020B0602030504020804" pitchFamily="34" charset="0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(–</a:t>
              </a:r>
              <a:r>
                <a:rPr lang="en-US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x</a:t>
              </a:r>
              <a:r>
                <a:rPr lang="en-US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)</a:t>
              </a:r>
            </a:p>
          </p:txBody>
        </p:sp>
        <p:sp>
          <p:nvSpPr>
            <p:cNvPr id="8218" name="Line 1180"/>
            <p:cNvSpPr>
              <a:spLocks noChangeShapeType="1"/>
            </p:cNvSpPr>
            <p:nvPr/>
          </p:nvSpPr>
          <p:spPr bwMode="auto">
            <a:xfrm>
              <a:off x="3896" y="1256"/>
              <a:ext cx="224" cy="3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7" name="Group 1200"/>
          <p:cNvGrpSpPr>
            <a:grpSpLocks/>
          </p:cNvGrpSpPr>
          <p:nvPr/>
        </p:nvGrpSpPr>
        <p:grpSpPr bwMode="auto">
          <a:xfrm>
            <a:off x="3365500" y="4965700"/>
            <a:ext cx="1771649" cy="1300163"/>
            <a:chOff x="1812" y="3056"/>
            <a:chExt cx="1116" cy="819"/>
          </a:xfrm>
        </p:grpSpPr>
        <p:sp>
          <p:nvSpPr>
            <p:cNvPr id="8215" name="Rectangle 1195"/>
            <p:cNvSpPr>
              <a:spLocks noChangeArrowheads="1"/>
            </p:cNvSpPr>
            <p:nvPr/>
          </p:nvSpPr>
          <p:spPr bwMode="auto">
            <a:xfrm>
              <a:off x="1812" y="3584"/>
              <a:ext cx="10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US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y</a:t>
              </a:r>
              <a:r>
                <a:rPr lang="en-US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 = cos (–</a:t>
              </a:r>
              <a:r>
                <a:rPr lang="en-US" altLang="en-US" i="1">
                  <a:solidFill>
                    <a:srgbClr val="FF0000"/>
                  </a:solidFill>
                  <a:latin typeface="Eras Medium ITC" panose="020B0602030504020804" pitchFamily="34" charset="0"/>
                </a:rPr>
                <a:t>x</a:t>
              </a:r>
              <a:r>
                <a:rPr lang="en-US" altLang="en-US">
                  <a:solidFill>
                    <a:srgbClr val="FF0000"/>
                  </a:solidFill>
                  <a:latin typeface="Eras Medium ITC" panose="020B0602030504020804" pitchFamily="34" charset="0"/>
                </a:rPr>
                <a:t>)</a:t>
              </a:r>
            </a:p>
          </p:txBody>
        </p:sp>
        <p:sp>
          <p:nvSpPr>
            <p:cNvPr id="8216" name="Line 1199"/>
            <p:cNvSpPr>
              <a:spLocks noChangeShapeType="1"/>
            </p:cNvSpPr>
            <p:nvPr/>
          </p:nvSpPr>
          <p:spPr bwMode="auto">
            <a:xfrm flipH="1">
              <a:off x="2464" y="3056"/>
              <a:ext cx="464" cy="5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>
                <a:latin typeface="Eras Medium ITC" panose="020B0602030504020804" pitchFamily="34" charset="0"/>
              </a:endParaRPr>
            </a:p>
          </p:txBody>
        </p:sp>
      </p:grpSp>
      <p:sp>
        <p:nvSpPr>
          <p:cNvPr id="182450" name="Freeform 1202"/>
          <p:cNvSpPr>
            <a:spLocks/>
          </p:cNvSpPr>
          <p:nvPr/>
        </p:nvSpPr>
        <p:spPr bwMode="auto">
          <a:xfrm>
            <a:off x="4813300" y="4699000"/>
            <a:ext cx="3086100" cy="1625600"/>
          </a:xfrm>
          <a:custGeom>
            <a:avLst/>
            <a:gdLst>
              <a:gd name="T0" fmla="*/ 0 w 1944"/>
              <a:gd name="T1" fmla="*/ 0 h 1024"/>
              <a:gd name="T2" fmla="*/ 1447800 w 1944"/>
              <a:gd name="T3" fmla="*/ 1625600 h 1024"/>
              <a:gd name="T4" fmla="*/ 3086100 w 1944"/>
              <a:gd name="T5" fmla="*/ 114300 h 1024"/>
              <a:gd name="T6" fmla="*/ 0 60000 65536"/>
              <a:gd name="T7" fmla="*/ 0 60000 65536"/>
              <a:gd name="T8" fmla="*/ 0 60000 65536"/>
              <a:gd name="T9" fmla="*/ 0 w 1944"/>
              <a:gd name="T10" fmla="*/ 0 h 1024"/>
              <a:gd name="T11" fmla="*/ 1944 w 1944"/>
              <a:gd name="T12" fmla="*/ 1024 h 10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4" h="1024">
                <a:moveTo>
                  <a:pt x="0" y="0"/>
                </a:moveTo>
                <a:cubicBezTo>
                  <a:pt x="400" y="0"/>
                  <a:pt x="488" y="1024"/>
                  <a:pt x="912" y="1024"/>
                </a:cubicBezTo>
                <a:cubicBezTo>
                  <a:pt x="1336" y="1024"/>
                  <a:pt x="1216" y="72"/>
                  <a:pt x="1944" y="7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45" grpId="0" animBg="1"/>
      <p:bldP spid="182444" grpId="0" autoUpdateAnimBg="0"/>
      <p:bldP spid="182383" grpId="0" autoUpdateAnimBg="0"/>
      <p:bldP spid="182385" grpId="0" autoUpdateAnimBg="0"/>
      <p:bldP spid="182388" grpId="0" autoUpdateAnimBg="0"/>
      <p:bldP spid="182390" grpId="0" autoUpdateAnimBg="0"/>
      <p:bldP spid="182423" grpId="0" animBg="1"/>
      <p:bldP spid="182425" grpId="0" animBg="1"/>
      <p:bldP spid="182427" grpId="0" autoUpdateAnimBg="0"/>
      <p:bldP spid="182450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9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Pages>0</Pages>
  <Words>1027</Words>
  <Characters>0</Characters>
  <Application>Microsoft Office PowerPoint</Application>
  <DocSecurity>0</DocSecurity>
  <PresentationFormat>On-screen Show (4:3)</PresentationFormat>
  <Lines>0</Lines>
  <Paragraphs>195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Arial</vt:lpstr>
      <vt:lpstr>Teen</vt:lpstr>
      <vt:lpstr>Symbol</vt:lpstr>
      <vt:lpstr>TI Math</vt:lpstr>
      <vt:lpstr>1_Default Design</vt:lpstr>
      <vt:lpstr>Microsoft Equation 3.0</vt:lpstr>
      <vt:lpstr>MathType 6.0 Equation</vt:lpstr>
      <vt:lpstr>Graphs of Trigonometric Functions </vt:lpstr>
      <vt:lpstr>Sine Function</vt:lpstr>
      <vt:lpstr>Cosine Function</vt:lpstr>
      <vt:lpstr>PowerPoint Presentation</vt:lpstr>
      <vt:lpstr>Properties of Sine and Cosine Functions</vt:lpstr>
      <vt:lpstr>Example: y = 3 cos x </vt:lpstr>
      <vt:lpstr>Amplitude</vt:lpstr>
      <vt:lpstr>Period of a Function</vt:lpstr>
      <vt:lpstr>Graph y = f(-x)</vt:lpstr>
      <vt:lpstr>Example: y = 2 sin(-3x)</vt:lpstr>
      <vt:lpstr>PowerPoint Presentation</vt:lpstr>
      <vt:lpstr>Example</vt:lpstr>
      <vt:lpstr>Example cont.</vt:lpstr>
      <vt:lpstr>PowerPoint Presentation</vt:lpstr>
    </vt:vector>
  </TitlesOfParts>
  <LinksUpToDate>false</LinksUpToDate>
  <CharactersWithSpaces>0</CharactersWithSpaces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of Trigonometric Functions</dc:title>
  <dc:creator>Jane Atkinson</dc:creator>
  <cp:lastModifiedBy>Jane Atkinson</cp:lastModifiedBy>
  <cp:revision>11</cp:revision>
  <dcterms:created xsi:type="dcterms:W3CDTF">2003-06-17T12:38:15Z</dcterms:created>
  <dcterms:modified xsi:type="dcterms:W3CDTF">2014-05-13T10:11:10Z</dcterms:modified>
</cp:coreProperties>
</file>