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333333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333333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333333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333333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333333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333333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333333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333333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333333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AD5CF-A407-477A-81EA-AE11D7BBB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3D9E2-3A86-49C0-AC08-B96F93B5D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F45FC-0D6C-4EBB-8C81-5D2011818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E1CE1C-AABD-4ADB-AA41-E83C1662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905F7-2A5A-4CE3-97AE-5DE43B102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E39F5-2432-4D37-9849-0C9DA760F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10B38-E24B-4BCE-AFE6-5D16475C9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3C6EC-A5C7-4000-9191-C3C9E934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C35C-F1A5-4BD0-A5E3-E5AF4D522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7205C-D2A2-40DC-AE8C-3E0AB64E0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B633D-48F8-4AC7-BE36-0652F12F8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953C9C-9EE6-4CEF-82F4-53ED77C1E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oleObject" Target="../embeddings/oleObject3.bin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reeform 1"/>
          <p:cNvSpPr>
            <a:spLocks/>
          </p:cNvSpPr>
          <p:nvPr/>
        </p:nvSpPr>
        <p:spPr bwMode="auto">
          <a:xfrm>
            <a:off x="690563" y="3451225"/>
            <a:ext cx="7653337" cy="339725"/>
          </a:xfrm>
          <a:custGeom>
            <a:avLst/>
            <a:gdLst/>
            <a:ahLst/>
            <a:cxnLst>
              <a:cxn ang="0">
                <a:pos x="853" y="4009"/>
              </a:cxn>
              <a:cxn ang="0">
                <a:pos x="21600" y="4009"/>
              </a:cxn>
              <a:cxn ang="0">
                <a:pos x="21600" y="14335"/>
              </a:cxn>
              <a:cxn ang="0">
                <a:pos x="0" y="14876"/>
              </a:cxn>
              <a:cxn ang="0">
                <a:pos x="853" y="4009"/>
              </a:cxn>
              <a:cxn ang="0">
                <a:pos x="853" y="4009"/>
              </a:cxn>
            </a:cxnLst>
            <a:rect l="0" t="0" r="r" b="b"/>
            <a:pathLst>
              <a:path w="21600" h="15039">
                <a:moveTo>
                  <a:pt x="853" y="4009"/>
                </a:moveTo>
                <a:cubicBezTo>
                  <a:pt x="853" y="4009"/>
                  <a:pt x="10748" y="-5010"/>
                  <a:pt x="21600" y="4009"/>
                </a:cubicBezTo>
                <a:cubicBezTo>
                  <a:pt x="21600" y="4009"/>
                  <a:pt x="21600" y="9150"/>
                  <a:pt x="21600" y="14335"/>
                </a:cubicBezTo>
                <a:cubicBezTo>
                  <a:pt x="12406" y="4009"/>
                  <a:pt x="3600" y="16590"/>
                  <a:pt x="0" y="14876"/>
                </a:cubicBezTo>
                <a:lnTo>
                  <a:pt x="853" y="4009"/>
                </a:lnTo>
                <a:close/>
                <a:moveTo>
                  <a:pt x="853" y="4009"/>
                </a:moveTo>
              </a:path>
            </a:pathLst>
          </a:custGeom>
          <a:solidFill>
            <a:srgbClr val="BDD7E5">
              <a:alpha val="49803"/>
            </a:srgbClr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r>
              <a:rPr lang="en-US" dirty="0" smtClean="0">
                <a:solidFill>
                  <a:srgbClr val="FF0000"/>
                </a:solidFill>
              </a:rPr>
              <a:t>Increasing and Decreasing Functions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pPr algn="ctr"/>
            <a:r>
              <a:rPr lang="en-US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4097" name="Rectangle 1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Upon completion of this lesson, you should be able to:</a:t>
            </a:r>
          </a:p>
          <a:p>
            <a:endParaRPr lang="en-US" dirty="0"/>
          </a:p>
          <a:p>
            <a:pPr marL="782638" lvl="1">
              <a:buClr>
                <a:srgbClr val="FF0000"/>
              </a:buClr>
            </a:pPr>
            <a:r>
              <a:rPr lang="en-US" dirty="0"/>
              <a:t>find where functions are increasing or decreasing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build="p" bldLvl="5" autoUpdateAnimBg="0" advAuto="5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755576" y="548680"/>
            <a:ext cx="7556500" cy="1041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A function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f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 is </a:t>
            </a:r>
            <a:r>
              <a:rPr lang="en-US" sz="2800" dirty="0">
                <a:solidFill>
                  <a:srgbClr val="336600"/>
                </a:solidFill>
                <a:latin typeface="+mn-lt"/>
                <a:cs typeface="Times New Roman Bold" charset="0"/>
                <a:sym typeface="Times New Roman Bold" charset="0"/>
              </a:rPr>
              <a:t>increasing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 on (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) if 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f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1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) &lt; 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f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 (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) whenever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1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&lt;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.</a:t>
            </a:r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683568" y="1484784"/>
            <a:ext cx="7708900" cy="1041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A function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f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 is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Times New Roman Bold" charset="0"/>
                <a:sym typeface="Times New Roman Bold" charset="0"/>
              </a:rPr>
              <a:t>decreasing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 on (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) if 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f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1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) &gt; 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f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 (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) whenever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1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 &lt; 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.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4419600" y="2887960"/>
            <a:ext cx="1588" cy="1905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133600" y="4030960"/>
            <a:ext cx="502920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505200" y="2964160"/>
            <a:ext cx="1588" cy="17526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486400" y="2964160"/>
            <a:ext cx="1588" cy="1828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7175" name="Rectangle 7"/>
          <p:cNvSpPr>
            <a:spLocks/>
          </p:cNvSpPr>
          <p:nvPr/>
        </p:nvSpPr>
        <p:spPr bwMode="auto">
          <a:xfrm>
            <a:off x="1524000" y="2887960"/>
            <a:ext cx="1231900" cy="385763"/>
          </a:xfrm>
          <a:prstGeom prst="rect">
            <a:avLst/>
          </a:prstGeom>
          <a:noFill/>
          <a:ln w="19050" cap="flat">
            <a:solidFill>
              <a:srgbClr val="3366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dirty="0">
                <a:solidFill>
                  <a:srgbClr val="336600"/>
                </a:solidFill>
                <a:latin typeface="Times New Roman" charset="0"/>
                <a:cs typeface="Times New Roman" charset="0"/>
                <a:sym typeface="Times New Roman" charset="0"/>
              </a:rPr>
              <a:t>Increasing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743200" y="3116560"/>
            <a:ext cx="685800" cy="1588"/>
          </a:xfrm>
          <a:prstGeom prst="line">
            <a:avLst/>
          </a:prstGeom>
          <a:noFill/>
          <a:ln w="19050" cap="flat">
            <a:solidFill>
              <a:srgbClr val="33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838200" y="3116560"/>
            <a:ext cx="685800" cy="1588"/>
          </a:xfrm>
          <a:prstGeom prst="line">
            <a:avLst/>
          </a:prstGeom>
          <a:noFill/>
          <a:ln w="19050" cap="flat">
            <a:solidFill>
              <a:srgbClr val="33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1752600" y="3192760"/>
            <a:ext cx="5029200" cy="16764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7527" y="2945"/>
              </a:cxn>
              <a:cxn ang="0">
                <a:pos x="16036" y="17673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2427" y="12600"/>
                  <a:pt x="4855" y="3600"/>
                  <a:pt x="7527" y="2945"/>
                </a:cubicBezTo>
                <a:cubicBezTo>
                  <a:pt x="10200" y="2291"/>
                  <a:pt x="13691" y="18164"/>
                  <a:pt x="16036" y="17673"/>
                </a:cubicBezTo>
                <a:cubicBezTo>
                  <a:pt x="18382" y="17182"/>
                  <a:pt x="20673" y="2945"/>
                  <a:pt x="21600" y="0"/>
                </a:cubicBez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7179" name="Rectangle 11"/>
          <p:cNvSpPr>
            <a:spLocks/>
          </p:cNvSpPr>
          <p:nvPr/>
        </p:nvSpPr>
        <p:spPr bwMode="auto">
          <a:xfrm>
            <a:off x="6172200" y="2887960"/>
            <a:ext cx="1231900" cy="385763"/>
          </a:xfrm>
          <a:prstGeom prst="rect">
            <a:avLst/>
          </a:prstGeom>
          <a:noFill/>
          <a:ln w="19050" cap="flat">
            <a:solidFill>
              <a:srgbClr val="3366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rgbClr val="336600"/>
                </a:solidFill>
                <a:latin typeface="Times New Roman" charset="0"/>
                <a:cs typeface="Times New Roman" charset="0"/>
                <a:sym typeface="Times New Roman" charset="0"/>
              </a:rPr>
              <a:t>Increasing</a:t>
            </a:r>
          </a:p>
        </p:txBody>
      </p:sp>
      <p:sp>
        <p:nvSpPr>
          <p:cNvPr id="7180" name="Rectangle 12"/>
          <p:cNvSpPr>
            <a:spLocks/>
          </p:cNvSpPr>
          <p:nvPr/>
        </p:nvSpPr>
        <p:spPr bwMode="auto">
          <a:xfrm>
            <a:off x="3810000" y="2887960"/>
            <a:ext cx="1308100" cy="385763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rgbClr val="FF0000"/>
                </a:solidFill>
                <a:latin typeface="Times New Roman" charset="0"/>
                <a:cs typeface="Times New Roman" charset="0"/>
                <a:sym typeface="Times New Roman" charset="0"/>
              </a:rPr>
              <a:t>Decreasing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7391400" y="3116560"/>
            <a:ext cx="838200" cy="1588"/>
          </a:xfrm>
          <a:prstGeom prst="line">
            <a:avLst/>
          </a:prstGeom>
          <a:noFill/>
          <a:ln w="19050" cap="flat">
            <a:solidFill>
              <a:srgbClr val="33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3581400" y="3116560"/>
            <a:ext cx="228600" cy="1588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5105400" y="3116560"/>
            <a:ext cx="304800" cy="1588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5562600" y="3116560"/>
            <a:ext cx="609600" cy="1588"/>
          </a:xfrm>
          <a:prstGeom prst="line">
            <a:avLst/>
          </a:prstGeom>
          <a:noFill/>
          <a:ln w="19050" cap="flat">
            <a:solidFill>
              <a:srgbClr val="33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7185" name="Rectangle 17"/>
          <p:cNvSpPr>
            <a:spLocks/>
          </p:cNvSpPr>
          <p:nvPr/>
        </p:nvSpPr>
        <p:spPr bwMode="auto">
          <a:xfrm>
            <a:off x="467544" y="4869160"/>
            <a:ext cx="8394700" cy="1373187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3200" b="1" dirty="0" smtClean="0">
                <a:solidFill>
                  <a:srgbClr val="FF0000"/>
                </a:solidFill>
                <a:latin typeface="+mj-lt"/>
                <a:cs typeface="Times New Roman" charset="0"/>
                <a:sym typeface="Times New Roman" charset="0"/>
              </a:rPr>
              <a:t>Increasing/Decreasing Functions</a:t>
            </a:r>
            <a:endParaRPr lang="en-US" sz="3200" b="1" dirty="0">
              <a:solidFill>
                <a:srgbClr val="FF0000"/>
              </a:solidFill>
              <a:latin typeface="+mj-lt"/>
              <a:cs typeface="Times New Roman" charset="0"/>
              <a:sym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8460416" presetClass="entr" presetSubtype="92971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8460416" presetClass="entr" presetSubtype="945546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78460416" presetClass="entr" presetSubtype="9455466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78460416" presetClass="entr" presetSubtype="9455470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78460416" presetClass="entr" presetSubtype="9297130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78460416" presetClass="entr" presetSubtype="9460539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78460416" presetClass="entr" presetSubtype="9455492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78460416" presetClass="entr" presetSubtype="9455479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78460416" presetClass="entr" presetSubtype="9455508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78460416" presetClass="entr" presetSubtype="9455475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utoUpdateAnimBg="0"/>
      <p:bldP spid="7170" grpId="0" autoUpdateAnimBg="0"/>
      <p:bldP spid="7173" grpId="0" animBg="1"/>
      <p:bldP spid="7174" grpId="0" animBg="1"/>
      <p:bldP spid="7175" grpId="0" animBg="1" autoUpdateAnimBg="0"/>
      <p:bldP spid="7176" grpId="0" animBg="1"/>
      <p:bldP spid="7177" grpId="0" animBg="1"/>
      <p:bldP spid="7179" grpId="0" animBg="1" autoUpdateAnimBg="0"/>
      <p:bldP spid="7180" grpId="0" animBg="1" autoUpdateAnimBg="0"/>
      <p:bldP spid="7181" grpId="0" animBg="1"/>
      <p:bldP spid="7182" grpId="0" animBg="1"/>
      <p:bldP spid="7183" grpId="0" animBg="1"/>
      <p:bldP spid="71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1417638"/>
          </a:xfrm>
          <a:ln/>
        </p:spPr>
        <p:txBody>
          <a:bodyPr rIns="132080">
            <a:normAutofit fontScale="90000"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Increasing/Decreasing/Constant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Functions</a:t>
            </a:r>
          </a:p>
        </p:txBody>
      </p:sp>
      <p:pic>
        <p:nvPicPr>
          <p:cNvPr id="819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7131050" cy="9302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7963" y="3367088"/>
            <a:ext cx="7107237" cy="9302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029200"/>
            <a:ext cx="7132638" cy="9302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 rot="10800000" flipH="1">
            <a:off x="533400" y="1981200"/>
            <a:ext cx="457200" cy="457200"/>
          </a:xfrm>
          <a:prstGeom prst="line">
            <a:avLst/>
          </a:prstGeom>
          <a:noFill/>
          <a:ln w="34925" cap="flat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33400" y="3505200"/>
            <a:ext cx="457200" cy="457200"/>
          </a:xfrm>
          <a:prstGeom prst="line">
            <a:avLst/>
          </a:prstGeom>
          <a:noFill/>
          <a:ln w="34925" cap="flat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33400" y="5410200"/>
            <a:ext cx="533400" cy="1588"/>
          </a:xfrm>
          <a:prstGeom prst="line">
            <a:avLst/>
          </a:prstGeom>
          <a:noFill/>
          <a:ln w="3492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/>
          </p:cNvSpPr>
          <p:nvPr/>
        </p:nvSpPr>
        <p:spPr bwMode="auto">
          <a:xfrm>
            <a:off x="609600" y="419100"/>
            <a:ext cx="7785100" cy="723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b"/>
          <a:lstStyle/>
          <a:p>
            <a:pPr marL="39688" algn="ctr"/>
            <a:r>
              <a:rPr lang="en-US" sz="4400" b="1" dirty="0">
                <a:solidFill>
                  <a:srgbClr val="FF0000"/>
                </a:solidFill>
                <a:latin typeface="+mj-lt"/>
                <a:cs typeface="Times New Roman" charset="0"/>
                <a:sym typeface="Times New Roman" charset="0"/>
              </a:rPr>
              <a:t>Example</a:t>
            </a:r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685800" y="1524000"/>
            <a:ext cx="7785100" cy="1308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1275" bIns="0"/>
          <a:lstStyle/>
          <a:p>
            <a:pPr marL="41275">
              <a:spcBef>
                <a:spcPts val="16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In the given graph of the function 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f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(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Times New Roman Italic" charset="0"/>
                <a:sym typeface="Times New Roman Italic" charset="0"/>
              </a:rPr>
              <a:t>x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), determine the interval(s) where the function is increasing, decreasing, or constant.</a:t>
            </a:r>
          </a:p>
        </p:txBody>
      </p:sp>
      <p:pic>
        <p:nvPicPr>
          <p:cNvPr id="921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3657600" cy="3595688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/>
          </p:cNvSpPr>
          <p:nvPr/>
        </p:nvSpPr>
        <p:spPr bwMode="auto">
          <a:xfrm>
            <a:off x="4218384" y="2446040"/>
            <a:ext cx="4818112" cy="13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14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The function is decreasing on the interval (-4, -2)</a:t>
            </a:r>
          </a:p>
          <a:p>
            <a:pPr marL="39688">
              <a:spcBef>
                <a:spcPts val="1600"/>
              </a:spcBef>
            </a:pPr>
            <a:r>
              <a:rPr lang="en-US" sz="14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The function is increasing on the interval (-2, 0)</a:t>
            </a:r>
          </a:p>
          <a:p>
            <a:pPr marL="39688">
              <a:spcBef>
                <a:spcPts val="1600"/>
              </a:spcBef>
            </a:pPr>
            <a:r>
              <a:rPr lang="en-US" sz="1400" dirty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The function is decreasing on the interval (0, 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908720"/>
            <a:ext cx="2855913" cy="558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1772816"/>
            <a:ext cx="2182812" cy="4572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132856"/>
            <a:ext cx="1676400" cy="4064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/>
          </p:cNvSpPr>
          <p:nvPr/>
        </p:nvSpPr>
        <p:spPr bwMode="auto">
          <a:xfrm>
            <a:off x="467544" y="980728"/>
            <a:ext cx="4586287" cy="495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Determine the intervals where  </a:t>
            </a:r>
          </a:p>
        </p:txBody>
      </p:sp>
      <p:pic>
        <p:nvPicPr>
          <p:cNvPr id="14341" name="Picture 5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2492896"/>
            <a:ext cx="1624013" cy="4064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2852936"/>
            <a:ext cx="2386012" cy="3556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14343" name="Picture 7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3140968"/>
            <a:ext cx="965200" cy="4064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209800" y="4953000"/>
            <a:ext cx="4419600" cy="1588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4038600" y="4800600"/>
            <a:ext cx="1588" cy="30480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334000" y="4800600"/>
            <a:ext cx="1588" cy="30480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14347" name="Rectangle 11"/>
          <p:cNvSpPr>
            <a:spLocks/>
          </p:cNvSpPr>
          <p:nvPr/>
        </p:nvSpPr>
        <p:spPr bwMode="auto">
          <a:xfrm>
            <a:off x="3886200" y="5105400"/>
            <a:ext cx="2832100" cy="431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35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0               4</a:t>
            </a:r>
          </a:p>
        </p:txBody>
      </p:sp>
      <p:sp>
        <p:nvSpPr>
          <p:cNvPr id="14348" name="Rectangle 12"/>
          <p:cNvSpPr>
            <a:spLocks/>
          </p:cNvSpPr>
          <p:nvPr/>
        </p:nvSpPr>
        <p:spPr bwMode="auto">
          <a:xfrm>
            <a:off x="2514600" y="4589884"/>
            <a:ext cx="4279900" cy="495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      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           </a:t>
            </a:r>
            <a:endParaRPr lang="en-US" sz="2800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14349" name="Rectangle 13"/>
          <p:cNvSpPr>
            <a:spLocks/>
          </p:cNvSpPr>
          <p:nvPr/>
        </p:nvSpPr>
        <p:spPr bwMode="auto">
          <a:xfrm>
            <a:off x="533400" y="5562600"/>
            <a:ext cx="3060700" cy="977900"/>
          </a:xfrm>
          <a:prstGeom prst="rect">
            <a:avLst/>
          </a:prstGeom>
          <a:noFill/>
          <a:ln w="19050" cap="flat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350"/>
              </a:spcBef>
            </a:pPr>
            <a:r>
              <a:rPr lang="en-US" sz="2400">
                <a:solidFill>
                  <a:schemeClr val="tx1"/>
                </a:solidFill>
                <a:latin typeface="Times New Roman Italic" charset="0"/>
                <a:cs typeface="Times New Roman Italic" charset="0"/>
                <a:sym typeface="Times New Roman Italic" charset="0"/>
              </a:rPr>
              <a:t>f</a:t>
            </a: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is increasing</a:t>
            </a:r>
          </a:p>
          <a:p>
            <a:pPr marL="39688">
              <a:spcBef>
                <a:spcPts val="1350"/>
              </a:spcBef>
            </a:pP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on</a:t>
            </a:r>
          </a:p>
        </p:txBody>
      </p:sp>
      <p:sp>
        <p:nvSpPr>
          <p:cNvPr id="14350" name="Rectangle 14"/>
          <p:cNvSpPr>
            <a:spLocks/>
          </p:cNvSpPr>
          <p:nvPr/>
        </p:nvSpPr>
        <p:spPr bwMode="auto">
          <a:xfrm>
            <a:off x="467544" y="1349524"/>
            <a:ext cx="6489700" cy="495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is increasing and where it is decreasing.</a:t>
            </a:r>
          </a:p>
        </p:txBody>
      </p:sp>
      <p:pic>
        <p:nvPicPr>
          <p:cNvPr id="14351" name="Picture 15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3000" y="6096000"/>
            <a:ext cx="1600200" cy="404813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4352" name="Rectangle 16"/>
          <p:cNvSpPr>
            <a:spLocks/>
          </p:cNvSpPr>
          <p:nvPr/>
        </p:nvSpPr>
        <p:spPr bwMode="auto">
          <a:xfrm>
            <a:off x="5867400" y="5410200"/>
            <a:ext cx="1993900" cy="977900"/>
          </a:xfrm>
          <a:prstGeom prst="rect">
            <a:avLst/>
          </a:prstGeom>
          <a:noFill/>
          <a:ln w="19050" cap="flat">
            <a:solidFill>
              <a:srgbClr val="3366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350"/>
              </a:spcBef>
            </a:pPr>
            <a:r>
              <a:rPr lang="en-US" sz="2400">
                <a:solidFill>
                  <a:schemeClr val="tx1"/>
                </a:solidFill>
                <a:latin typeface="Times New Roman Italic" charset="0"/>
                <a:cs typeface="Times New Roman Italic" charset="0"/>
                <a:sym typeface="Times New Roman Italic" charset="0"/>
              </a:rPr>
              <a:t>f</a:t>
            </a: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is decreasing</a:t>
            </a:r>
          </a:p>
          <a:p>
            <a:pPr marL="39688">
              <a:spcBef>
                <a:spcPts val="1350"/>
              </a:spcBef>
            </a:pP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on</a:t>
            </a:r>
          </a:p>
        </p:txBody>
      </p:sp>
      <p:pic>
        <p:nvPicPr>
          <p:cNvPr id="14353" name="Picture 17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24600" y="6019800"/>
            <a:ext cx="636588" cy="404813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4354" name="Line 18"/>
          <p:cNvSpPr>
            <a:spLocks noChangeShapeType="1"/>
          </p:cNvSpPr>
          <p:nvPr/>
        </p:nvSpPr>
        <p:spPr bwMode="auto">
          <a:xfrm rot="10800000" flipH="1">
            <a:off x="2895600" y="5029200"/>
            <a:ext cx="304800" cy="533400"/>
          </a:xfrm>
          <a:prstGeom prst="line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rot="10800000" flipH="1">
            <a:off x="3581400" y="5029200"/>
            <a:ext cx="2057400" cy="1295400"/>
          </a:xfrm>
          <a:prstGeom prst="line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rot="10800000">
            <a:off x="4648200" y="5029200"/>
            <a:ext cx="1219200" cy="1066800"/>
          </a:xfrm>
          <a:prstGeom prst="line">
            <a:avLst/>
          </a:prstGeom>
          <a:noFill/>
          <a:ln w="19050" cap="flat">
            <a:solidFill>
              <a:srgbClr val="33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NZ"/>
          </a:p>
        </p:txBody>
      </p:sp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 rIns="132080"/>
          <a:lstStyle/>
          <a:p>
            <a:pPr algn="ctr"/>
            <a:r>
              <a:rPr lang="en-US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3528" y="328498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At x = -2 (</a:t>
            </a:r>
            <a:r>
              <a:rPr lang="en-NZ" dirty="0" err="1" smtClean="0"/>
              <a:t>ie</a:t>
            </a:r>
            <a:r>
              <a:rPr lang="en-NZ" dirty="0" smtClean="0"/>
              <a:t>. less than 0)</a:t>
            </a:r>
          </a:p>
          <a:p>
            <a:endParaRPr lang="en-NZ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11560" y="3645024"/>
          <a:ext cx="2232248" cy="542117"/>
        </p:xfrm>
        <a:graphic>
          <a:graphicData uri="http://schemas.openxmlformats.org/presentationml/2006/ole">
            <p:oleObj spid="_x0000_s14359" name="Equation" r:id="rId11" imgW="1777680" imgH="43164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115616" y="38610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Ie</a:t>
            </a:r>
            <a:r>
              <a:rPr lang="en-NZ" dirty="0" smtClean="0"/>
              <a:t>. positive</a:t>
            </a:r>
            <a:endParaRPr lang="en-NZ" dirty="0"/>
          </a:p>
        </p:txBody>
      </p:sp>
      <p:sp>
        <p:nvSpPr>
          <p:cNvPr id="26" name="TextBox 25"/>
          <p:cNvSpPr txBox="1"/>
          <p:nvPr/>
        </p:nvSpPr>
        <p:spPr>
          <a:xfrm>
            <a:off x="3203848" y="364502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At x = 1 (</a:t>
            </a:r>
            <a:r>
              <a:rPr lang="en-NZ" dirty="0" err="1" smtClean="0"/>
              <a:t>ie</a:t>
            </a:r>
            <a:r>
              <a:rPr lang="en-NZ" dirty="0" smtClean="0"/>
              <a:t>. </a:t>
            </a:r>
            <a:r>
              <a:rPr lang="en-NZ" dirty="0" err="1" smtClean="0"/>
              <a:t>btwn</a:t>
            </a:r>
            <a:r>
              <a:rPr lang="en-NZ" dirty="0" smtClean="0"/>
              <a:t> 0 and 4)</a:t>
            </a:r>
          </a:p>
          <a:p>
            <a:endParaRPr lang="en-NZ" dirty="0"/>
          </a:p>
        </p:txBody>
      </p:sp>
      <p:graphicFrame>
        <p:nvGraphicFramePr>
          <p:cNvPr id="14360" name="Object 24"/>
          <p:cNvGraphicFramePr>
            <a:graphicFrameLocks noChangeAspect="1"/>
          </p:cNvGraphicFramePr>
          <p:nvPr/>
        </p:nvGraphicFramePr>
        <p:xfrm>
          <a:off x="3563888" y="3933056"/>
          <a:ext cx="1801813" cy="542925"/>
        </p:xfrm>
        <a:graphic>
          <a:graphicData uri="http://schemas.openxmlformats.org/presentationml/2006/ole">
            <p:oleObj spid="_x0000_s14360" name="Equation" r:id="rId12" imgW="1434960" imgH="431640" progId="Equation.DSMT4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995936" y="42117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Ie</a:t>
            </a:r>
            <a:r>
              <a:rPr lang="en-NZ" dirty="0" smtClean="0"/>
              <a:t>. negative</a:t>
            </a:r>
            <a:endParaRPr lang="en-NZ" dirty="0"/>
          </a:p>
        </p:txBody>
      </p:sp>
      <p:sp>
        <p:nvSpPr>
          <p:cNvPr id="30" name="TextBox 29"/>
          <p:cNvSpPr txBox="1"/>
          <p:nvPr/>
        </p:nvSpPr>
        <p:spPr>
          <a:xfrm>
            <a:off x="6119664" y="328498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At x = 5 (</a:t>
            </a:r>
            <a:r>
              <a:rPr lang="en-NZ" dirty="0" err="1" smtClean="0"/>
              <a:t>ie</a:t>
            </a:r>
            <a:r>
              <a:rPr lang="en-NZ" dirty="0" smtClean="0"/>
              <a:t>. greater than 4)</a:t>
            </a:r>
          </a:p>
          <a:p>
            <a:endParaRPr lang="en-NZ" dirty="0"/>
          </a:p>
        </p:txBody>
      </p:sp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6732240" y="3573016"/>
          <a:ext cx="1881188" cy="542925"/>
        </p:xfrm>
        <a:graphic>
          <a:graphicData uri="http://schemas.openxmlformats.org/presentationml/2006/ole">
            <p:oleObj spid="_x0000_s14362" name="Equation" r:id="rId13" imgW="1498320" imgH="431640" progId="Equation.DSMT4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7164288" y="38610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Ie</a:t>
            </a:r>
            <a:r>
              <a:rPr lang="en-NZ" dirty="0" smtClean="0"/>
              <a:t>. positive</a:t>
            </a:r>
            <a:endParaRPr lang="en-NZ" dirty="0"/>
          </a:p>
        </p:txBody>
      </p:sp>
      <p:sp>
        <p:nvSpPr>
          <p:cNvPr id="33" name="Oval 32"/>
          <p:cNvSpPr/>
          <p:nvPr/>
        </p:nvSpPr>
        <p:spPr>
          <a:xfrm>
            <a:off x="179512" y="3068960"/>
            <a:ext cx="280831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Oval 33"/>
          <p:cNvSpPr/>
          <p:nvPr/>
        </p:nvSpPr>
        <p:spPr>
          <a:xfrm>
            <a:off x="3131840" y="3429000"/>
            <a:ext cx="2808312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Oval 34"/>
          <p:cNvSpPr/>
          <p:nvPr/>
        </p:nvSpPr>
        <p:spPr>
          <a:xfrm>
            <a:off x="6012160" y="2996952"/>
            <a:ext cx="305983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H="1">
            <a:off x="2267744" y="4365104"/>
            <a:ext cx="43204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4"/>
          </p:cNvCxnSpPr>
          <p:nvPr/>
        </p:nvCxnSpPr>
        <p:spPr>
          <a:xfrm rot="16200000" flipH="1">
            <a:off x="4481990" y="4707142"/>
            <a:ext cx="14401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5940152" y="4365104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15816" y="465313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   +                      -                 +</a:t>
            </a:r>
            <a:endParaRPr lang="en-N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1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2949504" presetClass="entr" presetSubtype="101214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2949504" presetClass="entr" presetSubtype="1012146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2949504" presetClass="entr" presetSubtype="1012144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2949504" presetClass="entr" presetSubtype="10121476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4345" grpId="0" animBg="1"/>
      <p:bldP spid="14346" grpId="0" animBg="1"/>
      <p:bldP spid="14347" grpId="0" autoUpdateAnimBg="0"/>
      <p:bldP spid="14348" grpId="0" autoUpdateAnimBg="0"/>
      <p:bldP spid="14349" grpId="0" animBg="1" autoUpdateAnimBg="0"/>
      <p:bldP spid="14352" grpId="0" animBg="1" autoUpdateAnimBg="0"/>
      <p:bldP spid="14354" grpId="0" animBg="1"/>
      <p:bldP spid="14355" grpId="0" animBg="1"/>
      <p:bldP spid="14356" grpId="0" animBg="1"/>
      <p:bldP spid="23" grpId="0"/>
      <p:bldP spid="25" grpId="0"/>
      <p:bldP spid="26" grpId="0"/>
      <p:bldP spid="29" grpId="0"/>
      <p:bldP spid="30" grpId="0"/>
      <p:bldP spid="32" grpId="0"/>
      <p:bldP spid="33" grpId="0" animBg="1"/>
      <p:bldP spid="34" grpId="0" animBg="1"/>
      <p:bldP spid="35" grpId="0" animBg="1"/>
      <p:bldP spid="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</TotalTime>
  <Pages>0</Pages>
  <Words>216</Words>
  <Characters>0</Characters>
  <Application>Microsoft Office PowerPoint</Application>
  <PresentationFormat>On-screen Show (4:3)</PresentationFormat>
  <Lines>0</Lines>
  <Paragraphs>33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ヒラギノ角ゴ ProN W3</vt:lpstr>
      <vt:lpstr>Times New Roman</vt:lpstr>
      <vt:lpstr>ヒラギノ明朝 ProN W3</vt:lpstr>
      <vt:lpstr>Times New Roman Italic</vt:lpstr>
      <vt:lpstr>Times New Roman Bold</vt:lpstr>
      <vt:lpstr>Aspect</vt:lpstr>
      <vt:lpstr>MathType 6.0 Equation</vt:lpstr>
      <vt:lpstr>Increasing and Decreasing Functions</vt:lpstr>
      <vt:lpstr>Objectives</vt:lpstr>
      <vt:lpstr>Slide 3</vt:lpstr>
      <vt:lpstr>Increasing/Decreasing/Constant Functions</vt:lpstr>
      <vt:lpstr>Slide 5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and Decreasing Functions</dc:title>
  <dc:subject/>
  <dc:creator>Computer User</dc:creator>
  <cp:keywords/>
  <dc:description/>
  <cp:lastModifiedBy>at</cp:lastModifiedBy>
  <cp:revision>6</cp:revision>
  <dcterms:modified xsi:type="dcterms:W3CDTF">2011-08-14T09:07:15Z</dcterms:modified>
</cp:coreProperties>
</file>