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+mj-lt"/>
          <a:ea typeface="+mj-ea"/>
          <a:cs typeface="+mj-cs"/>
          <a:sym typeface="Arial Bold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rgbClr val="336600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6600"/>
        </a:buClr>
        <a:buSzPct val="100000"/>
        <a:buFont typeface="Wingdings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gradFill rotWithShape="0">
            <a:gsLst>
              <a:gs pos="0">
                <a:srgbClr val="004600"/>
              </a:gs>
              <a:gs pos="100000">
                <a:srgbClr val="009900"/>
              </a:gs>
            </a:gsLst>
            <a:lin ang="0" scaled="1"/>
          </a:gra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een" pitchFamily="2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447800"/>
          </a:xfrm>
          <a:ln/>
        </p:spPr>
        <p:txBody>
          <a:bodyPr rIns="132080"/>
          <a:lstStyle/>
          <a:p>
            <a:r>
              <a:rPr lang="en-US">
                <a:solidFill>
                  <a:srgbClr val="008000"/>
                </a:solidFill>
                <a:latin typeface="Teen" pitchFamily="2" charset="0"/>
              </a:rPr>
              <a:t>Integration by Substitution</a:t>
            </a: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685800" y="1447800"/>
            <a:ext cx="8166100" cy="10287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sz="32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Method of integration related to chain rule. If </a:t>
            </a:r>
            <a:r>
              <a:rPr lang="en-US" sz="3200">
                <a:solidFill>
                  <a:schemeClr val="tx1"/>
                </a:solidFill>
                <a:latin typeface="Teen" pitchFamily="2" charset="0"/>
                <a:cs typeface="Times New Roman Italic" charset="0"/>
                <a:sym typeface="Times New Roman Italic" charset="0"/>
              </a:rPr>
              <a:t>u</a:t>
            </a:r>
            <a:r>
              <a:rPr lang="en-US" sz="32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 is a function of </a:t>
            </a:r>
            <a:r>
              <a:rPr lang="en-US" sz="3200">
                <a:solidFill>
                  <a:schemeClr val="tx1"/>
                </a:solidFill>
                <a:latin typeface="Teen" pitchFamily="2" charset="0"/>
                <a:cs typeface="Times New Roman Italic" charset="0"/>
                <a:sym typeface="Times New Roman Italic" charset="0"/>
              </a:rPr>
              <a:t>x</a:t>
            </a:r>
            <a:r>
              <a:rPr lang="en-US" sz="32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, then we can use the formula</a:t>
            </a: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381250" y="3124200"/>
            <a:ext cx="4230688" cy="1311275"/>
            <a:chOff x="0" y="0"/>
            <a:chExt cx="2665" cy="826"/>
          </a:xfrm>
        </p:grpSpPr>
        <p:sp>
          <p:nvSpPr>
            <p:cNvPr id="23556" name="Rectangle 4"/>
            <p:cNvSpPr>
              <a:spLocks/>
            </p:cNvSpPr>
            <p:nvPr/>
          </p:nvSpPr>
          <p:spPr bwMode="auto">
            <a:xfrm>
              <a:off x="0" y="0"/>
              <a:ext cx="2665" cy="826"/>
            </a:xfrm>
            <a:prstGeom prst="rect">
              <a:avLst/>
            </a:prstGeom>
            <a:solidFill>
              <a:srgbClr val="CCFFCC"/>
            </a:solidFill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NZ">
                <a:latin typeface="Teen" pitchFamily="2" charset="0"/>
              </a:endParaRPr>
            </a:p>
          </p:txBody>
        </p:sp>
        <p:pic>
          <p:nvPicPr>
            <p:cNvPr id="2355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665" cy="826"/>
            </a:xfrm>
            <a:prstGeom prst="rect">
              <a:avLst/>
            </a:prstGeom>
            <a:noFill/>
            <a:ln w="12700" cap="flat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</p:pic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gradFill rotWithShape="0">
            <a:gsLst>
              <a:gs pos="0">
                <a:srgbClr val="004600"/>
              </a:gs>
              <a:gs pos="100000">
                <a:srgbClr val="009900"/>
              </a:gs>
            </a:gsLst>
            <a:lin ang="0" scaled="1"/>
          </a:gra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een" pitchFamily="2" charset="0"/>
            </a:endParaRPr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685800" y="1447800"/>
            <a:ext cx="6032500" cy="558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sz="3200" u="sng">
                <a:solidFill>
                  <a:srgbClr val="008000"/>
                </a:solidFill>
                <a:latin typeface="Teen" pitchFamily="2" charset="0"/>
                <a:cs typeface="Times New Roman Bold" charset="0"/>
                <a:sym typeface="Times New Roman Bold" charset="0"/>
              </a:rPr>
              <a:t>Example:</a:t>
            </a:r>
            <a:r>
              <a:rPr lang="en-US" sz="3200">
                <a:solidFill>
                  <a:srgbClr val="333399"/>
                </a:solidFill>
                <a:latin typeface="Teen" pitchFamily="2" charset="0"/>
                <a:cs typeface="Times New Roman" charset="0"/>
              </a:rPr>
              <a:t>  </a:t>
            </a:r>
            <a:r>
              <a:rPr lang="en-US" sz="32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Consider the integral:</a:t>
            </a:r>
          </a:p>
        </p:txBody>
      </p:sp>
      <p:pic>
        <p:nvPicPr>
          <p:cNvPr id="2457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0388" y="2166938"/>
            <a:ext cx="2767012" cy="88106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309938"/>
            <a:ext cx="5334000" cy="65246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567238"/>
            <a:ext cx="1600200" cy="110966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643438"/>
            <a:ext cx="1447800" cy="9937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4414838"/>
            <a:ext cx="2457450" cy="127476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4584" name="Rectangle 8"/>
          <p:cNvSpPr>
            <a:spLocks/>
          </p:cNvSpPr>
          <p:nvPr/>
        </p:nvSpPr>
        <p:spPr bwMode="auto">
          <a:xfrm>
            <a:off x="611560" y="5733256"/>
            <a:ext cx="1944216" cy="5207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Sub to get</a:t>
            </a:r>
          </a:p>
        </p:txBody>
      </p:sp>
      <p:sp>
        <p:nvSpPr>
          <p:cNvPr id="24585" name="Rectangle 9"/>
          <p:cNvSpPr>
            <a:spLocks/>
          </p:cNvSpPr>
          <p:nvPr/>
        </p:nvSpPr>
        <p:spPr bwMode="auto">
          <a:xfrm>
            <a:off x="2667000" y="5710238"/>
            <a:ext cx="1688976" cy="5207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dirty="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Integrate</a:t>
            </a: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4572000" y="5710238"/>
            <a:ext cx="2808312" cy="5207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Back Substitute</a:t>
            </a:r>
          </a:p>
        </p:txBody>
      </p:sp>
      <p:pic>
        <p:nvPicPr>
          <p:cNvPr id="24587" name="Picture 11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3124200"/>
            <a:ext cx="1614488" cy="1141413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4588" name="Rectangle 12"/>
          <p:cNvSpPr>
            <a:spLocks/>
          </p:cNvSpPr>
          <p:nvPr/>
        </p:nvSpPr>
        <p:spPr bwMode="auto">
          <a:xfrm>
            <a:off x="609600" y="361950"/>
            <a:ext cx="7785100" cy="723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 algn="ctr"/>
            <a:r>
              <a:rPr lang="en-US" sz="4400">
                <a:solidFill>
                  <a:srgbClr val="008000"/>
                </a:solidFill>
                <a:latin typeface="Teen" pitchFamily="2" charset="0"/>
                <a:cs typeface="Arial Bold" charset="0"/>
                <a:sym typeface="Arial Bold" charset="0"/>
              </a:rPr>
              <a:t>Integration by Substitution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 autoUpdateAnimBg="0"/>
      <p:bldP spid="24585" grpId="0" animBg="1" autoUpdateAnimBg="0"/>
      <p:bldP spid="2458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gradFill rotWithShape="0">
            <a:gsLst>
              <a:gs pos="0">
                <a:srgbClr val="004600"/>
              </a:gs>
              <a:gs pos="100000">
                <a:srgbClr val="009900"/>
              </a:gs>
            </a:gsLst>
            <a:lin ang="0" scaled="1"/>
          </a:gra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een" pitchFamily="2" charset="0"/>
            </a:endParaRPr>
          </a:p>
        </p:txBody>
      </p:sp>
      <p:pic>
        <p:nvPicPr>
          <p:cNvPr id="2560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4625"/>
            <a:ext cx="5045075" cy="9937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/>
          </p:cNvSpPr>
          <p:nvPr/>
        </p:nvSpPr>
        <p:spPr bwMode="auto">
          <a:xfrm>
            <a:off x="457200" y="762000"/>
            <a:ext cx="3136900" cy="495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u="sng">
                <a:solidFill>
                  <a:srgbClr val="008000"/>
                </a:solidFill>
                <a:latin typeface="Teen" pitchFamily="2" charset="0"/>
                <a:cs typeface="Times New Roman Bold" charset="0"/>
                <a:sym typeface="Times New Roman Bold" charset="0"/>
              </a:rPr>
              <a:t>Example:</a:t>
            </a:r>
            <a:r>
              <a:rPr lang="en-US" sz="2800">
                <a:solidFill>
                  <a:srgbClr val="333399"/>
                </a:solidFill>
                <a:latin typeface="Teen" pitchFamily="2" charset="0"/>
                <a:cs typeface="Times New Roman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Evaluate</a:t>
            </a:r>
          </a:p>
        </p:txBody>
      </p:sp>
      <p:pic>
        <p:nvPicPr>
          <p:cNvPr id="2560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013" y="3578225"/>
            <a:ext cx="2916237" cy="12731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013" y="4949825"/>
            <a:ext cx="3049587" cy="13747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17900" y="627063"/>
            <a:ext cx="2273300" cy="8207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5213" y="2511425"/>
            <a:ext cx="4294187" cy="9779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5608" name="Rectangle 8"/>
          <p:cNvSpPr>
            <a:spLocks/>
          </p:cNvSpPr>
          <p:nvPr/>
        </p:nvSpPr>
        <p:spPr bwMode="auto">
          <a:xfrm>
            <a:off x="6705600" y="1371600"/>
            <a:ext cx="2258888" cy="9271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Pick </a:t>
            </a: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 Italic" charset="0"/>
                <a:sym typeface="Times New Roman Italic" charset="0"/>
              </a:rPr>
              <a:t>u</a:t>
            </a: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, compute </a:t>
            </a: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 Italic" charset="0"/>
                <a:sym typeface="Times New Roman Italic" charset="0"/>
              </a:rPr>
              <a:t>du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6705600" y="2738438"/>
            <a:ext cx="1250776" cy="5207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dirty="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Sub in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6781800" y="5405438"/>
            <a:ext cx="1155700" cy="5207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Sub in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6705600" y="3962400"/>
            <a:ext cx="1970856" cy="520700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dirty="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Integrate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 autoUpdateAnimBg="0"/>
      <p:bldP spid="25609" grpId="0" animBg="1" autoUpdateAnimBg="0"/>
      <p:bldP spid="25610" grpId="0" animBg="1" autoUpdateAnimBg="0"/>
      <p:bldP spid="256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gradFill rotWithShape="0">
            <a:gsLst>
              <a:gs pos="0">
                <a:srgbClr val="004600"/>
              </a:gs>
              <a:gs pos="100000">
                <a:srgbClr val="009900"/>
              </a:gs>
            </a:gsLst>
            <a:lin ang="0" scaled="1"/>
          </a:gra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een" pitchFamily="2" charset="0"/>
            </a:endParaRPr>
          </a:p>
        </p:txBody>
      </p:sp>
      <p:pic>
        <p:nvPicPr>
          <p:cNvPr id="2662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33400"/>
            <a:ext cx="1752600" cy="12461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4876800" cy="5111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438400"/>
            <a:ext cx="3352800" cy="123983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505200"/>
            <a:ext cx="1752600" cy="1192213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4800600"/>
            <a:ext cx="2379663" cy="12065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6631" name="Rectangle 7"/>
          <p:cNvSpPr>
            <a:spLocks/>
          </p:cNvSpPr>
          <p:nvPr/>
        </p:nvSpPr>
        <p:spPr bwMode="auto">
          <a:xfrm>
            <a:off x="457200" y="762000"/>
            <a:ext cx="3136900" cy="495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u="sng">
                <a:solidFill>
                  <a:srgbClr val="008000"/>
                </a:solidFill>
                <a:latin typeface="Teen" pitchFamily="2" charset="0"/>
                <a:cs typeface="Times New Roman Bold" charset="0"/>
                <a:sym typeface="Times New Roman Bold" charset="0"/>
              </a:rPr>
              <a:t>Example:</a:t>
            </a:r>
            <a:r>
              <a:rPr lang="en-US" sz="2800">
                <a:solidFill>
                  <a:srgbClr val="333399"/>
                </a:solidFill>
                <a:latin typeface="Teen" pitchFamily="2" charset="0"/>
                <a:cs typeface="Times New Roman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gradFill rotWithShape="0">
            <a:gsLst>
              <a:gs pos="0">
                <a:srgbClr val="004600"/>
              </a:gs>
              <a:gs pos="100000">
                <a:srgbClr val="009900"/>
              </a:gs>
            </a:gsLst>
            <a:lin ang="0" scaled="1"/>
          </a:gra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NZ">
              <a:latin typeface="Teen" pitchFamily="2" charset="0"/>
            </a:endParaRPr>
          </a:p>
        </p:txBody>
      </p:sp>
      <p:pic>
        <p:nvPicPr>
          <p:cNvPr id="276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6013" y="457200"/>
            <a:ext cx="1449387" cy="117792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49438"/>
            <a:ext cx="5105400" cy="112236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005138"/>
            <a:ext cx="3151188" cy="117316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0988" y="3033713"/>
            <a:ext cx="1928812" cy="115728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4518025"/>
            <a:ext cx="2816225" cy="12731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7655" name="Rectangle 7"/>
          <p:cNvSpPr>
            <a:spLocks/>
          </p:cNvSpPr>
          <p:nvPr/>
        </p:nvSpPr>
        <p:spPr bwMode="auto">
          <a:xfrm>
            <a:off x="457200" y="762000"/>
            <a:ext cx="3136900" cy="495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 u="sng">
                <a:solidFill>
                  <a:srgbClr val="008000"/>
                </a:solidFill>
                <a:latin typeface="Teen" pitchFamily="2" charset="0"/>
                <a:cs typeface="Times New Roman Bold" charset="0"/>
                <a:sym typeface="Times New Roman Bold" charset="0"/>
              </a:rPr>
              <a:t>Example:</a:t>
            </a:r>
            <a:r>
              <a:rPr lang="en-US" sz="2800">
                <a:solidFill>
                  <a:srgbClr val="333399"/>
                </a:solidFill>
                <a:latin typeface="Teen" pitchFamily="2" charset="0"/>
                <a:cs typeface="Times New Roman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Teen" pitchFamily="2" charset="0"/>
                <a:cs typeface="Times New Roman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 Bold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59</Words>
  <Characters>0</Characters>
  <Application>Microsoft Office PowerPoint</Application>
  <PresentationFormat>On-screen Show (4:3)</PresentationFormat>
  <Lines>0</Lines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Bold</vt:lpstr>
      <vt:lpstr>Teen</vt:lpstr>
      <vt:lpstr>Times New Roman</vt:lpstr>
      <vt:lpstr>Times New Roman Bold</vt:lpstr>
      <vt:lpstr>Times New Roman Italic</vt:lpstr>
      <vt:lpstr>Wingdings</vt:lpstr>
      <vt:lpstr>ヒラギノ明朝 ProN W3</vt:lpstr>
      <vt:lpstr>ヒラギノ角ゴ ProN W3</vt:lpstr>
      <vt:lpstr>ヒラギノ角ゴ ProN W6</vt:lpstr>
      <vt:lpstr>1_Default Design</vt:lpstr>
      <vt:lpstr>Integration by Substitution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Computer Services</dc:creator>
  <cp:keywords/>
  <dc:description/>
  <cp:lastModifiedBy>Jane Atkinson</cp:lastModifiedBy>
  <cp:revision>1</cp:revision>
  <dcterms:modified xsi:type="dcterms:W3CDTF">2015-10-26T09:23:06Z</dcterms:modified>
</cp:coreProperties>
</file>