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sldIdLst>
    <p:sldId id="256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6E0E0E-1532-4E37-8FB4-C9CF4CB9B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E2BD5A-98B2-43FD-8901-B8DD81C72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371600"/>
            <a:ext cx="1930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0"/>
            <a:ext cx="5638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8C18AF-2457-44D4-AFC8-FD6DF973C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9119E7-F364-4898-8290-87F4EE8EB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26302-7CD1-48CA-9F60-3C9279ECC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0AC1D-5B17-46A8-A483-F101E2EBD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3A2E7D-3578-4B89-9A40-424680937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61B27C-6BBD-48CE-B020-4DC7A713A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D945DB-E180-4090-8A70-C8859FAFC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4AB25-29D4-4AD3-AB33-727A483AB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3063F1-86E4-4C59-BFCD-0655639E3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81E01A-5799-4E1A-87FF-C7A90ED79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0BABD7-A31D-4755-A206-6FD252BBF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39BC97-1F91-4F82-9E98-196231D8F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19050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562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8B06EA-7810-4262-B409-A519DCB0F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1EFF11-2F0F-4DCB-AEB1-62F0EB358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20AB8B-2A6B-4C99-9060-D7FE63411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A5F9CB-C8B9-4585-9E34-1D3847625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5EFFBB-0C29-4714-91F2-7087A07BC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FA3C84-2F71-4464-AB86-CFA33CEFD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F54A0A-623A-4E06-A8AC-C5ECE35C0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11B30B-2EE1-4DF1-8CBF-5277B1CBD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371600"/>
            <a:ext cx="7721600" cy="251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3886200"/>
            <a:ext cx="64008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smtClean="0">
                <a:sym typeface="Times New Roman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758113" y="60960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84FDC96F-6CBB-4D13-8882-5D4DDAB2CB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+mj-lt"/>
          <a:ea typeface="+mj-ea"/>
          <a:cs typeface="+mj-cs"/>
          <a:sym typeface="Times New Roman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9688" algn="ctr" rtl="0" fontAlgn="base">
        <a:spcBef>
          <a:spcPts val="7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446088" algn="ctr" rtl="0" fontAlgn="base">
        <a:spcBef>
          <a:spcPts val="6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903288" algn="ctr" rtl="0" fontAlgn="base">
        <a:spcBef>
          <a:spcPts val="5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3604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18176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2748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7320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1892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6464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76200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smtClean="0">
                <a:sym typeface="Times New Roman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688263" y="6107113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AA368422-92D1-4993-A554-8CA11CB5FA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+mj-lt"/>
          <a:ea typeface="+mj-ea"/>
          <a:cs typeface="+mj-cs"/>
          <a:sym typeface="Times New Roman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SzPct val="100000"/>
        <a:buFont typeface="Times New Roman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318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00"/>
            <a:ext cx="1181100" cy="42862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758113" y="60960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fld id="{E868261D-F103-4655-B523-D0BBAB5FF08B}" type="slidenum">
              <a:rPr lang="en-US" sz="1400">
                <a:solidFill>
                  <a:schemeClr val="tx1"/>
                </a:solidFill>
                <a:cs typeface="Times New Roman" charset="0"/>
              </a:rPr>
              <a:pPr algn="ctr"/>
              <a:t>1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w Cen MT" panose="020B0602020104020603" pitchFamily="34" charset="0"/>
                <a:ea typeface="ヒラギノ角ゴ ProN W6" charset="0"/>
                <a:cs typeface="ヒラギノ角ゴ ProN W6" charset="0"/>
                <a:sym typeface="Lucida Grande" charset="0"/>
              </a:rPr>
              <a:t>Particular Solutions to DE’s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w Cen MT" panose="020B0602020104020603" pitchFamily="34" charset="0"/>
              <a:ea typeface="ヒラギノ角ゴ ProN W6" charset="0"/>
              <a:cs typeface="ヒラギノ角ゴ ProN W6" charset="0"/>
              <a:sym typeface="Lucida Grande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Tw Cen MT" panose="020B0602020104020603" pitchFamily="34" charset="0"/>
              </a:rPr>
              <a:t>The solution to a de can be when c can stand for any number</a:t>
            </a:r>
            <a:endParaRPr lang="en-NZ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latin typeface="Tw Cen MT" panose="020B0602020104020603" pitchFamily="34" charset="0"/>
              </a:rPr>
              <a:t>For example the solution to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pPr>
              <a:buNone/>
            </a:pPr>
            <a:r>
              <a:rPr lang="en-NZ" dirty="0" smtClean="0">
                <a:latin typeface="Tw Cen MT" panose="020B0602020104020603" pitchFamily="34" charset="0"/>
              </a:rPr>
              <a:t>    is  </a:t>
            </a:r>
          </a:p>
          <a:p>
            <a:pPr>
              <a:buNone/>
            </a:pPr>
            <a:r>
              <a:rPr lang="en-NZ" dirty="0" smtClean="0">
                <a:latin typeface="Tw Cen MT" panose="020B0602020104020603" pitchFamily="34" charset="0"/>
              </a:rPr>
              <a:t>Graphically that can be shown as</a:t>
            </a:r>
          </a:p>
          <a:p>
            <a:pPr>
              <a:buNone/>
            </a:pPr>
            <a:endParaRPr lang="en-NZ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>
                <a:latin typeface="Tw Cen MT" panose="020B0602020104020603" pitchFamily="34" charset="0"/>
              </a:rPr>
              <a:pPr/>
              <a:t>2</a:t>
            </a:fld>
            <a:endParaRPr lang="en-US">
              <a:latin typeface="Tw Cen MT" panose="020B0602020104020603" pitchFamily="34" charset="0"/>
            </a:endParaRPr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94403"/>
              </p:ext>
            </p:extLst>
          </p:nvPr>
        </p:nvGraphicFramePr>
        <p:xfrm>
          <a:off x="6156176" y="1700808"/>
          <a:ext cx="1262112" cy="1086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457200" imgH="393480" progId="Equation.DSMT4">
                  <p:embed/>
                </p:oleObj>
              </mc:Choice>
              <mc:Fallback>
                <p:oleObj name="Equation" r:id="rId4" imgW="4572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700808"/>
                        <a:ext cx="1262112" cy="1086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526393"/>
              </p:ext>
            </p:extLst>
          </p:nvPr>
        </p:nvGraphicFramePr>
        <p:xfrm>
          <a:off x="2051719" y="2492896"/>
          <a:ext cx="2055075" cy="1061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761760" imgH="393480" progId="Equation.DSMT4">
                  <p:embed/>
                </p:oleObj>
              </mc:Choice>
              <mc:Fallback>
                <p:oleObj name="Equation" r:id="rId6" imgW="7617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19" y="2492896"/>
                        <a:ext cx="2055075" cy="10617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 l="31110" r="31306"/>
          <a:stretch>
            <a:fillRect/>
          </a:stretch>
        </p:blipFill>
        <p:spPr bwMode="auto">
          <a:xfrm>
            <a:off x="6595676" y="3068960"/>
            <a:ext cx="215278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200" dirty="0" smtClean="0">
                <a:latin typeface="Tw Cen MT" panose="020B0602020104020603" pitchFamily="34" charset="0"/>
              </a:rPr>
              <a:t>But we can work out c to find a particular solution if we have more information</a:t>
            </a:r>
            <a:endParaRPr lang="en-NZ" sz="32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u="sng" dirty="0" smtClean="0">
                <a:latin typeface="Tw Cen MT" panose="020B0602020104020603" pitchFamily="34" charset="0"/>
              </a:rPr>
              <a:t>Example</a:t>
            </a:r>
            <a:r>
              <a:rPr lang="en-NZ" dirty="0" smtClean="0">
                <a:latin typeface="Tw Cen MT" panose="020B0602020104020603" pitchFamily="34" charset="0"/>
              </a:rPr>
              <a:t> </a:t>
            </a:r>
          </a:p>
          <a:p>
            <a:pPr>
              <a:buNone/>
            </a:pPr>
            <a:r>
              <a:rPr lang="en-NZ" dirty="0" smtClean="0">
                <a:latin typeface="Tw Cen MT" panose="020B0602020104020603" pitchFamily="34" charset="0"/>
              </a:rPr>
              <a:t>Solve the de          , given that </a:t>
            </a:r>
            <a:r>
              <a:rPr lang="en-NZ" i="1" dirty="0" smtClean="0">
                <a:latin typeface="Tw Cen MT" panose="020B0602020104020603" pitchFamily="34" charset="0"/>
              </a:rPr>
              <a:t>y</a:t>
            </a:r>
            <a:r>
              <a:rPr lang="en-NZ" dirty="0" smtClean="0">
                <a:latin typeface="Tw Cen MT" panose="020B0602020104020603" pitchFamily="34" charset="0"/>
              </a:rPr>
              <a:t> = 3 when </a:t>
            </a:r>
          </a:p>
          <a:p>
            <a:pPr>
              <a:buNone/>
            </a:pPr>
            <a:r>
              <a:rPr lang="en-NZ" i="1" dirty="0" smtClean="0">
                <a:latin typeface="Tw Cen MT" panose="020B0602020104020603" pitchFamily="34" charset="0"/>
              </a:rPr>
              <a:t>x</a:t>
            </a:r>
            <a:r>
              <a:rPr lang="en-NZ" dirty="0" smtClean="0">
                <a:latin typeface="Tw Cen MT" panose="020B0602020104020603" pitchFamily="34" charset="0"/>
              </a:rPr>
              <a:t> = 2</a:t>
            </a:r>
          </a:p>
          <a:p>
            <a:pPr>
              <a:buNone/>
            </a:pPr>
            <a:r>
              <a:rPr lang="en-NZ" dirty="0" smtClean="0">
                <a:latin typeface="Tw Cen MT" panose="020B0602020104020603" pitchFamily="34" charset="0"/>
              </a:rPr>
              <a:t>So</a:t>
            </a:r>
          </a:p>
          <a:p>
            <a:pPr>
              <a:buNone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None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None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None/>
            </a:pPr>
            <a:r>
              <a:rPr lang="en-NZ" dirty="0" smtClean="0">
                <a:latin typeface="Tw Cen MT" panose="020B0602020104020603" pitchFamily="34" charset="0"/>
              </a:rPr>
              <a:t>                      is the de </a:t>
            </a:r>
          </a:p>
          <a:p>
            <a:pPr>
              <a:buNone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None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None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None/>
            </a:pPr>
            <a:r>
              <a:rPr lang="en-NZ" dirty="0" smtClean="0">
                <a:latin typeface="Tw Cen MT" panose="020B0602020104020603" pitchFamily="34" charset="0"/>
              </a:rPr>
              <a:t> </a:t>
            </a:r>
            <a:endParaRPr lang="en-NZ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>
                <a:latin typeface="Tw Cen MT" panose="020B0602020104020603" pitchFamily="34" charset="0"/>
              </a:rPr>
              <a:pPr/>
              <a:t>3</a:t>
            </a:fld>
            <a:endParaRPr lang="en-US">
              <a:latin typeface="Tw Cen MT" panose="020B0602020104020603" pitchFamily="34" charset="0"/>
            </a:endParaRPr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785156"/>
              </p:ext>
            </p:extLst>
          </p:nvPr>
        </p:nvGraphicFramePr>
        <p:xfrm>
          <a:off x="3275856" y="2348880"/>
          <a:ext cx="808484" cy="696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457200" imgH="393480" progId="Equation.DSMT4">
                  <p:embed/>
                </p:oleObj>
              </mc:Choice>
              <mc:Fallback>
                <p:oleObj name="Equation" r:id="rId4" imgW="4572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348880"/>
                        <a:ext cx="808484" cy="6961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575616"/>
              </p:ext>
            </p:extLst>
          </p:nvPr>
        </p:nvGraphicFramePr>
        <p:xfrm>
          <a:off x="1763688" y="3429000"/>
          <a:ext cx="936104" cy="805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457200" imgH="393480" progId="Equation.DSMT4">
                  <p:embed/>
                </p:oleObj>
              </mc:Choice>
              <mc:Fallback>
                <p:oleObj name="Equation" r:id="rId6" imgW="4572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429000"/>
                        <a:ext cx="936104" cy="805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04496"/>
              </p:ext>
            </p:extLst>
          </p:nvPr>
        </p:nvGraphicFramePr>
        <p:xfrm>
          <a:off x="1979712" y="4005064"/>
          <a:ext cx="1296144" cy="82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660240" imgH="419040" progId="Equation.DSMT4">
                  <p:embed/>
                </p:oleObj>
              </mc:Choice>
              <mc:Fallback>
                <p:oleObj name="Equation" r:id="rId7" imgW="66024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05064"/>
                        <a:ext cx="1296144" cy="822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337344"/>
              </p:ext>
            </p:extLst>
          </p:nvPr>
        </p:nvGraphicFramePr>
        <p:xfrm>
          <a:off x="2018432" y="4725144"/>
          <a:ext cx="1185416" cy="78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9" imgW="634680" imgH="419040" progId="Equation.DSMT4">
                  <p:embed/>
                </p:oleObj>
              </mc:Choice>
              <mc:Fallback>
                <p:oleObj name="Equation" r:id="rId9" imgW="63468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432" y="4725144"/>
                        <a:ext cx="1185416" cy="78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281633"/>
              </p:ext>
            </p:extLst>
          </p:nvPr>
        </p:nvGraphicFramePr>
        <p:xfrm>
          <a:off x="2051720" y="5473476"/>
          <a:ext cx="5921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1" imgW="317160" imgH="177480" progId="Equation.DSMT4">
                  <p:embed/>
                </p:oleObj>
              </mc:Choice>
              <mc:Fallback>
                <p:oleObj name="Equation" r:id="rId11" imgW="31716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473476"/>
                        <a:ext cx="592138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344074"/>
              </p:ext>
            </p:extLst>
          </p:nvPr>
        </p:nvGraphicFramePr>
        <p:xfrm>
          <a:off x="1957660" y="5661248"/>
          <a:ext cx="12461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3" imgW="634680" imgH="419040" progId="Equation.DSMT4">
                  <p:embed/>
                </p:oleObj>
              </mc:Choice>
              <mc:Fallback>
                <p:oleObj name="Equation" r:id="rId13" imgW="63468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660" y="5661248"/>
                        <a:ext cx="124618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 dirty="0">
              <a:latin typeface="Tw Cen MT" panose="020B0602020104020603" pitchFamily="34" charset="0"/>
            </a:endParaRPr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548680"/>
            <a:ext cx="70567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 smtClean="0">
                <a:latin typeface="Tw Cen MT" panose="020B0602020104020603" pitchFamily="34" charset="0"/>
              </a:rPr>
              <a:t>Example 2: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Write down the equation of the curve satisfying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given that (1, 4) lies on the curve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Answer: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Substituting </a:t>
            </a:r>
            <a:r>
              <a:rPr lang="en-NZ" i="1" dirty="0" smtClean="0">
                <a:latin typeface="Tw Cen MT" panose="020B0602020104020603" pitchFamily="34" charset="0"/>
              </a:rPr>
              <a:t>x = </a:t>
            </a:r>
            <a:r>
              <a:rPr lang="en-NZ" dirty="0" smtClean="0">
                <a:latin typeface="Tw Cen MT" panose="020B0602020104020603" pitchFamily="34" charset="0"/>
              </a:rPr>
              <a:t>1 and </a:t>
            </a:r>
            <a:r>
              <a:rPr lang="en-NZ" i="1" dirty="0" smtClean="0">
                <a:latin typeface="Tw Cen MT" panose="020B0602020104020603" pitchFamily="34" charset="0"/>
              </a:rPr>
              <a:t>y</a:t>
            </a:r>
            <a:r>
              <a:rPr lang="en-NZ" dirty="0" smtClean="0">
                <a:latin typeface="Tw Cen MT" panose="020B0602020104020603" pitchFamily="34" charset="0"/>
              </a:rPr>
              <a:t> = 4:   4 = </a:t>
            </a:r>
            <a:r>
              <a:rPr lang="en-NZ" i="1" dirty="0" smtClean="0">
                <a:latin typeface="Tw Cen MT" panose="020B0602020104020603" pitchFamily="34" charset="0"/>
              </a:rPr>
              <a:t>c</a:t>
            </a:r>
            <a:r>
              <a:rPr lang="en-NZ" dirty="0" smtClean="0">
                <a:latin typeface="Tw Cen MT" panose="020B0602020104020603" pitchFamily="34" charset="0"/>
              </a:rPr>
              <a:t> x 1 so </a:t>
            </a:r>
            <a:r>
              <a:rPr lang="en-NZ" i="1" dirty="0" smtClean="0">
                <a:latin typeface="Tw Cen MT" panose="020B0602020104020603" pitchFamily="34" charset="0"/>
              </a:rPr>
              <a:t>c</a:t>
            </a:r>
            <a:r>
              <a:rPr lang="en-NZ" dirty="0" smtClean="0">
                <a:latin typeface="Tw Cen MT" panose="020B0602020104020603" pitchFamily="34" charset="0"/>
              </a:rPr>
              <a:t> = 4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The equation is   </a:t>
            </a:r>
            <a:r>
              <a:rPr lang="en-NZ" i="1" dirty="0" smtClean="0">
                <a:latin typeface="Tw Cen MT" panose="020B0602020104020603" pitchFamily="34" charset="0"/>
              </a:rPr>
              <a:t>y</a:t>
            </a:r>
            <a:r>
              <a:rPr lang="en-NZ" dirty="0" smtClean="0">
                <a:latin typeface="Tw Cen MT" panose="020B0602020104020603" pitchFamily="34" charset="0"/>
              </a:rPr>
              <a:t> = 4</a:t>
            </a:r>
            <a:r>
              <a:rPr lang="en-NZ" i="1" dirty="0" smtClean="0">
                <a:latin typeface="Tw Cen MT" panose="020B0602020104020603" pitchFamily="34" charset="0"/>
              </a:rPr>
              <a:t>x</a:t>
            </a:r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</a:t>
            </a:r>
            <a:endParaRPr lang="en-NZ" dirty="0">
              <a:latin typeface="Tw Cen MT" panose="020B0602020104020603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118061"/>
              </p:ext>
            </p:extLst>
          </p:nvPr>
        </p:nvGraphicFramePr>
        <p:xfrm>
          <a:off x="7385124" y="692696"/>
          <a:ext cx="1291332" cy="909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558720" imgH="393480" progId="Equation.DSMT4">
                  <p:embed/>
                </p:oleObj>
              </mc:Choice>
              <mc:Fallback>
                <p:oleObj name="Equation" r:id="rId4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124" y="692696"/>
                        <a:ext cx="1291332" cy="9098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55313"/>
              </p:ext>
            </p:extLst>
          </p:nvPr>
        </p:nvGraphicFramePr>
        <p:xfrm>
          <a:off x="3275856" y="1988840"/>
          <a:ext cx="12906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558720" imgH="393480" progId="Equation.DSMT4">
                  <p:embed/>
                </p:oleObj>
              </mc:Choice>
              <mc:Fallback>
                <p:oleObj name="Equation" r:id="rId6" imgW="5587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988840"/>
                        <a:ext cx="1290638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379674"/>
              </p:ext>
            </p:extLst>
          </p:nvPr>
        </p:nvGraphicFramePr>
        <p:xfrm>
          <a:off x="3527549" y="2852936"/>
          <a:ext cx="12604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8" imgW="545760" imgH="419040" progId="Equation.DSMT4">
                  <p:embed/>
                </p:oleObj>
              </mc:Choice>
              <mc:Fallback>
                <p:oleObj name="Equation" r:id="rId8" imgW="5457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549" y="2852936"/>
                        <a:ext cx="1260475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30166"/>
              </p:ext>
            </p:extLst>
          </p:nvPr>
        </p:nvGraphicFramePr>
        <p:xfrm>
          <a:off x="3059832" y="3612753"/>
          <a:ext cx="21399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0" imgW="927000" imgH="419040" progId="Equation.DSMT4">
                  <p:embed/>
                </p:oleObj>
              </mc:Choice>
              <mc:Fallback>
                <p:oleObj name="Equation" r:id="rId10" imgW="92700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612753"/>
                        <a:ext cx="2139950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856282"/>
              </p:ext>
            </p:extLst>
          </p:nvPr>
        </p:nvGraphicFramePr>
        <p:xfrm>
          <a:off x="3256334" y="4509120"/>
          <a:ext cx="19637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2" imgW="850680" imgH="253800" progId="Equation.DSMT4">
                  <p:embed/>
                </p:oleObj>
              </mc:Choice>
              <mc:Fallback>
                <p:oleObj name="Equation" r:id="rId12" imgW="85068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334" y="4509120"/>
                        <a:ext cx="1963738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472191"/>
              </p:ext>
            </p:extLst>
          </p:nvPr>
        </p:nvGraphicFramePr>
        <p:xfrm>
          <a:off x="3754438" y="5136232"/>
          <a:ext cx="9667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4" imgW="419040" imgH="164880" progId="Equation.DSMT4">
                  <p:embed/>
                </p:oleObj>
              </mc:Choice>
              <mc:Fallback>
                <p:oleObj name="Equation" r:id="rId14" imgW="41904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5136232"/>
                        <a:ext cx="9667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le &amp; Subtitle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BD6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BD6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tebook">
  <a:themeElements>
    <a:clrScheme name="">
      <a:dk1>
        <a:srgbClr val="000000"/>
      </a:dk1>
      <a:lt1>
        <a:srgbClr val="906D58"/>
      </a:lt1>
      <a:dk2>
        <a:srgbClr val="000000"/>
      </a:dk2>
      <a:lt2>
        <a:srgbClr val="808080"/>
      </a:lt2>
      <a:accent1>
        <a:srgbClr val="A1BD69"/>
      </a:accent1>
      <a:accent2>
        <a:srgbClr val="333399"/>
      </a:accent2>
      <a:accent3>
        <a:srgbClr val="C6BAB4"/>
      </a:accent3>
      <a:accent4>
        <a:srgbClr val="000000"/>
      </a:accent4>
      <a:accent5>
        <a:srgbClr val="CDDBB9"/>
      </a:accent5>
      <a:accent6>
        <a:srgbClr val="2D2D8A"/>
      </a:accent6>
      <a:hlink>
        <a:srgbClr val="009999"/>
      </a:hlink>
      <a:folHlink>
        <a:srgbClr val="99CC00"/>
      </a:folHlink>
    </a:clrScheme>
    <a:fontScheme name="Notebook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BD6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BD6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Pages>0</Pages>
  <Words>119</Words>
  <Characters>0</Characters>
  <Application>Microsoft Office PowerPoint</Application>
  <PresentationFormat>On-screen Show (4:3)</PresentationFormat>
  <Lines>0</Lines>
  <Paragraphs>39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Lucida Grande</vt:lpstr>
      <vt:lpstr>Times New Roman</vt:lpstr>
      <vt:lpstr>Tw Cen MT</vt:lpstr>
      <vt:lpstr>ヒラギノ明朝 ProN W3</vt:lpstr>
      <vt:lpstr>ヒラギノ角ゴ ProN W6</vt:lpstr>
      <vt:lpstr>Title &amp; Subtitle</vt:lpstr>
      <vt:lpstr>Notebook</vt:lpstr>
      <vt:lpstr>Equation</vt:lpstr>
      <vt:lpstr>Particular Solutions to DE’s</vt:lpstr>
      <vt:lpstr>The solution to a de can be when c can stand for any number</vt:lpstr>
      <vt:lpstr>But we can work out c to find a particular solution if we have more information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and Graphing Linear Inequalities</dc:title>
  <dc:subject/>
  <dc:creator>lmoran</dc:creator>
  <cp:keywords/>
  <dc:description/>
  <cp:lastModifiedBy>Jane Atkinson</cp:lastModifiedBy>
  <cp:revision>18</cp:revision>
  <dcterms:modified xsi:type="dcterms:W3CDTF">2015-10-27T08:53:25Z</dcterms:modified>
</cp:coreProperties>
</file>